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684" r:id="rId6"/>
    <p:sldMasterId id="2147483692" r:id="rId7"/>
    <p:sldMasterId id="2147483709" r:id="rId8"/>
  </p:sldMasterIdLst>
  <p:notesMasterIdLst>
    <p:notesMasterId r:id="rId34"/>
  </p:notesMasterIdLst>
  <p:sldIdLst>
    <p:sldId id="256" r:id="rId9"/>
    <p:sldId id="264" r:id="rId10"/>
    <p:sldId id="267" r:id="rId11"/>
    <p:sldId id="262" r:id="rId12"/>
    <p:sldId id="9326" r:id="rId13"/>
    <p:sldId id="9324" r:id="rId14"/>
    <p:sldId id="9323" r:id="rId15"/>
    <p:sldId id="9333" r:id="rId16"/>
    <p:sldId id="9322" r:id="rId17"/>
    <p:sldId id="9321" r:id="rId18"/>
    <p:sldId id="9336" r:id="rId19"/>
    <p:sldId id="9316" r:id="rId20"/>
    <p:sldId id="9338" r:id="rId21"/>
    <p:sldId id="9337" r:id="rId22"/>
    <p:sldId id="9330" r:id="rId23"/>
    <p:sldId id="9329" r:id="rId24"/>
    <p:sldId id="9331" r:id="rId25"/>
    <p:sldId id="9307" r:id="rId26"/>
    <p:sldId id="9310" r:id="rId27"/>
    <p:sldId id="9308" r:id="rId28"/>
    <p:sldId id="9309" r:id="rId29"/>
    <p:sldId id="9311" r:id="rId30"/>
    <p:sldId id="9341" r:id="rId31"/>
    <p:sldId id="9334" r:id="rId32"/>
    <p:sldId id="9314"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D86DE-9027-42C7-83D2-726F7F71ED88}" v="492" dt="2022-10-27T11:21:38.976"/>
    <p1510:client id="{6EABF033-A92B-4847-9FB6-D1728BC2910B}" v="128" dt="2022-10-27T09:07:36.436"/>
    <p1510:client id="{815BFAC3-F7B8-4232-A9C5-DAB7D94C48EA}" v="1" dt="2022-10-27T13:48:26.807"/>
    <p1510:client id="{883A9407-9EA8-4B01-8C5F-7C7CD738E664}" v="22" dt="2022-10-27T06:55:56.150"/>
    <p1510:client id="{B56359D4-E4FF-4FEC-B5AE-E80C8F8C363C}" v="84" dt="2022-10-26T14:12:26.465"/>
    <p1510:client id="{CBF64C08-70B7-46EA-B9AE-A019EC022477}" v="59" dt="2022-10-27T06:19:21.036"/>
    <p1510:client id="{E5ED8EE1-EDF1-472E-BDC0-7BB7D357B5EE}" v="1" dt="2022-10-27T09:04:47.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8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D9478-075A-4A37-8188-B8A0E1A756B7}"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sv-SE"/>
        </a:p>
      </dgm:t>
    </dgm:pt>
    <dgm:pt modelId="{57AEA426-28C8-44E3-8564-686E6F0147CF}">
      <dgm:prSet phldrT="[Text]"/>
      <dgm:spPr/>
      <dgm:t>
        <a:bodyPr/>
        <a:lstStyle/>
        <a:p>
          <a:r>
            <a:rPr lang="sv-SE"/>
            <a:t>Digitisering</a:t>
          </a:r>
        </a:p>
      </dgm:t>
    </dgm:pt>
    <dgm:pt modelId="{4D040F02-D8B1-4F69-BB81-429AB3846F67}" type="parTrans" cxnId="{9AAB4102-7CF4-4025-8F42-5C9B013ABFFC}">
      <dgm:prSet/>
      <dgm:spPr/>
      <dgm:t>
        <a:bodyPr/>
        <a:lstStyle/>
        <a:p>
          <a:endParaRPr lang="sv-SE"/>
        </a:p>
      </dgm:t>
    </dgm:pt>
    <dgm:pt modelId="{7BF172A6-5CCE-4CD7-AFD7-1D4A8ED400CD}" type="sibTrans" cxnId="{9AAB4102-7CF4-4025-8F42-5C9B013ABFFC}">
      <dgm:prSet/>
      <dgm:spPr/>
      <dgm:t>
        <a:bodyPr/>
        <a:lstStyle/>
        <a:p>
          <a:endParaRPr lang="sv-SE"/>
        </a:p>
      </dgm:t>
    </dgm:pt>
    <dgm:pt modelId="{6C89547F-87DE-4A84-A5B2-6370C2F3A660}">
      <dgm:prSet phldrT="[Text]" custT="1"/>
      <dgm:spPr/>
      <dgm:t>
        <a:bodyPr/>
        <a:lstStyle/>
        <a:p>
          <a:r>
            <a:rPr lang="sv-SE" sz="1200"/>
            <a:t>Fokus på få in allt manuellt till digitalt format - konvertering</a:t>
          </a:r>
        </a:p>
      </dgm:t>
    </dgm:pt>
    <dgm:pt modelId="{5B487258-4BD3-4D2B-B8E4-4E37FCCBFAA1}" type="parTrans" cxnId="{E4F42A7F-6ED3-4D41-8729-F65C8EE34187}">
      <dgm:prSet/>
      <dgm:spPr/>
      <dgm:t>
        <a:bodyPr/>
        <a:lstStyle/>
        <a:p>
          <a:endParaRPr lang="sv-SE"/>
        </a:p>
      </dgm:t>
    </dgm:pt>
    <dgm:pt modelId="{6414CA00-5D4E-4515-8060-41BDE2C45C47}" type="sibTrans" cxnId="{E4F42A7F-6ED3-4D41-8729-F65C8EE34187}">
      <dgm:prSet/>
      <dgm:spPr/>
      <dgm:t>
        <a:bodyPr/>
        <a:lstStyle/>
        <a:p>
          <a:endParaRPr lang="sv-SE"/>
        </a:p>
      </dgm:t>
    </dgm:pt>
    <dgm:pt modelId="{F72F27FC-05AC-4EFE-BA37-9BC654F544E5}">
      <dgm:prSet phldrT="[Text]"/>
      <dgm:spPr/>
      <dgm:t>
        <a:bodyPr/>
        <a:lstStyle/>
        <a:p>
          <a:r>
            <a:rPr lang="sv-SE"/>
            <a:t>Digitalisering- automation</a:t>
          </a:r>
        </a:p>
      </dgm:t>
    </dgm:pt>
    <dgm:pt modelId="{44AE1BC2-C45F-4A25-AFF9-29FF1CD9A4D6}" type="parTrans" cxnId="{BE4445F9-73C7-48E1-A929-420FDCD5C513}">
      <dgm:prSet/>
      <dgm:spPr/>
      <dgm:t>
        <a:bodyPr/>
        <a:lstStyle/>
        <a:p>
          <a:endParaRPr lang="sv-SE"/>
        </a:p>
      </dgm:t>
    </dgm:pt>
    <dgm:pt modelId="{ED593A86-C602-4C5F-A01F-6B36F197C1AE}" type="sibTrans" cxnId="{BE4445F9-73C7-48E1-A929-420FDCD5C513}">
      <dgm:prSet/>
      <dgm:spPr/>
      <dgm:t>
        <a:bodyPr/>
        <a:lstStyle/>
        <a:p>
          <a:endParaRPr lang="sv-SE"/>
        </a:p>
      </dgm:t>
    </dgm:pt>
    <dgm:pt modelId="{43A589B2-A903-4967-9E66-FC66734B5996}">
      <dgm:prSet phldrT="[Text]"/>
      <dgm:spPr/>
      <dgm:t>
        <a:bodyPr/>
        <a:lstStyle/>
        <a:p>
          <a:r>
            <a:rPr lang="sv-SE"/>
            <a:t>Digitalisering- innovation</a:t>
          </a:r>
        </a:p>
      </dgm:t>
    </dgm:pt>
    <dgm:pt modelId="{694AEA7D-B005-4CB2-A23A-CB2FBC79D539}" type="parTrans" cxnId="{5117F846-DC37-4DBA-AAF6-5B340823A206}">
      <dgm:prSet/>
      <dgm:spPr/>
      <dgm:t>
        <a:bodyPr/>
        <a:lstStyle/>
        <a:p>
          <a:endParaRPr lang="sv-SE"/>
        </a:p>
      </dgm:t>
    </dgm:pt>
    <dgm:pt modelId="{2598C274-4C23-4B43-B88F-DB3C46B69961}" type="sibTrans" cxnId="{5117F846-DC37-4DBA-AAF6-5B340823A206}">
      <dgm:prSet/>
      <dgm:spPr/>
      <dgm:t>
        <a:bodyPr/>
        <a:lstStyle/>
        <a:p>
          <a:endParaRPr lang="sv-SE"/>
        </a:p>
      </dgm:t>
    </dgm:pt>
    <dgm:pt modelId="{1F506C03-770A-4618-8113-5ED0998A8BF8}">
      <dgm:prSet phldrT="[Text]" custT="1"/>
      <dgm:spPr/>
      <dgm:t>
        <a:bodyPr/>
        <a:lstStyle/>
        <a:p>
          <a:r>
            <a:rPr lang="sv-SE" sz="1200"/>
            <a:t>Fokus på nya affärsmodeller, nya sätt att lösa frågor på</a:t>
          </a:r>
        </a:p>
      </dgm:t>
    </dgm:pt>
    <dgm:pt modelId="{294C5D22-EF06-49C2-8163-A30DF1C47472}" type="parTrans" cxnId="{079E17D8-5D30-444F-B000-72676A9DA4E3}">
      <dgm:prSet/>
      <dgm:spPr/>
      <dgm:t>
        <a:bodyPr/>
        <a:lstStyle/>
        <a:p>
          <a:endParaRPr lang="sv-SE"/>
        </a:p>
      </dgm:t>
    </dgm:pt>
    <dgm:pt modelId="{806FB5CD-8368-434D-B660-131444FDC1FD}" type="sibTrans" cxnId="{079E17D8-5D30-444F-B000-72676A9DA4E3}">
      <dgm:prSet/>
      <dgm:spPr/>
      <dgm:t>
        <a:bodyPr/>
        <a:lstStyle/>
        <a:p>
          <a:endParaRPr lang="sv-SE"/>
        </a:p>
      </dgm:t>
    </dgm:pt>
    <dgm:pt modelId="{EB08411C-DD4F-4B71-9C39-234F86CE1527}">
      <dgm:prSet phldrT="[Text]" custT="1"/>
      <dgm:spPr/>
      <dgm:t>
        <a:bodyPr/>
        <a:lstStyle/>
        <a:p>
          <a:r>
            <a:rPr lang="sv-SE" sz="1200"/>
            <a:t>Utveckling av digitala it-lösningar</a:t>
          </a:r>
        </a:p>
      </dgm:t>
    </dgm:pt>
    <dgm:pt modelId="{16FC629F-F47E-4291-83DA-26883882912A}" type="parTrans" cxnId="{01B33224-CC61-4F0D-8169-CF4AE2DD37CC}">
      <dgm:prSet/>
      <dgm:spPr/>
      <dgm:t>
        <a:bodyPr/>
        <a:lstStyle/>
        <a:p>
          <a:endParaRPr lang="sv-SE"/>
        </a:p>
      </dgm:t>
    </dgm:pt>
    <dgm:pt modelId="{BF8F3DC2-AD2D-4227-9814-BFE003F6099B}" type="sibTrans" cxnId="{01B33224-CC61-4F0D-8169-CF4AE2DD37CC}">
      <dgm:prSet/>
      <dgm:spPr/>
      <dgm:t>
        <a:bodyPr/>
        <a:lstStyle/>
        <a:p>
          <a:endParaRPr lang="sv-SE"/>
        </a:p>
      </dgm:t>
    </dgm:pt>
    <dgm:pt modelId="{B722D55C-516F-4CAE-AB7A-286564A3AA52}">
      <dgm:prSet phldrT="[Text]" custT="1"/>
      <dgm:spPr/>
      <dgm:t>
        <a:bodyPr/>
        <a:lstStyle/>
        <a:p>
          <a:r>
            <a:rPr lang="sv-SE" sz="1200"/>
            <a:t>90-talet </a:t>
          </a:r>
        </a:p>
      </dgm:t>
    </dgm:pt>
    <dgm:pt modelId="{4862A850-B025-4709-B035-2319AAD76DE2}" type="parTrans" cxnId="{D72FBE8B-3444-447D-9105-3151FE5EA079}">
      <dgm:prSet/>
      <dgm:spPr/>
      <dgm:t>
        <a:bodyPr/>
        <a:lstStyle/>
        <a:p>
          <a:endParaRPr lang="sv-SE"/>
        </a:p>
      </dgm:t>
    </dgm:pt>
    <dgm:pt modelId="{2AE898DE-18FF-4EA8-8D51-0812161E3D23}" type="sibTrans" cxnId="{D72FBE8B-3444-447D-9105-3151FE5EA079}">
      <dgm:prSet/>
      <dgm:spPr/>
      <dgm:t>
        <a:bodyPr/>
        <a:lstStyle/>
        <a:p>
          <a:endParaRPr lang="sv-SE"/>
        </a:p>
      </dgm:t>
    </dgm:pt>
    <dgm:pt modelId="{21F87B15-8B95-4990-AB36-E1F77AD26A59}">
      <dgm:prSet phldrT="[Text]" custT="1"/>
      <dgm:spPr/>
      <dgm:t>
        <a:bodyPr/>
        <a:lstStyle/>
        <a:p>
          <a:r>
            <a:rPr lang="sv-SE" sz="1200"/>
            <a:t>Framtagande av processer för automatisering av manuella steg och moment</a:t>
          </a:r>
        </a:p>
      </dgm:t>
    </dgm:pt>
    <dgm:pt modelId="{0ADDCCC3-03B2-4413-BF59-85395496FA28}" type="parTrans" cxnId="{C027AC2D-3256-4DCD-8844-ECCC825ECBEB}">
      <dgm:prSet/>
      <dgm:spPr/>
      <dgm:t>
        <a:bodyPr/>
        <a:lstStyle/>
        <a:p>
          <a:endParaRPr lang="sv-SE"/>
        </a:p>
      </dgm:t>
    </dgm:pt>
    <dgm:pt modelId="{A9624DAD-7A94-4678-AD79-E2D85866A5D9}" type="sibTrans" cxnId="{C027AC2D-3256-4DCD-8844-ECCC825ECBEB}">
      <dgm:prSet/>
      <dgm:spPr/>
      <dgm:t>
        <a:bodyPr/>
        <a:lstStyle/>
        <a:p>
          <a:endParaRPr lang="sv-SE"/>
        </a:p>
      </dgm:t>
    </dgm:pt>
    <dgm:pt modelId="{D69608BB-7E49-4D92-AE47-9B3509393AA5}">
      <dgm:prSet phldrT="[Text]" custT="1"/>
      <dgm:spPr/>
      <dgm:t>
        <a:bodyPr/>
        <a:lstStyle/>
        <a:p>
          <a:r>
            <a:rPr lang="sv-SE" sz="1200"/>
            <a:t>Relativt ny utveckling, inte så mycket förvaltning</a:t>
          </a:r>
        </a:p>
      </dgm:t>
    </dgm:pt>
    <dgm:pt modelId="{2934C87E-156D-46A1-A3A1-8D390C77DBC4}" type="parTrans" cxnId="{5A799EB7-8BE5-4787-872E-8D6BB929643F}">
      <dgm:prSet/>
      <dgm:spPr/>
      <dgm:t>
        <a:bodyPr/>
        <a:lstStyle/>
        <a:p>
          <a:endParaRPr lang="sv-SE"/>
        </a:p>
      </dgm:t>
    </dgm:pt>
    <dgm:pt modelId="{09046855-D52E-4E38-9410-5C20C64BCE94}" type="sibTrans" cxnId="{5A799EB7-8BE5-4787-872E-8D6BB929643F}">
      <dgm:prSet/>
      <dgm:spPr/>
      <dgm:t>
        <a:bodyPr/>
        <a:lstStyle/>
        <a:p>
          <a:endParaRPr lang="sv-SE"/>
        </a:p>
      </dgm:t>
    </dgm:pt>
    <dgm:pt modelId="{ABEBA917-C5D0-4B0F-90E2-052B290A20C6}">
      <dgm:prSet phldrT="[Text]" custT="1"/>
      <dgm:spPr/>
      <dgm:t>
        <a:bodyPr/>
        <a:lstStyle/>
        <a:p>
          <a:r>
            <a:rPr lang="sv-SE" sz="1200"/>
            <a:t>Standardisering av it-tjänster</a:t>
          </a:r>
        </a:p>
      </dgm:t>
    </dgm:pt>
    <dgm:pt modelId="{955BAD38-FD6F-4A49-ABB1-AEE0F472CAAB}" type="parTrans" cxnId="{7915506B-E916-4468-BA3C-6423EBCB26CB}">
      <dgm:prSet/>
      <dgm:spPr/>
      <dgm:t>
        <a:bodyPr/>
        <a:lstStyle/>
        <a:p>
          <a:endParaRPr lang="sv-SE"/>
        </a:p>
      </dgm:t>
    </dgm:pt>
    <dgm:pt modelId="{D2F2CC95-2A71-4162-8093-FA3772F9B6CF}" type="sibTrans" cxnId="{7915506B-E916-4468-BA3C-6423EBCB26CB}">
      <dgm:prSet/>
      <dgm:spPr/>
      <dgm:t>
        <a:bodyPr/>
        <a:lstStyle/>
        <a:p>
          <a:endParaRPr lang="sv-SE"/>
        </a:p>
      </dgm:t>
    </dgm:pt>
    <dgm:pt modelId="{20DD370A-B29D-415E-87DE-472EDEB5475A}">
      <dgm:prSet phldrT="[Text]" custT="1"/>
      <dgm:spPr/>
      <dgm:t>
        <a:bodyPr/>
        <a:lstStyle/>
        <a:p>
          <a:r>
            <a:rPr lang="sv-SE" sz="1200"/>
            <a:t>Återanvändning</a:t>
          </a:r>
        </a:p>
      </dgm:t>
    </dgm:pt>
    <dgm:pt modelId="{B6478292-E99C-4113-8A7A-EB8ACE54F59F}" type="parTrans" cxnId="{FBE87239-5036-4A12-A6E2-8501E4EF5D1B}">
      <dgm:prSet/>
      <dgm:spPr/>
      <dgm:t>
        <a:bodyPr/>
        <a:lstStyle/>
        <a:p>
          <a:endParaRPr lang="sv-SE"/>
        </a:p>
      </dgm:t>
    </dgm:pt>
    <dgm:pt modelId="{54F57387-95B1-4A09-8FCA-589F1A687DC1}" type="sibTrans" cxnId="{FBE87239-5036-4A12-A6E2-8501E4EF5D1B}">
      <dgm:prSet/>
      <dgm:spPr/>
      <dgm:t>
        <a:bodyPr/>
        <a:lstStyle/>
        <a:p>
          <a:endParaRPr lang="sv-SE"/>
        </a:p>
      </dgm:t>
    </dgm:pt>
    <dgm:pt modelId="{CB0AD74C-D7D0-4B1D-B96B-FD4ADB7C4943}">
      <dgm:prSet phldrT="[Text]" custT="1"/>
      <dgm:spPr/>
      <dgm:t>
        <a:bodyPr/>
        <a:lstStyle/>
        <a:p>
          <a:r>
            <a:rPr lang="sv-SE" sz="1200"/>
            <a:t>Integration och workflows</a:t>
          </a:r>
        </a:p>
      </dgm:t>
    </dgm:pt>
    <dgm:pt modelId="{2DB722E2-475C-4EF9-B25B-4687A76986EC}" type="parTrans" cxnId="{4AEAF090-BBF2-4285-B320-0E9FA43AF30C}">
      <dgm:prSet/>
      <dgm:spPr/>
      <dgm:t>
        <a:bodyPr/>
        <a:lstStyle/>
        <a:p>
          <a:endParaRPr lang="sv-SE"/>
        </a:p>
      </dgm:t>
    </dgm:pt>
    <dgm:pt modelId="{9B9433B5-F10E-419D-BFED-B754CC1EFDF1}" type="sibTrans" cxnId="{4AEAF090-BBF2-4285-B320-0E9FA43AF30C}">
      <dgm:prSet/>
      <dgm:spPr/>
      <dgm:t>
        <a:bodyPr/>
        <a:lstStyle/>
        <a:p>
          <a:endParaRPr lang="sv-SE"/>
        </a:p>
      </dgm:t>
    </dgm:pt>
    <dgm:pt modelId="{B345DC07-C2FB-49B7-B707-9CFB788FF20F}">
      <dgm:prSet phldrT="[Text]" custT="1"/>
      <dgm:spPr/>
      <dgm:t>
        <a:bodyPr/>
        <a:lstStyle/>
        <a:p>
          <a:r>
            <a:rPr lang="sv-SE" sz="1200"/>
            <a:t>Fokus på att få förvaltningen på plats Pm3</a:t>
          </a:r>
        </a:p>
      </dgm:t>
    </dgm:pt>
    <dgm:pt modelId="{C1BAC232-E5A9-4E7D-8A0E-A309F65F0FC2}" type="parTrans" cxnId="{C90EA0FF-CE0B-4EA8-9729-9B4EADBF3A27}">
      <dgm:prSet/>
      <dgm:spPr/>
      <dgm:t>
        <a:bodyPr/>
        <a:lstStyle/>
        <a:p>
          <a:endParaRPr lang="sv-SE"/>
        </a:p>
      </dgm:t>
    </dgm:pt>
    <dgm:pt modelId="{1F47323A-3DB4-4C05-A53C-B6C1C09AE998}" type="sibTrans" cxnId="{C90EA0FF-CE0B-4EA8-9729-9B4EADBF3A27}">
      <dgm:prSet/>
      <dgm:spPr/>
      <dgm:t>
        <a:bodyPr/>
        <a:lstStyle/>
        <a:p>
          <a:endParaRPr lang="sv-SE"/>
        </a:p>
      </dgm:t>
    </dgm:pt>
    <dgm:pt modelId="{0D1D7C53-0F43-4B35-91E5-64700155ACFC}">
      <dgm:prSet phldrT="[Text]" custT="1"/>
      <dgm:spPr/>
      <dgm:t>
        <a:bodyPr/>
        <a:lstStyle/>
        <a:p>
          <a:r>
            <a:rPr lang="sv-SE" sz="1200"/>
            <a:t>Hela verksamheter förändras i grunden</a:t>
          </a:r>
        </a:p>
      </dgm:t>
    </dgm:pt>
    <dgm:pt modelId="{26FB58D8-B0FB-41BD-94E5-0CBA3C2E4811}" type="parTrans" cxnId="{7A48EEB8-637A-4E7C-AA1F-D004102794ED}">
      <dgm:prSet/>
      <dgm:spPr/>
      <dgm:t>
        <a:bodyPr/>
        <a:lstStyle/>
        <a:p>
          <a:endParaRPr lang="sv-SE"/>
        </a:p>
      </dgm:t>
    </dgm:pt>
    <dgm:pt modelId="{54E02A1E-417D-4AB4-B304-C7DA8BEC8555}" type="sibTrans" cxnId="{7A48EEB8-637A-4E7C-AA1F-D004102794ED}">
      <dgm:prSet/>
      <dgm:spPr/>
      <dgm:t>
        <a:bodyPr/>
        <a:lstStyle/>
        <a:p>
          <a:endParaRPr lang="sv-SE"/>
        </a:p>
      </dgm:t>
    </dgm:pt>
    <dgm:pt modelId="{5D3A3928-4178-413D-A7E9-480B320207F0}">
      <dgm:prSet phldrT="[Text]" custT="1"/>
      <dgm:spPr/>
      <dgm:t>
        <a:bodyPr/>
        <a:lstStyle/>
        <a:p>
          <a:r>
            <a:rPr lang="sv-SE" sz="1200"/>
            <a:t>Digitalisering ställer större krav på organisationen och medarbetarna</a:t>
          </a:r>
        </a:p>
      </dgm:t>
    </dgm:pt>
    <dgm:pt modelId="{2CD0DD4A-1609-4F3F-9432-42C00270155E}" type="parTrans" cxnId="{6A703D49-9AEF-44F3-B812-3F08DD0FEE06}">
      <dgm:prSet/>
      <dgm:spPr/>
      <dgm:t>
        <a:bodyPr/>
        <a:lstStyle/>
        <a:p>
          <a:endParaRPr lang="sv-SE"/>
        </a:p>
      </dgm:t>
    </dgm:pt>
    <dgm:pt modelId="{12F2618C-17F1-4095-B5E5-E28AFA23DB0B}" type="sibTrans" cxnId="{6A703D49-9AEF-44F3-B812-3F08DD0FEE06}">
      <dgm:prSet/>
      <dgm:spPr/>
      <dgm:t>
        <a:bodyPr/>
        <a:lstStyle/>
        <a:p>
          <a:endParaRPr lang="sv-SE"/>
        </a:p>
      </dgm:t>
    </dgm:pt>
    <dgm:pt modelId="{63DF9761-762A-4064-A7D6-09CEA8A75A62}">
      <dgm:prSet phldrT="[Text]" custT="1"/>
      <dgm:spPr/>
      <dgm:t>
        <a:bodyPr/>
        <a:lstStyle/>
        <a:p>
          <a:r>
            <a:rPr lang="sv-SE" sz="1200"/>
            <a:t>Nya arbetssätt införs</a:t>
          </a:r>
        </a:p>
      </dgm:t>
    </dgm:pt>
    <dgm:pt modelId="{4962A30B-F24A-4C6C-B1A8-5DB61043BF5E}" type="parTrans" cxnId="{DB93F960-D226-4D62-9476-8E11A8EBB519}">
      <dgm:prSet/>
      <dgm:spPr/>
      <dgm:t>
        <a:bodyPr/>
        <a:lstStyle/>
        <a:p>
          <a:endParaRPr lang="sv-SE"/>
        </a:p>
      </dgm:t>
    </dgm:pt>
    <dgm:pt modelId="{C243186B-5DEE-4662-8BB2-87B70506E624}" type="sibTrans" cxnId="{DB93F960-D226-4D62-9476-8E11A8EBB519}">
      <dgm:prSet/>
      <dgm:spPr/>
      <dgm:t>
        <a:bodyPr/>
        <a:lstStyle/>
        <a:p>
          <a:endParaRPr lang="sv-SE"/>
        </a:p>
      </dgm:t>
    </dgm:pt>
    <dgm:pt modelId="{9D18922F-089A-4F21-9C30-1F7CD63BABD4}">
      <dgm:prSet phldrT="[Text]" custT="1"/>
      <dgm:spPr/>
      <dgm:t>
        <a:bodyPr/>
        <a:lstStyle/>
        <a:p>
          <a:r>
            <a:rPr lang="sv-SE" sz="1200"/>
            <a:t>Arbetsuppgifter försvinner</a:t>
          </a:r>
        </a:p>
      </dgm:t>
    </dgm:pt>
    <dgm:pt modelId="{03D2C571-49F9-4E74-A965-824D002266F8}" type="parTrans" cxnId="{C1D35053-1025-4CC2-A84C-B9C92650732C}">
      <dgm:prSet/>
      <dgm:spPr/>
      <dgm:t>
        <a:bodyPr/>
        <a:lstStyle/>
        <a:p>
          <a:endParaRPr lang="sv-SE"/>
        </a:p>
      </dgm:t>
    </dgm:pt>
    <dgm:pt modelId="{36530F89-6FE2-4EAA-8FB2-74A86F377FB8}" type="sibTrans" cxnId="{C1D35053-1025-4CC2-A84C-B9C92650732C}">
      <dgm:prSet/>
      <dgm:spPr/>
      <dgm:t>
        <a:bodyPr/>
        <a:lstStyle/>
        <a:p>
          <a:endParaRPr lang="sv-SE"/>
        </a:p>
      </dgm:t>
    </dgm:pt>
    <dgm:pt modelId="{A3BC8BF9-A067-43D8-89A8-178E3391D11F}">
      <dgm:prSet phldrT="[Text]" custT="1"/>
      <dgm:spPr/>
      <dgm:t>
        <a:bodyPr/>
        <a:lstStyle/>
        <a:p>
          <a:r>
            <a:rPr lang="sv-SE" sz="1200"/>
            <a:t>Mer tid finns till värdeskapande och nya lösningar till invånare</a:t>
          </a:r>
        </a:p>
      </dgm:t>
    </dgm:pt>
    <dgm:pt modelId="{44633D35-59C3-4DED-AAB6-046F582F8097}" type="parTrans" cxnId="{672F4D51-1BB0-4706-AF41-4E2EC0680BCF}">
      <dgm:prSet/>
      <dgm:spPr/>
      <dgm:t>
        <a:bodyPr/>
        <a:lstStyle/>
        <a:p>
          <a:endParaRPr lang="sv-SE"/>
        </a:p>
      </dgm:t>
    </dgm:pt>
    <dgm:pt modelId="{EE1A3CFE-12E5-492C-9CAC-D716E775C5B0}" type="sibTrans" cxnId="{672F4D51-1BB0-4706-AF41-4E2EC0680BCF}">
      <dgm:prSet/>
      <dgm:spPr/>
      <dgm:t>
        <a:bodyPr/>
        <a:lstStyle/>
        <a:p>
          <a:endParaRPr lang="sv-SE"/>
        </a:p>
      </dgm:t>
    </dgm:pt>
    <dgm:pt modelId="{5677CB6A-4B3A-4B9C-9B2E-151D80A5B641}">
      <dgm:prSet phldrT="[Text]" custT="1"/>
      <dgm:spPr/>
      <dgm:t>
        <a:bodyPr/>
        <a:lstStyle/>
        <a:p>
          <a:r>
            <a:rPr lang="sv-SE" sz="1200"/>
            <a:t>Fokus på intern effektivitet </a:t>
          </a:r>
        </a:p>
      </dgm:t>
    </dgm:pt>
    <dgm:pt modelId="{34A4B3D7-B122-4F1F-BFE6-A59703062B29}" type="parTrans" cxnId="{C910A262-34BF-4710-B995-6825BD8EBB84}">
      <dgm:prSet/>
      <dgm:spPr/>
      <dgm:t>
        <a:bodyPr/>
        <a:lstStyle/>
        <a:p>
          <a:endParaRPr lang="sv-SE"/>
        </a:p>
      </dgm:t>
    </dgm:pt>
    <dgm:pt modelId="{3CB387E0-CF08-4178-9FFD-F8AB8D872A5F}" type="sibTrans" cxnId="{C910A262-34BF-4710-B995-6825BD8EBB84}">
      <dgm:prSet/>
      <dgm:spPr/>
      <dgm:t>
        <a:bodyPr/>
        <a:lstStyle/>
        <a:p>
          <a:endParaRPr lang="sv-SE"/>
        </a:p>
      </dgm:t>
    </dgm:pt>
    <dgm:pt modelId="{BFEB5BE2-7BF1-4B2D-91BC-2573C2AE8C48}">
      <dgm:prSet phldrT="[Text]" custT="1"/>
      <dgm:spPr/>
      <dgm:t>
        <a:bodyPr/>
        <a:lstStyle/>
        <a:p>
          <a:r>
            <a:rPr lang="sv-SE" sz="1200"/>
            <a:t>Från papper till 1 och 0:or</a:t>
          </a:r>
        </a:p>
      </dgm:t>
    </dgm:pt>
    <dgm:pt modelId="{62BE56B5-BE6C-4EF3-BBA6-7E7B169B9962}" type="parTrans" cxnId="{4C39203D-18AF-4DB4-A895-204B4D564DDE}">
      <dgm:prSet/>
      <dgm:spPr/>
      <dgm:t>
        <a:bodyPr/>
        <a:lstStyle/>
        <a:p>
          <a:endParaRPr lang="sv-SE"/>
        </a:p>
      </dgm:t>
    </dgm:pt>
    <dgm:pt modelId="{580B8B20-5066-48E2-89C7-E3E7B0DE3824}" type="sibTrans" cxnId="{4C39203D-18AF-4DB4-A895-204B4D564DDE}">
      <dgm:prSet/>
      <dgm:spPr/>
      <dgm:t>
        <a:bodyPr/>
        <a:lstStyle/>
        <a:p>
          <a:endParaRPr lang="sv-SE"/>
        </a:p>
      </dgm:t>
    </dgm:pt>
    <dgm:pt modelId="{46DD9F23-7C17-45F4-A795-73CD53D09CDA}">
      <dgm:prSet phldrT="[Text]" custT="1"/>
      <dgm:spPr/>
      <dgm:t>
        <a:bodyPr/>
        <a:lstStyle/>
        <a:p>
          <a:r>
            <a:rPr lang="sv-SE" sz="1200"/>
            <a:t>Ökad grad av automatisering frigör tid och resurser i verksamheten</a:t>
          </a:r>
        </a:p>
      </dgm:t>
    </dgm:pt>
    <dgm:pt modelId="{1329C975-3CDE-45B3-B797-9EB2EA145B95}" type="parTrans" cxnId="{9A4CD711-4BAA-494B-A343-E3B3659980C7}">
      <dgm:prSet/>
      <dgm:spPr/>
      <dgm:t>
        <a:bodyPr/>
        <a:lstStyle/>
        <a:p>
          <a:endParaRPr lang="sv-SE"/>
        </a:p>
      </dgm:t>
    </dgm:pt>
    <dgm:pt modelId="{EEB67F70-CDBA-4DAF-BF19-CA7C97AC595E}" type="sibTrans" cxnId="{9A4CD711-4BAA-494B-A343-E3B3659980C7}">
      <dgm:prSet/>
      <dgm:spPr/>
      <dgm:t>
        <a:bodyPr/>
        <a:lstStyle/>
        <a:p>
          <a:endParaRPr lang="sv-SE"/>
        </a:p>
      </dgm:t>
    </dgm:pt>
    <dgm:pt modelId="{369515BD-26F6-42A8-88CF-7BCF7C828EC8}">
      <dgm:prSet phldrT="[Text]" custT="1"/>
      <dgm:spPr/>
      <dgm:t>
        <a:bodyPr/>
        <a:lstStyle/>
        <a:p>
          <a:r>
            <a:rPr lang="sv-SE" sz="1200"/>
            <a:t>Göra saker billigare och snabbare</a:t>
          </a:r>
        </a:p>
      </dgm:t>
    </dgm:pt>
    <dgm:pt modelId="{4C47EE0A-CED5-4B0D-98E3-EAF4997C61F0}" type="parTrans" cxnId="{7C4F080D-250C-43AC-8918-A2120F88D2A1}">
      <dgm:prSet/>
      <dgm:spPr/>
      <dgm:t>
        <a:bodyPr/>
        <a:lstStyle/>
        <a:p>
          <a:endParaRPr lang="sv-SE"/>
        </a:p>
      </dgm:t>
    </dgm:pt>
    <dgm:pt modelId="{BC6E80F7-ECF4-4849-9F87-A881FE444631}" type="sibTrans" cxnId="{7C4F080D-250C-43AC-8918-A2120F88D2A1}">
      <dgm:prSet/>
      <dgm:spPr/>
      <dgm:t>
        <a:bodyPr/>
        <a:lstStyle/>
        <a:p>
          <a:endParaRPr lang="sv-SE"/>
        </a:p>
      </dgm:t>
    </dgm:pt>
    <dgm:pt modelId="{610C4CD3-B1B2-4013-A3A1-1E1EB60C03D6}">
      <dgm:prSet phldrT="[Text]" custT="1"/>
      <dgm:spPr/>
      <dgm:t>
        <a:bodyPr/>
        <a:lstStyle/>
        <a:p>
          <a:r>
            <a:rPr lang="sv-SE" sz="1200"/>
            <a:t>Självbetjäning e-tjänster</a:t>
          </a:r>
        </a:p>
      </dgm:t>
    </dgm:pt>
    <dgm:pt modelId="{953A24B4-5F29-440E-873F-E18DE8370C14}" type="parTrans" cxnId="{28C215B6-10D0-478F-B13B-6C41D5BC45A6}">
      <dgm:prSet/>
      <dgm:spPr/>
      <dgm:t>
        <a:bodyPr/>
        <a:lstStyle/>
        <a:p>
          <a:endParaRPr lang="sv-SE"/>
        </a:p>
      </dgm:t>
    </dgm:pt>
    <dgm:pt modelId="{1E3CB51B-AA8C-43F1-8123-9309F5F3A4BB}" type="sibTrans" cxnId="{28C215B6-10D0-478F-B13B-6C41D5BC45A6}">
      <dgm:prSet/>
      <dgm:spPr/>
      <dgm:t>
        <a:bodyPr/>
        <a:lstStyle/>
        <a:p>
          <a:endParaRPr lang="sv-SE"/>
        </a:p>
      </dgm:t>
    </dgm:pt>
    <dgm:pt modelId="{71CDA81D-2710-4F71-9EED-DDBB16CDDC19}" type="pres">
      <dgm:prSet presAssocID="{92BD9478-075A-4A37-8188-B8A0E1A756B7}" presName="Name0" presStyleCnt="0">
        <dgm:presLayoutVars>
          <dgm:dir/>
          <dgm:animLvl val="lvl"/>
          <dgm:resizeHandles val="exact"/>
        </dgm:presLayoutVars>
      </dgm:prSet>
      <dgm:spPr/>
    </dgm:pt>
    <dgm:pt modelId="{55778812-37BA-4F5F-9A42-6719FB13340D}" type="pres">
      <dgm:prSet presAssocID="{57AEA426-28C8-44E3-8564-686E6F0147CF}" presName="composite" presStyleCnt="0"/>
      <dgm:spPr/>
    </dgm:pt>
    <dgm:pt modelId="{6B719172-61FB-4EDC-A72E-40C6CC182A2C}" type="pres">
      <dgm:prSet presAssocID="{57AEA426-28C8-44E3-8564-686E6F0147CF}" presName="parTx" presStyleLbl="alignNode1" presStyleIdx="0" presStyleCnt="3" custLinFactNeighborX="-11517">
        <dgm:presLayoutVars>
          <dgm:chMax val="0"/>
          <dgm:chPref val="0"/>
          <dgm:bulletEnabled val="1"/>
        </dgm:presLayoutVars>
      </dgm:prSet>
      <dgm:spPr/>
    </dgm:pt>
    <dgm:pt modelId="{70D8D1B9-8563-467F-A000-D91F647DC969}" type="pres">
      <dgm:prSet presAssocID="{57AEA426-28C8-44E3-8564-686E6F0147CF}" presName="desTx" presStyleLbl="alignAccFollowNode1" presStyleIdx="0" presStyleCnt="3">
        <dgm:presLayoutVars>
          <dgm:bulletEnabled val="1"/>
        </dgm:presLayoutVars>
      </dgm:prSet>
      <dgm:spPr/>
    </dgm:pt>
    <dgm:pt modelId="{7FBC174D-EFBE-4361-8217-51E16E957F14}" type="pres">
      <dgm:prSet presAssocID="{7BF172A6-5CCE-4CD7-AFD7-1D4A8ED400CD}" presName="space" presStyleCnt="0"/>
      <dgm:spPr/>
    </dgm:pt>
    <dgm:pt modelId="{E2B2FEF7-0B93-4F48-9BBB-362BE9C0804C}" type="pres">
      <dgm:prSet presAssocID="{F72F27FC-05AC-4EFE-BA37-9BC654F544E5}" presName="composite" presStyleCnt="0"/>
      <dgm:spPr/>
    </dgm:pt>
    <dgm:pt modelId="{2B34FB2F-AEA8-4E66-852E-28F1D4488D43}" type="pres">
      <dgm:prSet presAssocID="{F72F27FC-05AC-4EFE-BA37-9BC654F544E5}" presName="parTx" presStyleLbl="alignNode1" presStyleIdx="1" presStyleCnt="3">
        <dgm:presLayoutVars>
          <dgm:chMax val="0"/>
          <dgm:chPref val="0"/>
          <dgm:bulletEnabled val="1"/>
        </dgm:presLayoutVars>
      </dgm:prSet>
      <dgm:spPr/>
    </dgm:pt>
    <dgm:pt modelId="{45C7018F-F1FB-4D8E-8B12-5BC1666377D9}" type="pres">
      <dgm:prSet presAssocID="{F72F27FC-05AC-4EFE-BA37-9BC654F544E5}" presName="desTx" presStyleLbl="alignAccFollowNode1" presStyleIdx="1" presStyleCnt="3">
        <dgm:presLayoutVars>
          <dgm:bulletEnabled val="1"/>
        </dgm:presLayoutVars>
      </dgm:prSet>
      <dgm:spPr/>
    </dgm:pt>
    <dgm:pt modelId="{F5134641-945C-4492-9B86-054FDCF82DD8}" type="pres">
      <dgm:prSet presAssocID="{ED593A86-C602-4C5F-A01F-6B36F197C1AE}" presName="space" presStyleCnt="0"/>
      <dgm:spPr/>
    </dgm:pt>
    <dgm:pt modelId="{39331510-6048-4D01-8BFB-BF904C57C3F5}" type="pres">
      <dgm:prSet presAssocID="{43A589B2-A903-4967-9E66-FC66734B5996}" presName="composite" presStyleCnt="0"/>
      <dgm:spPr/>
    </dgm:pt>
    <dgm:pt modelId="{DB2B9E33-F3A3-4B34-8D9B-C85D520021F1}" type="pres">
      <dgm:prSet presAssocID="{43A589B2-A903-4967-9E66-FC66734B5996}" presName="parTx" presStyleLbl="alignNode1" presStyleIdx="2" presStyleCnt="3">
        <dgm:presLayoutVars>
          <dgm:chMax val="0"/>
          <dgm:chPref val="0"/>
          <dgm:bulletEnabled val="1"/>
        </dgm:presLayoutVars>
      </dgm:prSet>
      <dgm:spPr/>
    </dgm:pt>
    <dgm:pt modelId="{758F0BAA-D7A1-4A7E-A121-653B3E873ED8}" type="pres">
      <dgm:prSet presAssocID="{43A589B2-A903-4967-9E66-FC66734B5996}" presName="desTx" presStyleLbl="alignAccFollowNode1" presStyleIdx="2" presStyleCnt="3">
        <dgm:presLayoutVars>
          <dgm:bulletEnabled val="1"/>
        </dgm:presLayoutVars>
      </dgm:prSet>
      <dgm:spPr/>
    </dgm:pt>
  </dgm:ptLst>
  <dgm:cxnLst>
    <dgm:cxn modelId="{9AAB4102-7CF4-4025-8F42-5C9B013ABFFC}" srcId="{92BD9478-075A-4A37-8188-B8A0E1A756B7}" destId="{57AEA426-28C8-44E3-8564-686E6F0147CF}" srcOrd="0" destOrd="0" parTransId="{4D040F02-D8B1-4F69-BB81-429AB3846F67}" sibTransId="{7BF172A6-5CCE-4CD7-AFD7-1D4A8ED400CD}"/>
    <dgm:cxn modelId="{1DB08A03-63B1-4C92-9F16-F217AB83E313}" type="presOf" srcId="{610C4CD3-B1B2-4013-A3A1-1E1EB60C03D6}" destId="{45C7018F-F1FB-4D8E-8B12-5BC1666377D9}" srcOrd="0" destOrd="3" presId="urn:microsoft.com/office/officeart/2005/8/layout/hList1"/>
    <dgm:cxn modelId="{AA16FE0A-B3F1-40FE-AB8E-760093F9F620}" type="presOf" srcId="{CB0AD74C-D7D0-4B1D-B96B-FD4ADB7C4943}" destId="{45C7018F-F1FB-4D8E-8B12-5BC1666377D9}" srcOrd="0" destOrd="6" presId="urn:microsoft.com/office/officeart/2005/8/layout/hList1"/>
    <dgm:cxn modelId="{8FD45D0B-E248-4979-B3FC-1894978836F7}" type="presOf" srcId="{B345DC07-C2FB-49B7-B707-9CFB788FF20F}" destId="{45C7018F-F1FB-4D8E-8B12-5BC1666377D9}" srcOrd="0" destOrd="7" presId="urn:microsoft.com/office/officeart/2005/8/layout/hList1"/>
    <dgm:cxn modelId="{7C4F080D-250C-43AC-8918-A2120F88D2A1}" srcId="{F72F27FC-05AC-4EFE-BA37-9BC654F544E5}" destId="{369515BD-26F6-42A8-88CF-7BCF7C828EC8}" srcOrd="2" destOrd="0" parTransId="{4C47EE0A-CED5-4B0D-98E3-EAF4997C61F0}" sibTransId="{BC6E80F7-ECF4-4849-9F87-A881FE444631}"/>
    <dgm:cxn modelId="{9A4CD711-4BAA-494B-A343-E3B3659980C7}" srcId="{43A589B2-A903-4967-9E66-FC66734B5996}" destId="{46DD9F23-7C17-45F4-A795-73CD53D09CDA}" srcOrd="5" destOrd="0" parTransId="{1329C975-3CDE-45B3-B797-9EB2EA145B95}" sibTransId="{EEB67F70-CDBA-4DAF-BF19-CA7C97AC595E}"/>
    <dgm:cxn modelId="{259D9219-884D-4B69-BEF2-2013D4AD8B29}" type="presOf" srcId="{63DF9761-762A-4064-A7D6-09CEA8A75A62}" destId="{758F0BAA-D7A1-4A7E-A121-653B3E873ED8}" srcOrd="0" destOrd="3" presId="urn:microsoft.com/office/officeart/2005/8/layout/hList1"/>
    <dgm:cxn modelId="{10151A1D-9B0F-4F8E-890F-C169BCDD38C1}" type="presOf" srcId="{57AEA426-28C8-44E3-8564-686E6F0147CF}" destId="{6B719172-61FB-4EDC-A72E-40C6CC182A2C}" srcOrd="0" destOrd="0" presId="urn:microsoft.com/office/officeart/2005/8/layout/hList1"/>
    <dgm:cxn modelId="{7A4AFF1E-C8DE-4738-90F1-2C9D169B935D}" type="presOf" srcId="{0D1D7C53-0F43-4B35-91E5-64700155ACFC}" destId="{758F0BAA-D7A1-4A7E-A121-653B3E873ED8}" srcOrd="0" destOrd="1" presId="urn:microsoft.com/office/officeart/2005/8/layout/hList1"/>
    <dgm:cxn modelId="{01B33224-CC61-4F0D-8169-CF4AE2DD37CC}" srcId="{57AEA426-28C8-44E3-8564-686E6F0147CF}" destId="{EB08411C-DD4F-4B71-9C39-234F86CE1527}" srcOrd="2" destOrd="0" parTransId="{16FC629F-F47E-4291-83DA-26883882912A}" sibTransId="{BF8F3DC2-AD2D-4227-9814-BFE003F6099B}"/>
    <dgm:cxn modelId="{38A81229-46CC-42EE-BE1E-A90DB8A6F3C7}" type="presOf" srcId="{1F506C03-770A-4618-8113-5ED0998A8BF8}" destId="{758F0BAA-D7A1-4A7E-A121-653B3E873ED8}" srcOrd="0" destOrd="0" presId="urn:microsoft.com/office/officeart/2005/8/layout/hList1"/>
    <dgm:cxn modelId="{C027AC2D-3256-4DCD-8844-ECCC825ECBEB}" srcId="{F72F27FC-05AC-4EFE-BA37-9BC654F544E5}" destId="{21F87B15-8B95-4990-AB36-E1F77AD26A59}" srcOrd="1" destOrd="0" parTransId="{0ADDCCC3-03B2-4413-BF59-85395496FA28}" sibTransId="{A9624DAD-7A94-4678-AD79-E2D85866A5D9}"/>
    <dgm:cxn modelId="{FBE87239-5036-4A12-A6E2-8501E4EF5D1B}" srcId="{F72F27FC-05AC-4EFE-BA37-9BC654F544E5}" destId="{20DD370A-B29D-415E-87DE-472EDEB5475A}" srcOrd="5" destOrd="0" parTransId="{B6478292-E99C-4113-8A7A-EB8ACE54F59F}" sibTransId="{54F57387-95B1-4A09-8FCA-589F1A687DC1}"/>
    <dgm:cxn modelId="{4C39203D-18AF-4DB4-A895-204B4D564DDE}" srcId="{57AEA426-28C8-44E3-8564-686E6F0147CF}" destId="{BFEB5BE2-7BF1-4B2D-91BC-2573C2AE8C48}" srcOrd="1" destOrd="0" parTransId="{62BE56B5-BE6C-4EF3-BBA6-7E7B169B9962}" sibTransId="{580B8B20-5066-48E2-89C7-E3E7B0DE3824}"/>
    <dgm:cxn modelId="{DB93F960-D226-4D62-9476-8E11A8EBB519}" srcId="{43A589B2-A903-4967-9E66-FC66734B5996}" destId="{63DF9761-762A-4064-A7D6-09CEA8A75A62}" srcOrd="3" destOrd="0" parTransId="{4962A30B-F24A-4C6C-B1A8-5DB61043BF5E}" sibTransId="{C243186B-5DEE-4662-8BB2-87B70506E624}"/>
    <dgm:cxn modelId="{C910A262-34BF-4710-B995-6825BD8EBB84}" srcId="{F72F27FC-05AC-4EFE-BA37-9BC654F544E5}" destId="{5677CB6A-4B3A-4B9C-9B2E-151D80A5B641}" srcOrd="0" destOrd="0" parTransId="{34A4B3D7-B122-4F1F-BFE6-A59703062B29}" sibTransId="{3CB387E0-CF08-4178-9FFD-F8AB8D872A5F}"/>
    <dgm:cxn modelId="{FB5DBE63-65E8-46F5-BAB1-B78C9B2CD705}" type="presOf" srcId="{A3BC8BF9-A067-43D8-89A8-178E3391D11F}" destId="{758F0BAA-D7A1-4A7E-A121-653B3E873ED8}" srcOrd="0" destOrd="6" presId="urn:microsoft.com/office/officeart/2005/8/layout/hList1"/>
    <dgm:cxn modelId="{F699C145-04CF-4A84-982E-CCF6A5166E25}" type="presOf" srcId="{EB08411C-DD4F-4B71-9C39-234F86CE1527}" destId="{70D8D1B9-8563-467F-A000-D91F647DC969}" srcOrd="0" destOrd="2" presId="urn:microsoft.com/office/officeart/2005/8/layout/hList1"/>
    <dgm:cxn modelId="{95248846-F378-4B15-A770-8C5D8A5BC483}" type="presOf" srcId="{21F87B15-8B95-4990-AB36-E1F77AD26A59}" destId="{45C7018F-F1FB-4D8E-8B12-5BC1666377D9}" srcOrd="0" destOrd="1" presId="urn:microsoft.com/office/officeart/2005/8/layout/hList1"/>
    <dgm:cxn modelId="{5117F846-DC37-4DBA-AAF6-5B340823A206}" srcId="{92BD9478-075A-4A37-8188-B8A0E1A756B7}" destId="{43A589B2-A903-4967-9E66-FC66734B5996}" srcOrd="2" destOrd="0" parTransId="{694AEA7D-B005-4CB2-A23A-CB2FBC79D539}" sibTransId="{2598C274-4C23-4B43-B88F-DB3C46B69961}"/>
    <dgm:cxn modelId="{A76D3368-EC0C-4990-95D1-16F5526AD869}" type="presOf" srcId="{5677CB6A-4B3A-4B9C-9B2E-151D80A5B641}" destId="{45C7018F-F1FB-4D8E-8B12-5BC1666377D9}" srcOrd="0" destOrd="0" presId="urn:microsoft.com/office/officeart/2005/8/layout/hList1"/>
    <dgm:cxn modelId="{6A703D49-9AEF-44F3-B812-3F08DD0FEE06}" srcId="{43A589B2-A903-4967-9E66-FC66734B5996}" destId="{5D3A3928-4178-413D-A7E9-480B320207F0}" srcOrd="2" destOrd="0" parTransId="{2CD0DD4A-1609-4F3F-9432-42C00270155E}" sibTransId="{12F2618C-17F1-4095-B5E5-E28AFA23DB0B}"/>
    <dgm:cxn modelId="{13E64269-88D2-41A2-AF86-0BA3A9428158}" type="presOf" srcId="{92BD9478-075A-4A37-8188-B8A0E1A756B7}" destId="{71CDA81D-2710-4F71-9EED-DDBB16CDDC19}" srcOrd="0" destOrd="0" presId="urn:microsoft.com/office/officeart/2005/8/layout/hList1"/>
    <dgm:cxn modelId="{D1D54D69-FF2C-41F7-A5EF-38CD89DBD901}" type="presOf" srcId="{BFEB5BE2-7BF1-4B2D-91BC-2573C2AE8C48}" destId="{70D8D1B9-8563-467F-A000-D91F647DC969}" srcOrd="0" destOrd="1" presId="urn:microsoft.com/office/officeart/2005/8/layout/hList1"/>
    <dgm:cxn modelId="{7915506B-E916-4468-BA3C-6423EBCB26CB}" srcId="{F72F27FC-05AC-4EFE-BA37-9BC654F544E5}" destId="{ABEBA917-C5D0-4B0F-90E2-052B290A20C6}" srcOrd="4" destOrd="0" parTransId="{955BAD38-FD6F-4A49-ABB1-AEE0F472CAAB}" sibTransId="{D2F2CC95-2A71-4162-8093-FA3772F9B6CF}"/>
    <dgm:cxn modelId="{D8FD8C6D-E0B1-4782-8522-2A9054BF1EB8}" type="presOf" srcId="{5D3A3928-4178-413D-A7E9-480B320207F0}" destId="{758F0BAA-D7A1-4A7E-A121-653B3E873ED8}" srcOrd="0" destOrd="2" presId="urn:microsoft.com/office/officeart/2005/8/layout/hList1"/>
    <dgm:cxn modelId="{672F4D51-1BB0-4706-AF41-4E2EC0680BCF}" srcId="{43A589B2-A903-4967-9E66-FC66734B5996}" destId="{A3BC8BF9-A067-43D8-89A8-178E3391D11F}" srcOrd="6" destOrd="0" parTransId="{44633D35-59C3-4DED-AAB6-046F582F8097}" sibTransId="{EE1A3CFE-12E5-492C-9CAC-D716E775C5B0}"/>
    <dgm:cxn modelId="{2B576372-2819-4E82-909E-015B269820A3}" type="presOf" srcId="{F72F27FC-05AC-4EFE-BA37-9BC654F544E5}" destId="{2B34FB2F-AEA8-4E66-852E-28F1D4488D43}" srcOrd="0" destOrd="0" presId="urn:microsoft.com/office/officeart/2005/8/layout/hList1"/>
    <dgm:cxn modelId="{C1D35053-1025-4CC2-A84C-B9C92650732C}" srcId="{43A589B2-A903-4967-9E66-FC66734B5996}" destId="{9D18922F-089A-4F21-9C30-1F7CD63BABD4}" srcOrd="4" destOrd="0" parTransId="{03D2C571-49F9-4E74-A965-824D002266F8}" sibTransId="{36530F89-6FE2-4EAA-8FB2-74A86F377FB8}"/>
    <dgm:cxn modelId="{E4F42A7F-6ED3-4D41-8729-F65C8EE34187}" srcId="{57AEA426-28C8-44E3-8564-686E6F0147CF}" destId="{6C89547F-87DE-4A84-A5B2-6370C2F3A660}" srcOrd="0" destOrd="0" parTransId="{5B487258-4BD3-4D2B-B8E4-4E37FCCBFAA1}" sibTransId="{6414CA00-5D4E-4515-8060-41BDE2C45C47}"/>
    <dgm:cxn modelId="{D72FBE8B-3444-447D-9105-3151FE5EA079}" srcId="{57AEA426-28C8-44E3-8564-686E6F0147CF}" destId="{B722D55C-516F-4CAE-AB7A-286564A3AA52}" srcOrd="4" destOrd="0" parTransId="{4862A850-B025-4709-B035-2319AAD76DE2}" sibTransId="{2AE898DE-18FF-4EA8-8D51-0812161E3D23}"/>
    <dgm:cxn modelId="{4AEAF090-BBF2-4285-B320-0E9FA43AF30C}" srcId="{F72F27FC-05AC-4EFE-BA37-9BC654F544E5}" destId="{CB0AD74C-D7D0-4B1D-B96B-FD4ADB7C4943}" srcOrd="6" destOrd="0" parTransId="{2DB722E2-475C-4EF9-B25B-4687A76986EC}" sibTransId="{9B9433B5-F10E-419D-BFED-B754CC1EFDF1}"/>
    <dgm:cxn modelId="{BA72D1B3-D5DE-49C5-AFFC-2AB2A0D5E6F3}" type="presOf" srcId="{9D18922F-089A-4F21-9C30-1F7CD63BABD4}" destId="{758F0BAA-D7A1-4A7E-A121-653B3E873ED8}" srcOrd="0" destOrd="4" presId="urn:microsoft.com/office/officeart/2005/8/layout/hList1"/>
    <dgm:cxn modelId="{28C215B6-10D0-478F-B13B-6C41D5BC45A6}" srcId="{F72F27FC-05AC-4EFE-BA37-9BC654F544E5}" destId="{610C4CD3-B1B2-4013-A3A1-1E1EB60C03D6}" srcOrd="3" destOrd="0" parTransId="{953A24B4-5F29-440E-873F-E18DE8370C14}" sibTransId="{1E3CB51B-AA8C-43F1-8123-9309F5F3A4BB}"/>
    <dgm:cxn modelId="{5A799EB7-8BE5-4787-872E-8D6BB929643F}" srcId="{57AEA426-28C8-44E3-8564-686E6F0147CF}" destId="{D69608BB-7E49-4D92-AE47-9B3509393AA5}" srcOrd="3" destOrd="0" parTransId="{2934C87E-156D-46A1-A3A1-8D390C77DBC4}" sibTransId="{09046855-D52E-4E38-9410-5C20C64BCE94}"/>
    <dgm:cxn modelId="{7A48EEB8-637A-4E7C-AA1F-D004102794ED}" srcId="{43A589B2-A903-4967-9E66-FC66734B5996}" destId="{0D1D7C53-0F43-4B35-91E5-64700155ACFC}" srcOrd="1" destOrd="0" parTransId="{26FB58D8-B0FB-41BD-94E5-0CBA3C2E4811}" sibTransId="{54E02A1E-417D-4AB4-B304-C7DA8BEC8555}"/>
    <dgm:cxn modelId="{A7BD7BC9-509C-4826-A93A-AF3FC03D3571}" type="presOf" srcId="{369515BD-26F6-42A8-88CF-7BCF7C828EC8}" destId="{45C7018F-F1FB-4D8E-8B12-5BC1666377D9}" srcOrd="0" destOrd="2" presId="urn:microsoft.com/office/officeart/2005/8/layout/hList1"/>
    <dgm:cxn modelId="{584512CA-3A67-4818-BA7A-F7FD4122FBBE}" type="presOf" srcId="{ABEBA917-C5D0-4B0F-90E2-052B290A20C6}" destId="{45C7018F-F1FB-4D8E-8B12-5BC1666377D9}" srcOrd="0" destOrd="4" presId="urn:microsoft.com/office/officeart/2005/8/layout/hList1"/>
    <dgm:cxn modelId="{3DFFDDCE-18AE-401F-A8DA-4A1E9C9824D0}" type="presOf" srcId="{20DD370A-B29D-415E-87DE-472EDEB5475A}" destId="{45C7018F-F1FB-4D8E-8B12-5BC1666377D9}" srcOrd="0" destOrd="5" presId="urn:microsoft.com/office/officeart/2005/8/layout/hList1"/>
    <dgm:cxn modelId="{0A2324D0-85E6-4F47-808E-CDA82A8FFD09}" type="presOf" srcId="{43A589B2-A903-4967-9E66-FC66734B5996}" destId="{DB2B9E33-F3A3-4B34-8D9B-C85D520021F1}" srcOrd="0" destOrd="0" presId="urn:microsoft.com/office/officeart/2005/8/layout/hList1"/>
    <dgm:cxn modelId="{079E17D8-5D30-444F-B000-72676A9DA4E3}" srcId="{43A589B2-A903-4967-9E66-FC66734B5996}" destId="{1F506C03-770A-4618-8113-5ED0998A8BF8}" srcOrd="0" destOrd="0" parTransId="{294C5D22-EF06-49C2-8163-A30DF1C47472}" sibTransId="{806FB5CD-8368-434D-B660-131444FDC1FD}"/>
    <dgm:cxn modelId="{6D1261F0-5A2D-4050-B8E8-1C93382A7D90}" type="presOf" srcId="{6C89547F-87DE-4A84-A5B2-6370C2F3A660}" destId="{70D8D1B9-8563-467F-A000-D91F647DC969}" srcOrd="0" destOrd="0" presId="urn:microsoft.com/office/officeart/2005/8/layout/hList1"/>
    <dgm:cxn modelId="{BE4445F9-73C7-48E1-A929-420FDCD5C513}" srcId="{92BD9478-075A-4A37-8188-B8A0E1A756B7}" destId="{F72F27FC-05AC-4EFE-BA37-9BC654F544E5}" srcOrd="1" destOrd="0" parTransId="{44AE1BC2-C45F-4A25-AFF9-29FF1CD9A4D6}" sibTransId="{ED593A86-C602-4C5F-A01F-6B36F197C1AE}"/>
    <dgm:cxn modelId="{E00473FA-689D-4384-ACB7-33BDF4B7E9B4}" type="presOf" srcId="{B722D55C-516F-4CAE-AB7A-286564A3AA52}" destId="{70D8D1B9-8563-467F-A000-D91F647DC969}" srcOrd="0" destOrd="4" presId="urn:microsoft.com/office/officeart/2005/8/layout/hList1"/>
    <dgm:cxn modelId="{B98278FA-7EA8-45EA-B79B-537A403F960D}" type="presOf" srcId="{46DD9F23-7C17-45F4-A795-73CD53D09CDA}" destId="{758F0BAA-D7A1-4A7E-A121-653B3E873ED8}" srcOrd="0" destOrd="5" presId="urn:microsoft.com/office/officeart/2005/8/layout/hList1"/>
    <dgm:cxn modelId="{E18339FF-6308-4411-826F-49A68E988888}" type="presOf" srcId="{D69608BB-7E49-4D92-AE47-9B3509393AA5}" destId="{70D8D1B9-8563-467F-A000-D91F647DC969}" srcOrd="0" destOrd="3" presId="urn:microsoft.com/office/officeart/2005/8/layout/hList1"/>
    <dgm:cxn modelId="{C90EA0FF-CE0B-4EA8-9729-9B4EADBF3A27}" srcId="{F72F27FC-05AC-4EFE-BA37-9BC654F544E5}" destId="{B345DC07-C2FB-49B7-B707-9CFB788FF20F}" srcOrd="7" destOrd="0" parTransId="{C1BAC232-E5A9-4E7D-8A0E-A309F65F0FC2}" sibTransId="{1F47323A-3DB4-4C05-A53C-B6C1C09AE998}"/>
    <dgm:cxn modelId="{EC97EB95-923D-4960-9EFE-6D10CD8F1C89}" type="presParOf" srcId="{71CDA81D-2710-4F71-9EED-DDBB16CDDC19}" destId="{55778812-37BA-4F5F-9A42-6719FB13340D}" srcOrd="0" destOrd="0" presId="urn:microsoft.com/office/officeart/2005/8/layout/hList1"/>
    <dgm:cxn modelId="{ABA2EBAB-7BA8-495D-B388-25908CBE279E}" type="presParOf" srcId="{55778812-37BA-4F5F-9A42-6719FB13340D}" destId="{6B719172-61FB-4EDC-A72E-40C6CC182A2C}" srcOrd="0" destOrd="0" presId="urn:microsoft.com/office/officeart/2005/8/layout/hList1"/>
    <dgm:cxn modelId="{36CAD7B0-A8EB-463D-BF08-06C94A8E3186}" type="presParOf" srcId="{55778812-37BA-4F5F-9A42-6719FB13340D}" destId="{70D8D1B9-8563-467F-A000-D91F647DC969}" srcOrd="1" destOrd="0" presId="urn:microsoft.com/office/officeart/2005/8/layout/hList1"/>
    <dgm:cxn modelId="{2659086A-285F-4369-934D-DEE96CFDB4FC}" type="presParOf" srcId="{71CDA81D-2710-4F71-9EED-DDBB16CDDC19}" destId="{7FBC174D-EFBE-4361-8217-51E16E957F14}" srcOrd="1" destOrd="0" presId="urn:microsoft.com/office/officeart/2005/8/layout/hList1"/>
    <dgm:cxn modelId="{FA9C4D06-A6E6-48CA-BE85-490AF37B459A}" type="presParOf" srcId="{71CDA81D-2710-4F71-9EED-DDBB16CDDC19}" destId="{E2B2FEF7-0B93-4F48-9BBB-362BE9C0804C}" srcOrd="2" destOrd="0" presId="urn:microsoft.com/office/officeart/2005/8/layout/hList1"/>
    <dgm:cxn modelId="{50815823-EA49-4017-8E1B-D7DA8A1085C2}" type="presParOf" srcId="{E2B2FEF7-0B93-4F48-9BBB-362BE9C0804C}" destId="{2B34FB2F-AEA8-4E66-852E-28F1D4488D43}" srcOrd="0" destOrd="0" presId="urn:microsoft.com/office/officeart/2005/8/layout/hList1"/>
    <dgm:cxn modelId="{41DDE49D-8B30-417E-B6C0-2F1886A7F710}" type="presParOf" srcId="{E2B2FEF7-0B93-4F48-9BBB-362BE9C0804C}" destId="{45C7018F-F1FB-4D8E-8B12-5BC1666377D9}" srcOrd="1" destOrd="0" presId="urn:microsoft.com/office/officeart/2005/8/layout/hList1"/>
    <dgm:cxn modelId="{59CA8E86-53D1-4B4F-A53B-6C67A143FE00}" type="presParOf" srcId="{71CDA81D-2710-4F71-9EED-DDBB16CDDC19}" destId="{F5134641-945C-4492-9B86-054FDCF82DD8}" srcOrd="3" destOrd="0" presId="urn:microsoft.com/office/officeart/2005/8/layout/hList1"/>
    <dgm:cxn modelId="{3B8405D8-6AD5-4B92-8884-F1824A3B6190}" type="presParOf" srcId="{71CDA81D-2710-4F71-9EED-DDBB16CDDC19}" destId="{39331510-6048-4D01-8BFB-BF904C57C3F5}" srcOrd="4" destOrd="0" presId="urn:microsoft.com/office/officeart/2005/8/layout/hList1"/>
    <dgm:cxn modelId="{A2ECBFC2-C04C-4E71-A81C-22E0A4C6E6DA}" type="presParOf" srcId="{39331510-6048-4D01-8BFB-BF904C57C3F5}" destId="{DB2B9E33-F3A3-4B34-8D9B-C85D520021F1}" srcOrd="0" destOrd="0" presId="urn:microsoft.com/office/officeart/2005/8/layout/hList1"/>
    <dgm:cxn modelId="{5F59B7F0-6417-4E99-90F1-947547F57D7B}" type="presParOf" srcId="{39331510-6048-4D01-8BFB-BF904C57C3F5}" destId="{758F0BAA-D7A1-4A7E-A121-653B3E873ED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19172-61FB-4EDC-A72E-40C6CC182A2C}">
      <dsp:nvSpPr>
        <dsp:cNvPr id="0" name=""/>
        <dsp:cNvSpPr/>
      </dsp:nvSpPr>
      <dsp:spPr>
        <a:xfrm>
          <a:off x="0" y="958120"/>
          <a:ext cx="2476500" cy="93069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v-SE" sz="2700" kern="1200"/>
            <a:t>Digitisering</a:t>
          </a:r>
        </a:p>
      </dsp:txBody>
      <dsp:txXfrm>
        <a:off x="0" y="958120"/>
        <a:ext cx="2476500" cy="930693"/>
      </dsp:txXfrm>
    </dsp:sp>
    <dsp:sp modelId="{70D8D1B9-8563-467F-A000-D91F647DC969}">
      <dsp:nvSpPr>
        <dsp:cNvPr id="0" name=""/>
        <dsp:cNvSpPr/>
      </dsp:nvSpPr>
      <dsp:spPr>
        <a:xfrm>
          <a:off x="2540" y="1888814"/>
          <a:ext cx="2476500" cy="257173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v-SE" sz="1200" kern="1200"/>
            <a:t>Fokus på få in allt manuellt till digitalt format - konvertering</a:t>
          </a:r>
        </a:p>
        <a:p>
          <a:pPr marL="114300" lvl="1" indent="-114300" algn="l" defTabSz="533400">
            <a:lnSpc>
              <a:spcPct val="90000"/>
            </a:lnSpc>
            <a:spcBef>
              <a:spcPct val="0"/>
            </a:spcBef>
            <a:spcAft>
              <a:spcPct val="15000"/>
            </a:spcAft>
            <a:buChar char="•"/>
          </a:pPr>
          <a:r>
            <a:rPr lang="sv-SE" sz="1200" kern="1200"/>
            <a:t>Från papper till 1 och 0:or</a:t>
          </a:r>
        </a:p>
        <a:p>
          <a:pPr marL="114300" lvl="1" indent="-114300" algn="l" defTabSz="533400">
            <a:lnSpc>
              <a:spcPct val="90000"/>
            </a:lnSpc>
            <a:spcBef>
              <a:spcPct val="0"/>
            </a:spcBef>
            <a:spcAft>
              <a:spcPct val="15000"/>
            </a:spcAft>
            <a:buChar char="•"/>
          </a:pPr>
          <a:r>
            <a:rPr lang="sv-SE" sz="1200" kern="1200"/>
            <a:t>Utveckling av digitala it-lösningar</a:t>
          </a:r>
        </a:p>
        <a:p>
          <a:pPr marL="114300" lvl="1" indent="-114300" algn="l" defTabSz="533400">
            <a:lnSpc>
              <a:spcPct val="90000"/>
            </a:lnSpc>
            <a:spcBef>
              <a:spcPct val="0"/>
            </a:spcBef>
            <a:spcAft>
              <a:spcPct val="15000"/>
            </a:spcAft>
            <a:buChar char="•"/>
          </a:pPr>
          <a:r>
            <a:rPr lang="sv-SE" sz="1200" kern="1200"/>
            <a:t>Relativt ny utveckling, inte så mycket förvaltning</a:t>
          </a:r>
        </a:p>
        <a:p>
          <a:pPr marL="114300" lvl="1" indent="-114300" algn="l" defTabSz="533400">
            <a:lnSpc>
              <a:spcPct val="90000"/>
            </a:lnSpc>
            <a:spcBef>
              <a:spcPct val="0"/>
            </a:spcBef>
            <a:spcAft>
              <a:spcPct val="15000"/>
            </a:spcAft>
            <a:buChar char="•"/>
          </a:pPr>
          <a:r>
            <a:rPr lang="sv-SE" sz="1200" kern="1200"/>
            <a:t>90-talet </a:t>
          </a:r>
        </a:p>
      </dsp:txBody>
      <dsp:txXfrm>
        <a:off x="2540" y="1888814"/>
        <a:ext cx="2476500" cy="2571732"/>
      </dsp:txXfrm>
    </dsp:sp>
    <dsp:sp modelId="{2B34FB2F-AEA8-4E66-852E-28F1D4488D43}">
      <dsp:nvSpPr>
        <dsp:cNvPr id="0" name=""/>
        <dsp:cNvSpPr/>
      </dsp:nvSpPr>
      <dsp:spPr>
        <a:xfrm>
          <a:off x="2825750" y="958120"/>
          <a:ext cx="2476500" cy="930693"/>
        </a:xfrm>
        <a:prstGeom prst="rect">
          <a:avLst/>
        </a:prstGeom>
        <a:solidFill>
          <a:schemeClr val="accent3">
            <a:hueOff val="-3712339"/>
            <a:satOff val="0"/>
            <a:lumOff val="11667"/>
            <a:alphaOff val="0"/>
          </a:schemeClr>
        </a:solidFill>
        <a:ln w="12700" cap="flat" cmpd="sng" algn="ctr">
          <a:solidFill>
            <a:schemeClr val="accent3">
              <a:hueOff val="-3712339"/>
              <a:satOff val="0"/>
              <a:lumOff val="116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v-SE" sz="2700" kern="1200"/>
            <a:t>Digitalisering- automation</a:t>
          </a:r>
        </a:p>
      </dsp:txBody>
      <dsp:txXfrm>
        <a:off x="2825750" y="958120"/>
        <a:ext cx="2476500" cy="930693"/>
      </dsp:txXfrm>
    </dsp:sp>
    <dsp:sp modelId="{45C7018F-F1FB-4D8E-8B12-5BC1666377D9}">
      <dsp:nvSpPr>
        <dsp:cNvPr id="0" name=""/>
        <dsp:cNvSpPr/>
      </dsp:nvSpPr>
      <dsp:spPr>
        <a:xfrm>
          <a:off x="2825750" y="1888814"/>
          <a:ext cx="2476500" cy="2571732"/>
        </a:xfrm>
        <a:prstGeom prst="rect">
          <a:avLst/>
        </a:prstGeom>
        <a:solidFill>
          <a:schemeClr val="accent3">
            <a:tint val="40000"/>
            <a:alpha val="90000"/>
            <a:hueOff val="-3756567"/>
            <a:satOff val="38421"/>
            <a:lumOff val="3555"/>
            <a:alphaOff val="0"/>
          </a:schemeClr>
        </a:solidFill>
        <a:ln w="12700" cap="flat" cmpd="sng" algn="ctr">
          <a:solidFill>
            <a:schemeClr val="accent3">
              <a:tint val="40000"/>
              <a:alpha val="90000"/>
              <a:hueOff val="-3756567"/>
              <a:satOff val="38421"/>
              <a:lumOff val="35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v-SE" sz="1200" kern="1200"/>
            <a:t>Fokus på intern effektivitet </a:t>
          </a:r>
        </a:p>
        <a:p>
          <a:pPr marL="114300" lvl="1" indent="-114300" algn="l" defTabSz="533400">
            <a:lnSpc>
              <a:spcPct val="90000"/>
            </a:lnSpc>
            <a:spcBef>
              <a:spcPct val="0"/>
            </a:spcBef>
            <a:spcAft>
              <a:spcPct val="15000"/>
            </a:spcAft>
            <a:buChar char="•"/>
          </a:pPr>
          <a:r>
            <a:rPr lang="sv-SE" sz="1200" kern="1200"/>
            <a:t>Framtagande av processer för automatisering av manuella steg och moment</a:t>
          </a:r>
        </a:p>
        <a:p>
          <a:pPr marL="114300" lvl="1" indent="-114300" algn="l" defTabSz="533400">
            <a:lnSpc>
              <a:spcPct val="90000"/>
            </a:lnSpc>
            <a:spcBef>
              <a:spcPct val="0"/>
            </a:spcBef>
            <a:spcAft>
              <a:spcPct val="15000"/>
            </a:spcAft>
            <a:buChar char="•"/>
          </a:pPr>
          <a:r>
            <a:rPr lang="sv-SE" sz="1200" kern="1200"/>
            <a:t>Göra saker billigare och snabbare</a:t>
          </a:r>
        </a:p>
        <a:p>
          <a:pPr marL="114300" lvl="1" indent="-114300" algn="l" defTabSz="533400">
            <a:lnSpc>
              <a:spcPct val="90000"/>
            </a:lnSpc>
            <a:spcBef>
              <a:spcPct val="0"/>
            </a:spcBef>
            <a:spcAft>
              <a:spcPct val="15000"/>
            </a:spcAft>
            <a:buChar char="•"/>
          </a:pPr>
          <a:r>
            <a:rPr lang="sv-SE" sz="1200" kern="1200"/>
            <a:t>Självbetjäning e-tjänster</a:t>
          </a:r>
        </a:p>
        <a:p>
          <a:pPr marL="114300" lvl="1" indent="-114300" algn="l" defTabSz="533400">
            <a:lnSpc>
              <a:spcPct val="90000"/>
            </a:lnSpc>
            <a:spcBef>
              <a:spcPct val="0"/>
            </a:spcBef>
            <a:spcAft>
              <a:spcPct val="15000"/>
            </a:spcAft>
            <a:buChar char="•"/>
          </a:pPr>
          <a:r>
            <a:rPr lang="sv-SE" sz="1200" kern="1200"/>
            <a:t>Standardisering av it-tjänster</a:t>
          </a:r>
        </a:p>
        <a:p>
          <a:pPr marL="114300" lvl="1" indent="-114300" algn="l" defTabSz="533400">
            <a:lnSpc>
              <a:spcPct val="90000"/>
            </a:lnSpc>
            <a:spcBef>
              <a:spcPct val="0"/>
            </a:spcBef>
            <a:spcAft>
              <a:spcPct val="15000"/>
            </a:spcAft>
            <a:buChar char="•"/>
          </a:pPr>
          <a:r>
            <a:rPr lang="sv-SE" sz="1200" kern="1200"/>
            <a:t>Återanvändning</a:t>
          </a:r>
        </a:p>
        <a:p>
          <a:pPr marL="114300" lvl="1" indent="-114300" algn="l" defTabSz="533400">
            <a:lnSpc>
              <a:spcPct val="90000"/>
            </a:lnSpc>
            <a:spcBef>
              <a:spcPct val="0"/>
            </a:spcBef>
            <a:spcAft>
              <a:spcPct val="15000"/>
            </a:spcAft>
            <a:buChar char="•"/>
          </a:pPr>
          <a:r>
            <a:rPr lang="sv-SE" sz="1200" kern="1200"/>
            <a:t>Integration och workflows</a:t>
          </a:r>
        </a:p>
        <a:p>
          <a:pPr marL="114300" lvl="1" indent="-114300" algn="l" defTabSz="533400">
            <a:lnSpc>
              <a:spcPct val="90000"/>
            </a:lnSpc>
            <a:spcBef>
              <a:spcPct val="0"/>
            </a:spcBef>
            <a:spcAft>
              <a:spcPct val="15000"/>
            </a:spcAft>
            <a:buChar char="•"/>
          </a:pPr>
          <a:r>
            <a:rPr lang="sv-SE" sz="1200" kern="1200"/>
            <a:t>Fokus på att få förvaltningen på plats Pm3</a:t>
          </a:r>
        </a:p>
      </dsp:txBody>
      <dsp:txXfrm>
        <a:off x="2825750" y="1888814"/>
        <a:ext cx="2476500" cy="2571732"/>
      </dsp:txXfrm>
    </dsp:sp>
    <dsp:sp modelId="{DB2B9E33-F3A3-4B34-8D9B-C85D520021F1}">
      <dsp:nvSpPr>
        <dsp:cNvPr id="0" name=""/>
        <dsp:cNvSpPr/>
      </dsp:nvSpPr>
      <dsp:spPr>
        <a:xfrm>
          <a:off x="5648960" y="958120"/>
          <a:ext cx="2476500" cy="930693"/>
        </a:xfrm>
        <a:prstGeom prst="rect">
          <a:avLst/>
        </a:prstGeom>
        <a:solidFill>
          <a:schemeClr val="accent3">
            <a:hueOff val="-7424678"/>
            <a:satOff val="0"/>
            <a:lumOff val="23334"/>
            <a:alphaOff val="0"/>
          </a:schemeClr>
        </a:solidFill>
        <a:ln w="12700" cap="flat" cmpd="sng" algn="ctr">
          <a:solidFill>
            <a:schemeClr val="accent3">
              <a:hueOff val="-7424678"/>
              <a:satOff val="0"/>
              <a:lumOff val="23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v-SE" sz="2700" kern="1200"/>
            <a:t>Digitalisering- innovation</a:t>
          </a:r>
        </a:p>
      </dsp:txBody>
      <dsp:txXfrm>
        <a:off x="5648960" y="958120"/>
        <a:ext cx="2476500" cy="930693"/>
      </dsp:txXfrm>
    </dsp:sp>
    <dsp:sp modelId="{758F0BAA-D7A1-4A7E-A121-653B3E873ED8}">
      <dsp:nvSpPr>
        <dsp:cNvPr id="0" name=""/>
        <dsp:cNvSpPr/>
      </dsp:nvSpPr>
      <dsp:spPr>
        <a:xfrm>
          <a:off x="5648960" y="1888814"/>
          <a:ext cx="2476500" cy="2571732"/>
        </a:xfrm>
        <a:prstGeom prst="rect">
          <a:avLst/>
        </a:prstGeom>
        <a:solidFill>
          <a:schemeClr val="accent3">
            <a:tint val="40000"/>
            <a:alpha val="90000"/>
            <a:hueOff val="-7513134"/>
            <a:satOff val="76842"/>
            <a:lumOff val="7110"/>
            <a:alphaOff val="0"/>
          </a:schemeClr>
        </a:solidFill>
        <a:ln w="12700" cap="flat" cmpd="sng" algn="ctr">
          <a:solidFill>
            <a:schemeClr val="accent3">
              <a:tint val="40000"/>
              <a:alpha val="90000"/>
              <a:hueOff val="-7513134"/>
              <a:satOff val="76842"/>
              <a:lumOff val="7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sv-SE" sz="1200" kern="1200"/>
            <a:t>Fokus på nya affärsmodeller, nya sätt att lösa frågor på</a:t>
          </a:r>
        </a:p>
        <a:p>
          <a:pPr marL="114300" lvl="1" indent="-114300" algn="l" defTabSz="533400">
            <a:lnSpc>
              <a:spcPct val="90000"/>
            </a:lnSpc>
            <a:spcBef>
              <a:spcPct val="0"/>
            </a:spcBef>
            <a:spcAft>
              <a:spcPct val="15000"/>
            </a:spcAft>
            <a:buChar char="•"/>
          </a:pPr>
          <a:r>
            <a:rPr lang="sv-SE" sz="1200" kern="1200"/>
            <a:t>Hela verksamheter förändras i grunden</a:t>
          </a:r>
        </a:p>
        <a:p>
          <a:pPr marL="114300" lvl="1" indent="-114300" algn="l" defTabSz="533400">
            <a:lnSpc>
              <a:spcPct val="90000"/>
            </a:lnSpc>
            <a:spcBef>
              <a:spcPct val="0"/>
            </a:spcBef>
            <a:spcAft>
              <a:spcPct val="15000"/>
            </a:spcAft>
            <a:buChar char="•"/>
          </a:pPr>
          <a:r>
            <a:rPr lang="sv-SE" sz="1200" kern="1200"/>
            <a:t>Digitalisering ställer större krav på organisationen och medarbetarna</a:t>
          </a:r>
        </a:p>
        <a:p>
          <a:pPr marL="114300" lvl="1" indent="-114300" algn="l" defTabSz="533400">
            <a:lnSpc>
              <a:spcPct val="90000"/>
            </a:lnSpc>
            <a:spcBef>
              <a:spcPct val="0"/>
            </a:spcBef>
            <a:spcAft>
              <a:spcPct val="15000"/>
            </a:spcAft>
            <a:buChar char="•"/>
          </a:pPr>
          <a:r>
            <a:rPr lang="sv-SE" sz="1200" kern="1200"/>
            <a:t>Nya arbetssätt införs</a:t>
          </a:r>
        </a:p>
        <a:p>
          <a:pPr marL="114300" lvl="1" indent="-114300" algn="l" defTabSz="533400">
            <a:lnSpc>
              <a:spcPct val="90000"/>
            </a:lnSpc>
            <a:spcBef>
              <a:spcPct val="0"/>
            </a:spcBef>
            <a:spcAft>
              <a:spcPct val="15000"/>
            </a:spcAft>
            <a:buChar char="•"/>
          </a:pPr>
          <a:r>
            <a:rPr lang="sv-SE" sz="1200" kern="1200"/>
            <a:t>Arbetsuppgifter försvinner</a:t>
          </a:r>
        </a:p>
        <a:p>
          <a:pPr marL="114300" lvl="1" indent="-114300" algn="l" defTabSz="533400">
            <a:lnSpc>
              <a:spcPct val="90000"/>
            </a:lnSpc>
            <a:spcBef>
              <a:spcPct val="0"/>
            </a:spcBef>
            <a:spcAft>
              <a:spcPct val="15000"/>
            </a:spcAft>
            <a:buChar char="•"/>
          </a:pPr>
          <a:r>
            <a:rPr lang="sv-SE" sz="1200" kern="1200"/>
            <a:t>Ökad grad av automatisering frigör tid och resurser i verksamheten</a:t>
          </a:r>
        </a:p>
        <a:p>
          <a:pPr marL="114300" lvl="1" indent="-114300" algn="l" defTabSz="533400">
            <a:lnSpc>
              <a:spcPct val="90000"/>
            </a:lnSpc>
            <a:spcBef>
              <a:spcPct val="0"/>
            </a:spcBef>
            <a:spcAft>
              <a:spcPct val="15000"/>
            </a:spcAft>
            <a:buChar char="•"/>
          </a:pPr>
          <a:r>
            <a:rPr lang="sv-SE" sz="1200" kern="1200"/>
            <a:t>Mer tid finns till värdeskapande och nya lösningar till invånare</a:t>
          </a:r>
        </a:p>
      </dsp:txBody>
      <dsp:txXfrm>
        <a:off x="5648960" y="1888814"/>
        <a:ext cx="2476500" cy="257173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09:13:55.308"/>
    </inkml:context>
    <inkml:brush xml:id="br0">
      <inkml:brushProperty name="width" value="0.1" units="cm"/>
      <inkml:brushProperty name="height" value="0.1" units="cm"/>
      <inkml:brushProperty name="color" value="#E71224"/>
    </inkml:brush>
  </inkml:definitions>
  <inkml:trace contextRef="#ctx0" brushRef="#br0">25478 15579 16383 0 0,'-4'0'0'0'0,"-5"0"0"0"0,-6 0 0 0 0,-7 0 0 0 0,-4 0 0 0 0,-2-4 0 0 0,-4-1 0 0 0,0 0 0 0 0,1 1 0 0 0,1 1 0 0 0,3 1 0 0 0,2 5 0 0 0,1 2 0 0 0,-4 0 0 0 0,0 7 0 0 0,-4 2 0 0 0,-4 6 0 0 0,0 3 0 0 0,2-1 0 0 0,3-2 0 0 0,7 1 0 0 0,7 0 0 0 0,7 1 0 0 0,5 1 0 0 0,3-1 0 0 0,2 1 0 0 0,1 1 0 0 0,1-1 0 0 0,3-4 0 0 0,1 3 0 0 0,4-2 0 0 0,0-1 0 0 0,2 1 0 0 0,-1 0 0 0 0,2-3 0 0 0,-2 0 0 0 0,2-3 0 0 0,2-1 0 0 0,3-1 0 0 0,2 0 0 0 0,-2 3 0 0 0,-1-2 0 0 0,2 1 0 0 0,0-1 0 0 0,2-4 0 0 0,1 1 0 0 0,1-1 0 0 0,0-2 0 0 0,0-3 0 0 0,1-1 0 0 0,3-2 0 0 0,2-1 0 0 0,0 0 0 0 0,-2 0 0 0 0,-1-1 0 0 0,-1 1 0 0 0,-1 0 0 0 0,-4-4 0 0 0,-2-2 0 0 0,0 1 0 0 0,1 1 0 0 0,1 1 0 0 0,-2-3 0 0 0,-1 0 0 0 0,0-3 0 0 0,6-4 0 0 0,7-8 0 0 0,2-4 0 0 0,-4-2 0 0 0,-3 0 0 0 0,-6-4 0 0 0,-2 0 0 0 0,-4 1 0 0 0,-5-2 0 0 0,2 0 0 0 0,-3 2 0 0 0,3 2 0 0 0,-1 1 0 0 0,-2 2 0 0 0,-2 1 0 0 0,-5 5 0 0 0,-8 5 0 0 0,-10 6 0 0 0,-9 3 0 0 0,-5 3 0 0 0,0 2 0 0 0,4-3 0 0 0,4-1 0 0 0,-2-4 0 0 0,-1-1 0 0 0,1 2 0 0 0,0 2 0 0 0,1-3 0 0 0,-3 1 0 0 0,-1 1 0 0 0,4-3 0 0 0,3 2 0 0 0,1 0 0 0 0,4-2 0 0 0,1 1 0 0 0,4-2 0 0 0,-1 0 0 0 0,2 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09:13:55.309"/>
    </inkml:context>
    <inkml:brush xml:id="br0">
      <inkml:brushProperty name="width" value="0.1" units="cm"/>
      <inkml:brushProperty name="height" value="0.1" units="cm"/>
      <inkml:brushProperty name="color" value="#E71224"/>
    </inkml:brush>
  </inkml:definitions>
  <inkml:trace contextRef="#ctx0" brushRef="#br0">25718 14964 16383 0 0,'0'-4'0'0'0,"0"-5"0"0"0,7-5 0 0 0,4-4 0 0 0,7-11 0 0 0,4-9 0 0 0,3-1 0 0 0,9-10 0 0 0,3-1 0 0 0,2 0 0 0 0,-1 1 0 0 0,1 1 0 0 0,-2 1 0 0 0,0 4 0 0 0,-2 5 0 0 0,-2 6 0 0 0,-4 4 0 0 0,-3 6 0 0 0,-1 4 0 0 0,-2 1 0 0 0,4 2 0 0 0,-3 1 0 0 0,-1 3 0 0 0,2-2 0 0 0,-2-1 0 0 0,3 1 0 0 0,-3-2 0 0 0,-2-1 0 0 0,4-2 0 0 0,5-7 0 0 0,2-6 0 0 0,3-2 0 0 0,0 1 0 0 0,9-7 0 0 0,6-4 0 0 0,1-2 0 0 0,5-3 0 0 0,12-7 0 0 0,11-4 0 0 0,11-3 0 0 0,7 2 0 0 0,14-6 0 0 0,0 5 0 0 0,1 1 0 0 0,-7 2 0 0 0,-1 8 0 0 0,-3 0 0 0 0,-10 5 0 0 0,-9 5 0 0 0,-3 7 0 0 0,-2 4 0 0 0,4 0 0 0 0,2 0 0 0 0,-7 5 0 0 0,-11 7 0 0 0,-13 3 0 0 0,-12-1 0 0 0,-8 2 0 0 0,-6 0 0 0 0,-3-3 0 0 0,2-1 0 0 0,1-7 0 0 0,-1-3 0 0 0,5 0 0 0 0,-4-1 0 0 0,2 2 0 0 0,4-3 0 0 0,1-5 0 0 0,2-1 0 0 0,7-5 0 0 0,17-5 0 0 0,10-6 0 0 0,16-6 0 0 0,18-10 0 0 0,8 0 0 0 0,-8 6 0 0 0,-13 6 0 0 0,-14 4 0 0 0,-5 4 0 0 0,-9 1 0 0 0,-8 4 0 0 0,-10 6 0 0 0,-7 5 0 0 0,1 4 0 0 0,3-2 0 0 0,-3 1 0 0 0,1 0 0 0 0,-2 6 0 0 0,-4 2 0 0 0,-8 1 0 0 0,-3-1 0 0 0,-6 0 0 0 0,-2 3 0 0 0,1-4 0 0 0,2-6 0 0 0,2-2 0 0 0,1-5 0 0 0,6-4 0 0 0,2 1 0 0 0,0 2 0 0 0,4 4 0 0 0,4-2 0 0 0,3 2 0 0 0,0-3 0 0 0,-3 5 0 0 0,-8 4 0 0 0,-4 6 0 0 0,-7 1 0 0 0,-2 5 0 0 0,-4 1 0 0 0,1 1 0 0 0,2 4 0 0 0,2 2 0 0 0,7 2 0 0 0,3 2 0 0 0,1 1 0 0 0,0 0 0 0 0,4-3 0 0 0,4-2 0 0 0,0 1 0 0 0,6-4 0 0 0,4 0 0 0 0,-2 2 0 0 0,0 1 0 0 0,0 1 0 0 0,5-1 0 0 0,3-1 0 0 0,-1 0 0 0 0,4-1 0 0 0,1-1 0 0 0,-2-3 0 0 0,-5 1 0 0 0,-3 2 0 0 0,-6 3 0 0 0,-5 1 0 0 0,-4 2 0 0 0,0-3 0 0 0,-1 0 0 0 0,-1 0 0 0 0,-5-2 0 0 0,-3-1 0 0 0,-1 2 0 0 0,0 1 0 0 0,1 2 0 0 0,2 1 0 0 0,-4-2 0 0 0,-1-2 0 0 0,1 1 0 0 0,-3-2 0 0 0,1-1 0 0 0,0-3 0 0 0,3-3 0 0 0,1 1 0 0 0,1-6 0 0 0,6-3 0 0 0,5-2 0 0 0,2-1 0 0 0,-1 4 0 0 0,-3-2 0 0 0,2-2 0 0 0,4 4 0 0 0,-5-3 0 0 0,0 4 0 0 0,-1 0 0 0 0,-1 4 0 0 0,-2 4 0 0 0,-6 1 0 0 0,-2 2 0 0 0,-5-1 0 0 0,0 0 0 0 0,-3-1 0 0 0,1 1 0 0 0,2 2 0 0 0,-1-1 0 0 0,1 0 0 0 0,2 2 0 0 0,-1-1 0 0 0,4-4 0 0 0,3 0 0 0 0,2-1 0 0 0,0-3 0 0 0,-3-3 0 0 0,-2 2 0 0 0,1 1 0 0 0,-1-2 0 0 0,-2-2 0 0 0,0 3 0 0 0,0 0 0 0 0,-2 0 0 0 0,0 1 0 0 0,2 5 0 0 0,5 4 0 0 0,3 2 0 0 0,2 3 0 0 0,0 2 0 0 0,-1 0 0 0 0,-1-3 0 0 0,0-2 0 0 0,3 1 0 0 0,0 1 0 0 0,-3-4 0 0 0,-3 0 0 0 0,-5-3 0 0 0,-2 1 0 0 0,1 1 0 0 0,-2-2 0 0 0,0 1 0 0 0,-2-2 0 0 0,1 1 0 0 0,2 2 0 0 0,-2-1 0 0 0,2 0 0 0 0,1-2 0 0 0,-1-3 0 0 0,4 1 0 0 0,7-5 0 0 0,7 0 0 0 0,6-4 0 0 0,0-3 0 0 0,1-1 0 0 0,-5 0 0 0 0,-6 0 0 0 0,-3 5 0 0 0,-3 2 0 0 0,-4 1 0 0 0,-3 2 0 0 0,-2 1 0 0 0,-6 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09:13:55.310"/>
    </inkml:context>
    <inkml:brush xml:id="br0">
      <inkml:brushProperty name="width" value="0.1" units="cm"/>
      <inkml:brushProperty name="height" value="0.1" units="cm"/>
      <inkml:brushProperty name="color" value="#E71224"/>
    </inkml:brush>
  </inkml:definitions>
  <inkml:trace contextRef="#ctx0" brushRef="#br0">34369 9948 16383 0 0,'4'0'0'0'0,"9"0"0"0"0,15 0 0 0 0,6 0 0 0 0,5 0 0 0 0,0 0 0 0 0,-3 0 0 0 0,-3 0 0 0 0,-3 0 0 0 0,-4 0 0 0 0,-1 0 0 0 0,-1 0 0 0 0,-6 4 0 0 0,-4 6 0 0 0,-10 0 0 0 0,-5 3 0 0 0,-2 3 0 0 0,-1 3 0 0 0,0 2 0 0 0,1 1 0 0 0,-2-2 0 0 0,-2-2 0 0 0,1 1 0 0 0,2 1 0 0 0,1 1 0 0 0,2 0 0 0 0,0 2 0 0 0,1 0 0 0 0,0 0 0 0 0,-4 1 0 0 0,-1-1 0 0 0,0-3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BC2A-E53B-45C6-89E0-1A246CAB26F2}" type="datetimeFigureOut">
              <a:rPr lang="sv-SE" smtClean="0"/>
              <a:t>2022-11-07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80261-37DC-4FD5-A0CA-780354CCEDF1}" type="slidenum">
              <a:rPr lang="sv-SE" smtClean="0"/>
              <a:t>‹#›</a:t>
            </a:fld>
            <a:endParaRPr lang="sv-SE"/>
          </a:p>
        </p:txBody>
      </p:sp>
    </p:spTree>
    <p:extLst>
      <p:ext uri="{BB962C8B-B14F-4D97-AF65-F5344CB8AC3E}">
        <p14:creationId xmlns:p14="http://schemas.microsoft.com/office/powerpoint/2010/main" val="305105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era.atlassian.net/wiki/spaces/OIN1VEFP/pages/2376630338/Grupper+lokal+Administrat+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33.3 % </a:t>
            </a:r>
            <a:r>
              <a:rPr lang="en-US" err="1"/>
              <a:t>som</a:t>
            </a:r>
            <a:r>
              <a:rPr lang="en-US"/>
              <a:t> I </a:t>
            </a:r>
            <a:r>
              <a:rPr lang="en-US" err="1"/>
              <a:t>första</a:t>
            </a:r>
            <a:r>
              <a:rPr lang="en-US"/>
              <a:t> hand </a:t>
            </a:r>
            <a:r>
              <a:rPr lang="en-US" err="1"/>
              <a:t>vill</a:t>
            </a:r>
            <a:r>
              <a:rPr lang="en-US"/>
              <a:t> ha information </a:t>
            </a:r>
            <a:r>
              <a:rPr lang="en-US" err="1"/>
              <a:t>från</a:t>
            </a:r>
            <a:r>
              <a:rPr lang="en-US"/>
              <a:t> </a:t>
            </a:r>
            <a:r>
              <a:rPr lang="en-US" err="1"/>
              <a:t>vården</a:t>
            </a:r>
            <a:r>
              <a:rPr lang="en-US"/>
              <a:t> </a:t>
            </a:r>
            <a:r>
              <a:rPr lang="en-US" err="1"/>
              <a:t>digialt</a:t>
            </a:r>
            <a:endParaRPr lang="en-US"/>
          </a:p>
          <a:p>
            <a:endParaRPr lang="sv-SE"/>
          </a:p>
        </p:txBody>
      </p:sp>
      <p:sp>
        <p:nvSpPr>
          <p:cNvPr id="4" name="Platshållare för bildnummer 3"/>
          <p:cNvSpPr>
            <a:spLocks noGrp="1"/>
          </p:cNvSpPr>
          <p:nvPr>
            <p:ph type="sldNum" sz="quarter" idx="5"/>
          </p:nvPr>
        </p:nvSpPr>
        <p:spPr/>
        <p:txBody>
          <a:bodyPr/>
          <a:lstStyle/>
          <a:p>
            <a:fld id="{BF280261-37DC-4FD5-A0CA-780354CCEDF1}" type="slidenum">
              <a:rPr lang="sv-SE" smtClean="0"/>
              <a:t>15</a:t>
            </a:fld>
            <a:endParaRPr lang="sv-SE"/>
          </a:p>
        </p:txBody>
      </p:sp>
    </p:spTree>
    <p:extLst>
      <p:ext uri="{BB962C8B-B14F-4D97-AF65-F5344CB8AC3E}">
        <p14:creationId xmlns:p14="http://schemas.microsoft.com/office/powerpoint/2010/main" val="92396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cs typeface="Calibri"/>
              </a:rPr>
              <a:t>Invånare</a:t>
            </a:r>
            <a:r>
              <a:rPr lang="en-US">
                <a:cs typeface="Calibri"/>
              </a:rPr>
              <a:t> </a:t>
            </a:r>
            <a:r>
              <a:rPr lang="en-US" err="1">
                <a:cs typeface="Calibri"/>
              </a:rPr>
              <a:t>som</a:t>
            </a:r>
            <a:r>
              <a:rPr lang="en-US">
                <a:cs typeface="Calibri"/>
              </a:rPr>
              <a:t> </a:t>
            </a:r>
            <a:r>
              <a:rPr lang="en-US" err="1">
                <a:cs typeface="Calibri"/>
              </a:rPr>
              <a:t>sökt</a:t>
            </a:r>
            <a:r>
              <a:rPr lang="en-US">
                <a:cs typeface="Calibri"/>
              </a:rPr>
              <a:t> sin </a:t>
            </a:r>
            <a:r>
              <a:rPr lang="en-US" err="1">
                <a:cs typeface="Calibri"/>
              </a:rPr>
              <a:t>vård</a:t>
            </a:r>
            <a:r>
              <a:rPr lang="en-US">
                <a:cs typeface="Calibri"/>
              </a:rPr>
              <a:t> I Värmland. </a:t>
            </a:r>
            <a:r>
              <a:rPr lang="en-US" err="1">
                <a:cs typeface="Calibri"/>
              </a:rPr>
              <a:t>Nästan</a:t>
            </a:r>
            <a:r>
              <a:rPr lang="en-US">
                <a:cs typeface="Calibri"/>
              </a:rPr>
              <a:t> 4 000 </a:t>
            </a:r>
            <a:r>
              <a:rPr lang="en-US" err="1">
                <a:cs typeface="Calibri"/>
              </a:rPr>
              <a:t>träffar</a:t>
            </a:r>
            <a:r>
              <a:rPr lang="en-US">
                <a:cs typeface="Calibri"/>
              </a:rPr>
              <a:t>/</a:t>
            </a:r>
            <a:r>
              <a:rPr lang="en-US" err="1">
                <a:cs typeface="Calibri"/>
              </a:rPr>
              <a:t>dag</a:t>
            </a:r>
            <a:r>
              <a:rPr lang="en-US">
                <a:cs typeface="Calibri"/>
              </a:rPr>
              <a:t>.  </a:t>
            </a:r>
            <a:r>
              <a:rPr lang="en-US" err="1">
                <a:cs typeface="Calibri"/>
              </a:rPr>
              <a:t>Drygt</a:t>
            </a:r>
            <a:r>
              <a:rPr lang="en-US">
                <a:cs typeface="Calibri"/>
              </a:rPr>
              <a:t> 27 000 </a:t>
            </a:r>
            <a:r>
              <a:rPr lang="en-US" err="1">
                <a:cs typeface="Calibri"/>
              </a:rPr>
              <a:t>invånare</a:t>
            </a:r>
            <a:r>
              <a:rPr lang="en-US">
                <a:cs typeface="Calibri"/>
              </a:rPr>
              <a:t> </a:t>
            </a:r>
            <a:r>
              <a:rPr lang="en-US" err="1">
                <a:cs typeface="Calibri"/>
              </a:rPr>
              <a:t>har</a:t>
            </a:r>
            <a:r>
              <a:rPr lang="en-US">
                <a:cs typeface="Calibri"/>
              </a:rPr>
              <a:t> </a:t>
            </a:r>
            <a:r>
              <a:rPr lang="en-US" err="1">
                <a:cs typeface="Calibri"/>
              </a:rPr>
              <a:t>bytt</a:t>
            </a:r>
            <a:r>
              <a:rPr lang="en-US">
                <a:cs typeface="Calibri"/>
              </a:rPr>
              <a:t> till barns journal. </a:t>
            </a:r>
          </a:p>
          <a:p>
            <a:endParaRPr lang="en-US">
              <a:cs typeface="Calibri"/>
            </a:endParaRPr>
          </a:p>
          <a:p>
            <a:endParaRPr lang="en-US">
              <a:cs typeface="Calibri"/>
            </a:endParaRPr>
          </a:p>
        </p:txBody>
      </p:sp>
      <p:sp>
        <p:nvSpPr>
          <p:cNvPr id="4" name="Platshållare för bildnummer 3"/>
          <p:cNvSpPr>
            <a:spLocks noGrp="1"/>
          </p:cNvSpPr>
          <p:nvPr>
            <p:ph type="sldNum" sz="quarter" idx="5"/>
          </p:nvPr>
        </p:nvSpPr>
        <p:spPr/>
        <p:txBody>
          <a:bodyPr/>
          <a:lstStyle/>
          <a:p>
            <a:fld id="{BF280261-37DC-4FD5-A0CA-780354CCEDF1}" type="slidenum">
              <a:rPr lang="sv-SE" smtClean="0"/>
              <a:t>17</a:t>
            </a:fld>
            <a:endParaRPr lang="sv-SE"/>
          </a:p>
        </p:txBody>
      </p:sp>
    </p:spTree>
    <p:extLst>
      <p:ext uri="{BB962C8B-B14F-4D97-AF65-F5344CB8AC3E}">
        <p14:creationId xmlns:p14="http://schemas.microsoft.com/office/powerpoint/2010/main" val="27321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a:solidFill>
                  <a:srgbClr val="333333"/>
                </a:solidFill>
                <a:effectLst/>
                <a:latin typeface="open sans" panose="020B0606030504020204" pitchFamily="34" charset="0"/>
              </a:rPr>
              <a:t>Digitala utskick/meddelande om bokad tid/avbokning/ombokning</a:t>
            </a:r>
            <a:br>
              <a:rPr lang="sv-SE" b="0" i="0">
                <a:solidFill>
                  <a:srgbClr val="333333"/>
                </a:solidFill>
                <a:effectLst/>
                <a:latin typeface="open sans" panose="020B0606030504020204" pitchFamily="34" charset="0"/>
              </a:rPr>
            </a:br>
            <a:r>
              <a:rPr lang="sv-SE" b="0" i="0">
                <a:solidFill>
                  <a:srgbClr val="333333"/>
                </a:solidFill>
                <a:effectLst/>
                <a:latin typeface="open sans" panose="020B0606030504020204" pitchFamily="34" charset="0"/>
              </a:rPr>
              <a:t>Sedan 2018 kan patienten se sin bokade tid hos vården genom att logga in på 1177. Ett meddelande har presenterats i inkorgen hos patienten på 1177 så snart du som personal bokar besöket i Cosmic, och om patienten slagit på aviseringar får hen även ett pling i mobilen. Den 19 september ändras inkorgsfunktionen genom att meddelandet om den bokade tiden når inkorgen först 21 dagar innan datum för bokad tid, istället för som nu, direkt när du som personal bokar i Cosmic. Bokas eller ändras tiden i Cosmic inom 21 dagar går däremot meddelandet ut direkt. Detta gäller även vid ombokning och avbokning.</a:t>
            </a:r>
          </a:p>
          <a:p>
            <a:pPr algn="l"/>
            <a:r>
              <a:rPr lang="sv-SE" b="0" i="0">
                <a:solidFill>
                  <a:srgbClr val="333333"/>
                </a:solidFill>
                <a:effectLst/>
                <a:latin typeface="open sans" panose="020B0606030504020204" pitchFamily="34" charset="0"/>
              </a:rPr>
              <a:t>Om du till exempel behöver ändra en bokad tid i Cosmic så går det bra fram till 21 dagar innan den bokade tiden utan att det går ut ett meddelande till patienten på 1177. Det kan till exempel vara bra om en mottagning gör en preliminär resursplanering och behöver omboka ett besök flera gånger, då slipper patienten få ett pling i mobilen varje gång en förändring görs i tidboken i Cosmic.</a:t>
            </a:r>
          </a:p>
          <a:p>
            <a:pPr algn="l"/>
            <a:r>
              <a:rPr lang="sv-SE" b="0" i="0">
                <a:solidFill>
                  <a:srgbClr val="333333"/>
                </a:solidFill>
                <a:effectLst/>
                <a:latin typeface="open sans" panose="020B0606030504020204" pitchFamily="34" charset="0"/>
              </a:rPr>
              <a:t>En förbättring är att patienten nu också kommer att få ett meddelande om du som personal avbokar tiden i Cosmic.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a:effectLst/>
                <a:latin typeface="-apple-system"/>
              </a:rPr>
              <a:t>Fördela inkommande ärenden till grupp i e-tjänsterna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effectLst/>
                <a:latin typeface="-apple-system"/>
              </a:rPr>
              <a:t>En ärendemottagare fördela ärenden till en hel grupp i e-tjänsterna på 1177. Det är användbart till exempel om man vill försäkra sig om att ärendet blir hanterat under en semesterperiod. Lägg ärende i kundwebben om du önskar mer info kring detta. </a:t>
            </a:r>
            <a:r>
              <a:rPr lang="sv-SE" b="0" i="0">
                <a:effectLst/>
                <a:latin typeface="-apple-system"/>
                <a:hlinkClick r:id="rId3" tooltip="https://inera.atlassian.net/wiki/spaces/oin1vefp/pages/2376630338/grupper+lokal+administrat+r"/>
              </a:rPr>
              <a:t>Här finns en manual</a:t>
            </a:r>
            <a:r>
              <a:rPr lang="sv-SE" b="0" i="0">
                <a:effectLst/>
                <a:latin typeface="-apple-system"/>
              </a:rPr>
              <a:t>. Du behöver ha behörigheten lokal </a:t>
            </a:r>
            <a:r>
              <a:rPr lang="sv-SE" b="0" i="0" err="1">
                <a:effectLst/>
                <a:latin typeface="-apple-system"/>
              </a:rPr>
              <a:t>admin</a:t>
            </a:r>
            <a:r>
              <a:rPr lang="sv-SE" b="0" i="0">
                <a:effectLst/>
                <a:latin typeface="-apple-system"/>
              </a:rPr>
              <a:t> för att kunna göra grupper.</a:t>
            </a:r>
          </a:p>
          <a:p>
            <a:endParaRPr lang="sv-SE"/>
          </a:p>
        </p:txBody>
      </p:sp>
      <p:sp>
        <p:nvSpPr>
          <p:cNvPr id="4" name="Platshållare för bildnummer 3"/>
          <p:cNvSpPr>
            <a:spLocks noGrp="1"/>
          </p:cNvSpPr>
          <p:nvPr>
            <p:ph type="sldNum" sz="quarter" idx="5"/>
          </p:nvPr>
        </p:nvSpPr>
        <p:spPr/>
        <p:txBody>
          <a:bodyPr/>
          <a:lstStyle/>
          <a:p>
            <a:fld id="{BF280261-37DC-4FD5-A0CA-780354CCEDF1}" type="slidenum">
              <a:rPr lang="sv-SE" smtClean="0"/>
              <a:t>18</a:t>
            </a:fld>
            <a:endParaRPr lang="sv-SE"/>
          </a:p>
        </p:txBody>
      </p:sp>
    </p:spTree>
    <p:extLst>
      <p:ext uri="{BB962C8B-B14F-4D97-AF65-F5344CB8AC3E}">
        <p14:creationId xmlns:p14="http://schemas.microsoft.com/office/powerpoint/2010/main" val="17372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1800" b="0" i="0" u="none" strike="noStrike" baseline="0">
              <a:solidFill>
                <a:srgbClr val="000000"/>
              </a:solidFill>
              <a:latin typeface="Times New Roman" panose="02020603050405020304" pitchFamily="18" charset="0"/>
            </a:endParaRPr>
          </a:p>
          <a:p>
            <a:r>
              <a:rPr lang="sv-SE" sz="1800" b="0" i="0" u="none" strike="noStrike" baseline="0">
                <a:solidFill>
                  <a:srgbClr val="000000"/>
                </a:solidFill>
                <a:latin typeface="Times New Roman" panose="02020603050405020304" pitchFamily="18" charset="0"/>
              </a:rPr>
              <a:t>Digital patientmedverkan ge sjukskrivande läkare stöd i sjukskrivningsprocessen </a:t>
            </a: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80261-37DC-4FD5-A0CA-780354CCEDF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87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F280261-37DC-4FD5-A0CA-780354CCEDF1}" type="slidenum">
              <a:rPr lang="sv-SE" smtClean="0"/>
              <a:t>22</a:t>
            </a:fld>
            <a:endParaRPr lang="sv-SE"/>
          </a:p>
        </p:txBody>
      </p:sp>
    </p:spTree>
    <p:extLst>
      <p:ext uri="{BB962C8B-B14F-4D97-AF65-F5344CB8AC3E}">
        <p14:creationId xmlns:p14="http://schemas.microsoft.com/office/powerpoint/2010/main" val="391542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F280261-37DC-4FD5-A0CA-780354CCEDF1}" type="slidenum">
              <a:rPr lang="sv-SE" smtClean="0"/>
              <a:t>23</a:t>
            </a:fld>
            <a:endParaRPr lang="sv-SE"/>
          </a:p>
        </p:txBody>
      </p:sp>
    </p:spTree>
    <p:extLst>
      <p:ext uri="{BB962C8B-B14F-4D97-AF65-F5344CB8AC3E}">
        <p14:creationId xmlns:p14="http://schemas.microsoft.com/office/powerpoint/2010/main" val="4269709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4347796-F980-4BDE-B53C-292D7C36FE6A}"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DB8EFB13-BE17-4D3B-AADF-8B701FC3364F}" type="datetime1">
              <a:rPr lang="sv-SE" smtClean="0"/>
              <a:t>2022-11-07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5942398A-B4B5-4D59-B099-A8942C2218F9}"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C8EE0DEE-1808-4DB6-9B5A-1AF3DB3E04A3}"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95FA0151-434E-4FE0-A67E-CE799929AE24}"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551238B4-B00C-406B-8ECD-E83985E3615E}" type="datetime1">
              <a:rPr lang="sv-SE" smtClean="0"/>
              <a:t>2022-11-07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57E5B586-A58D-486D-BAF2-A0B84A2581F2}" type="datetime1">
              <a:rPr lang="sv-SE" smtClean="0"/>
              <a:t>2022-11-07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84C57C28-A5EF-4098-A656-0C00A30FBDCB}" type="datetime1">
              <a:rPr lang="sv-SE" smtClean="0"/>
              <a:t>2022-11-07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03C0D70C-E9E2-4F10-8486-50170BF41599}" type="datetime1">
              <a:rPr lang="sv-SE" smtClean="0"/>
              <a:t>2022-11-07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C375A8FE-0AA7-493A-B52B-510D9BA2D741}" type="datetime1">
              <a:rPr lang="sv-SE" smtClean="0"/>
              <a:t>2022-11-07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EA2C2638-B81A-49B0-9C7A-5A577A89281B}"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5353D1D-4DF3-4F10-BAB9-F06FF0BF7C3D}" type="datetime1">
              <a:rPr lang="sv-SE" smtClean="0"/>
              <a:t>2022-11-07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EA298E45-3D95-4487-81EB-DD9455377851}" type="datetime1">
              <a:rPr lang="sv-SE" smtClean="0"/>
              <a:t>2022-11-07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DB7D9C8F-D6D1-4297-A4C6-D418E110F5A7}"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2D02BC9F-5884-4FD0-86D2-9B858D23BB7B}"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CB9A06BD-393A-4CC3-AD72-49ED6ED37080}"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402DC5A6-1A5B-404F-956B-96C5F60518EB}"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1A491A97-D5FC-4240-9BDC-152157DFFDE3}"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E53EF1E9-3B63-457D-9D91-B1734DD110F0}"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262EFDC7-699E-4E49-B8FE-D52131FE2A78}"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A49FB46F-80F0-4BD5-8ED9-76797D591822}"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2641866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3206058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1129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2383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982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19473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3993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2022-11-07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34976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6324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83406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F89E9342-5F7D-4A6B-8F0D-FC26AFC76CA7}" type="datetime1">
              <a:rPr lang="sv-SE" smtClean="0"/>
              <a:t>2022-11-07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2022-11-07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1902108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29003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681668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2765661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2227729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82FBD8-8522-4DF7-B0FC-A8545A35F61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B887EC-CB96-450A-9B13-9A32115D029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707613-6D3D-4233-B76B-457990D9265B}"/>
              </a:ext>
            </a:extLst>
          </p:cNvPr>
          <p:cNvSpPr>
            <a:spLocks noGrp="1"/>
          </p:cNvSpPr>
          <p:nvPr>
            <p:ph type="dt" sz="half" idx="10"/>
          </p:nvPr>
        </p:nvSpPr>
        <p:spPr/>
        <p:txBody>
          <a:bodyPr/>
          <a:lstStyle/>
          <a:p>
            <a:fld id="{539EFEF1-F521-46D0-97E8-F4DD13E95F05}" type="datetimeFigureOut">
              <a:rPr lang="sv-SE" smtClean="0"/>
              <a:t>2022-11-07</a:t>
            </a:fld>
            <a:endParaRPr lang="sv-SE"/>
          </a:p>
        </p:txBody>
      </p:sp>
      <p:sp>
        <p:nvSpPr>
          <p:cNvPr id="5" name="Platshållare för sidfot 4">
            <a:extLst>
              <a:ext uri="{FF2B5EF4-FFF2-40B4-BE49-F238E27FC236}">
                <a16:creationId xmlns:a16="http://schemas.microsoft.com/office/drawing/2014/main" id="{8F61FA7D-9339-4BFD-8BF0-2248E149A4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716B4E-0300-43D7-A34E-E97D0B8AA041}"/>
              </a:ext>
            </a:extLst>
          </p:cNvPr>
          <p:cNvSpPr>
            <a:spLocks noGrp="1"/>
          </p:cNvSpPr>
          <p:nvPr>
            <p:ph type="sldNum" sz="quarter" idx="12"/>
          </p:nvPr>
        </p:nvSpPr>
        <p:spPr/>
        <p:txBody>
          <a:bodyPr/>
          <a:lstStyle/>
          <a:p>
            <a:fld id="{023D2E8A-2B83-4A3E-8EAD-E47C4B9881E3}" type="slidenum">
              <a:rPr lang="sv-SE" smtClean="0"/>
              <a:t>‹#›</a:t>
            </a:fld>
            <a:endParaRPr lang="sv-SE"/>
          </a:p>
        </p:txBody>
      </p:sp>
    </p:spTree>
    <p:extLst>
      <p:ext uri="{BB962C8B-B14F-4D97-AF65-F5344CB8AC3E}">
        <p14:creationId xmlns:p14="http://schemas.microsoft.com/office/powerpoint/2010/main" val="1175813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ECE99E83-04AA-4275-A8A4-CC692B9C04A0}" type="datetime1">
              <a:rPr lang="sv-SE" smtClean="0"/>
              <a:t>2022-11-07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2022-11-07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2022-11-07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2022-11-07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3E3533E5-3D57-4A19-A294-C8BC239ECC6F}" type="datetime1">
              <a:rPr lang="sv-SE" smtClean="0"/>
              <a:t>2022-11-07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A9F10BA2-2963-41C7-AA44-407F9EBA3A30}" type="datetime1">
              <a:rPr lang="sv-SE" smtClean="0"/>
              <a:t>2022-11-07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E59D7E2B-3A47-445E-BA29-A9E5EDCF065E}" type="datetime1">
              <a:rPr lang="sv-SE" smtClean="0"/>
              <a:t>2022-11-07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288BF30D-564C-42DC-AA54-96A0996DB1AC}" type="datetime1">
              <a:rPr lang="sv-SE" smtClean="0"/>
              <a:t>2022-11-07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15C8BC98-24C5-48DD-A930-66927566FEA9}" type="datetime1">
              <a:rPr lang="sv-SE" smtClean="0"/>
              <a:t>2022-11-07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233E2A94-9952-49C5-BC94-4937C1DCEE82}" type="datetime1">
              <a:rPr lang="sv-SE" smtClean="0"/>
              <a:t>2022-11-07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140AFF6D-6D8B-439A-A0D8-7F48517BEB06}" type="datetime1">
              <a:rPr lang="sv-SE" smtClean="0"/>
              <a:t>2022-11-07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19382835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2022-11-07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49.xml"/><Relationship Id="rId6" Type="http://schemas.openxmlformats.org/officeDocument/2006/relationships/image" Target="../media/image12.png"/><Relationship Id="rId5" Type="http://schemas.openxmlformats.org/officeDocument/2006/relationships/customXml" Target="../ink/ink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11" Type="http://schemas.openxmlformats.org/officeDocument/2006/relationships/image" Target="../media/image18.png"/><Relationship Id="rId5" Type="http://schemas.openxmlformats.org/officeDocument/2006/relationships/diagramColors" Target="../diagrams/colors1.xml"/><Relationship Id="rId10"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researchoutreach.org/articles/patient-compliance-modern-medicin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3966058" y="1911927"/>
            <a:ext cx="7385433" cy="3755715"/>
          </a:xfrm>
        </p:spPr>
        <p:txBody>
          <a:bodyPr/>
          <a:lstStyle/>
          <a:p>
            <a:r>
              <a:rPr lang="sv-SE" sz="2800" dirty="0"/>
              <a:t>Vårdvalsråd - Vårdval Vårdcentral</a:t>
            </a:r>
            <a:br>
              <a:rPr lang="sv-SE" sz="2800" dirty="0">
                <a:cs typeface="Arial"/>
              </a:rPr>
            </a:br>
            <a:br>
              <a:rPr lang="sv-SE" sz="2800" dirty="0">
                <a:cs typeface="Arial"/>
              </a:rPr>
            </a:br>
            <a:r>
              <a:rPr lang="sv-SE" sz="2800" dirty="0">
                <a:cs typeface="Arial"/>
              </a:rPr>
              <a:t>Medverkan från Region IT och UAP</a:t>
            </a:r>
            <a:br>
              <a:rPr lang="sv-SE" sz="2800" dirty="0">
                <a:cs typeface="Arial"/>
              </a:rPr>
            </a:br>
            <a:br>
              <a:rPr lang="sv-SE" sz="2800" dirty="0">
                <a:cs typeface="Arial"/>
              </a:rPr>
            </a:br>
            <a:r>
              <a:rPr lang="sv-SE" sz="2800" dirty="0">
                <a:cs typeface="Arial"/>
              </a:rPr>
              <a:t>Tema; ”Aktuella digitala tjänster”</a:t>
            </a:r>
            <a:br>
              <a:rPr lang="sv-SE" sz="2800" dirty="0"/>
            </a:br>
            <a:br>
              <a:rPr lang="sv-SE" sz="2800" dirty="0"/>
            </a:br>
            <a:br>
              <a:rPr lang="sv-SE" sz="2000" dirty="0"/>
            </a:br>
            <a:r>
              <a:rPr lang="sv-SE" sz="1600" b="0" dirty="0"/>
              <a:t>Datum: 2022-10-27</a:t>
            </a:r>
            <a:br>
              <a:rPr lang="sv-SE" sz="1600" b="0" dirty="0"/>
            </a:br>
            <a:r>
              <a:rPr lang="sv-SE" sz="1600" b="0" dirty="0"/>
              <a:t>Tid: 13.30-14.15</a:t>
            </a:r>
            <a:br>
              <a:rPr lang="sv-SE" sz="1600" dirty="0"/>
            </a:br>
            <a:endParaRPr lang="sv-SE" sz="2000" dirty="0"/>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81D9DE-56F9-EFA6-023A-2B8904E5D201}"/>
              </a:ext>
            </a:extLst>
          </p:cNvPr>
          <p:cNvSpPr>
            <a:spLocks noGrp="1"/>
          </p:cNvSpPr>
          <p:nvPr>
            <p:ph type="title"/>
          </p:nvPr>
        </p:nvSpPr>
        <p:spPr>
          <a:xfrm>
            <a:off x="2496000" y="-75750"/>
            <a:ext cx="7200000" cy="1325563"/>
          </a:xfrm>
        </p:spPr>
        <p:txBody>
          <a:bodyPr/>
          <a:lstStyle/>
          <a:p>
            <a:r>
              <a:rPr lang="sv-SE"/>
              <a:t>Utmaningar just nu</a:t>
            </a:r>
          </a:p>
        </p:txBody>
      </p:sp>
      <p:sp>
        <p:nvSpPr>
          <p:cNvPr id="3" name="Platshållare för text 2">
            <a:extLst>
              <a:ext uri="{FF2B5EF4-FFF2-40B4-BE49-F238E27FC236}">
                <a16:creationId xmlns:a16="http://schemas.microsoft.com/office/drawing/2014/main" id="{C1A8B0D7-D1F7-C3EC-F784-A66742FD1106}"/>
              </a:ext>
            </a:extLst>
          </p:cNvPr>
          <p:cNvSpPr>
            <a:spLocks noGrp="1"/>
          </p:cNvSpPr>
          <p:nvPr>
            <p:ph type="body" sz="quarter" idx="13"/>
          </p:nvPr>
        </p:nvSpPr>
        <p:spPr>
          <a:xfrm>
            <a:off x="939567" y="1320798"/>
            <a:ext cx="6212287" cy="4736053"/>
          </a:xfrm>
        </p:spPr>
        <p:txBody>
          <a:bodyPr vert="horz" lIns="91440" tIns="45720" rIns="91440" bIns="45720" rtlCol="0" anchor="t">
            <a:noAutofit/>
          </a:bodyPr>
          <a:lstStyle/>
          <a:p>
            <a:pPr marL="251460" indent="-251460"/>
            <a:r>
              <a:rPr lang="sv-SE" sz="1800" b="1"/>
              <a:t>Rätt balans</a:t>
            </a:r>
            <a:r>
              <a:rPr lang="sv-SE" sz="1800"/>
              <a:t> i satsningar i digitalisering på regionen</a:t>
            </a:r>
            <a:endParaRPr lang="sv-SE"/>
          </a:p>
          <a:p>
            <a:pPr marL="503555" lvl="1" indent="-251460"/>
            <a:r>
              <a:rPr lang="sv-SE" sz="1600"/>
              <a:t>Intern – Extern </a:t>
            </a:r>
            <a:endParaRPr lang="sv-SE" sz="1600">
              <a:cs typeface="Arial"/>
            </a:endParaRPr>
          </a:p>
          <a:p>
            <a:pPr marL="503555" lvl="1" indent="-251460"/>
            <a:r>
              <a:rPr lang="sv-SE" sz="1600"/>
              <a:t>Effektivitet - Innovation</a:t>
            </a:r>
            <a:endParaRPr lang="sv-SE" sz="1800">
              <a:cs typeface="Arial"/>
            </a:endParaRPr>
          </a:p>
          <a:p>
            <a:pPr marL="251460" indent="-251460"/>
            <a:r>
              <a:rPr lang="sv-SE" sz="1800"/>
              <a:t>Verksamheten behöver ta ansvar för sin digitalisering – inkludera digitaliseringssatsning i den ordinarie verksamhetsplanen - </a:t>
            </a:r>
            <a:r>
              <a:rPr lang="sv-SE" sz="1800" b="1" i="1"/>
              <a:t>Digital färdplan</a:t>
            </a:r>
            <a:endParaRPr lang="sv-SE" sz="1800">
              <a:cs typeface="Arial"/>
            </a:endParaRPr>
          </a:p>
          <a:p>
            <a:pPr marL="251460" indent="-251460"/>
            <a:r>
              <a:rPr lang="sv-SE" sz="1800"/>
              <a:t>Behov av mer struktur kring </a:t>
            </a:r>
            <a:r>
              <a:rPr lang="sv-SE" sz="1800" b="1" i="1"/>
              <a:t>ledning, styrning och prioritering</a:t>
            </a:r>
            <a:r>
              <a:rPr lang="sv-SE" sz="1800"/>
              <a:t> med digitalisering</a:t>
            </a:r>
            <a:endParaRPr lang="sv-SE" sz="1800">
              <a:cs typeface="Arial"/>
            </a:endParaRPr>
          </a:p>
          <a:p>
            <a:pPr marL="251460" indent="-251460"/>
            <a:r>
              <a:rPr lang="sv-SE" sz="1800"/>
              <a:t>Öka organisationens digitala mognadsgrad – </a:t>
            </a:r>
            <a:r>
              <a:rPr lang="sv-SE" sz="1800" err="1"/>
              <a:t>DiMiOs</a:t>
            </a:r>
            <a:endParaRPr lang="sv-SE" sz="1800">
              <a:cs typeface="Arial"/>
            </a:endParaRPr>
          </a:p>
        </p:txBody>
      </p:sp>
      <p:pic>
        <p:nvPicPr>
          <p:cNvPr id="5" name="Bildobjekt 4">
            <a:extLst>
              <a:ext uri="{FF2B5EF4-FFF2-40B4-BE49-F238E27FC236}">
                <a16:creationId xmlns:a16="http://schemas.microsoft.com/office/drawing/2014/main" id="{2E547B14-F7F5-BAEB-C1B1-A47D45829E9E}"/>
              </a:ext>
            </a:extLst>
          </p:cNvPr>
          <p:cNvPicPr>
            <a:picLocks noChangeAspect="1"/>
          </p:cNvPicPr>
          <p:nvPr/>
        </p:nvPicPr>
        <p:blipFill rotWithShape="1">
          <a:blip r:embed="rId2"/>
          <a:srcRect t="19880"/>
          <a:stretch/>
        </p:blipFill>
        <p:spPr>
          <a:xfrm>
            <a:off x="7151854" y="1092841"/>
            <a:ext cx="4838264" cy="2994871"/>
          </a:xfrm>
          <a:prstGeom prst="rect">
            <a:avLst/>
          </a:prstGeom>
        </p:spPr>
      </p:pic>
      <p:pic>
        <p:nvPicPr>
          <p:cNvPr id="4" name="Bildobjekt 5" descr="En bild som visar bord&#10;&#10;Automatiskt genererad beskrivning">
            <a:extLst>
              <a:ext uri="{FF2B5EF4-FFF2-40B4-BE49-F238E27FC236}">
                <a16:creationId xmlns:a16="http://schemas.microsoft.com/office/drawing/2014/main" id="{7B869974-85A3-D7A8-5822-B3CE522C20DF}"/>
              </a:ext>
            </a:extLst>
          </p:cNvPr>
          <p:cNvPicPr>
            <a:picLocks noChangeAspect="1"/>
          </p:cNvPicPr>
          <p:nvPr/>
        </p:nvPicPr>
        <p:blipFill>
          <a:blip r:embed="rId3"/>
          <a:stretch>
            <a:fillRect/>
          </a:stretch>
        </p:blipFill>
        <p:spPr>
          <a:xfrm>
            <a:off x="7219741" y="4472912"/>
            <a:ext cx="4459793" cy="834571"/>
          </a:xfrm>
          <a:prstGeom prst="rect">
            <a:avLst/>
          </a:prstGeom>
        </p:spPr>
      </p:pic>
      <p:pic>
        <p:nvPicPr>
          <p:cNvPr id="8" name="Bildobjekt 7">
            <a:extLst>
              <a:ext uri="{FF2B5EF4-FFF2-40B4-BE49-F238E27FC236}">
                <a16:creationId xmlns:a16="http://schemas.microsoft.com/office/drawing/2014/main" id="{3B4C511F-F2C7-34E0-2503-F548357F8E3C}"/>
              </a:ext>
            </a:extLst>
          </p:cNvPr>
          <p:cNvPicPr>
            <a:picLocks noChangeAspect="1"/>
          </p:cNvPicPr>
          <p:nvPr/>
        </p:nvPicPr>
        <p:blipFill>
          <a:blip r:embed="rId4"/>
          <a:stretch>
            <a:fillRect/>
          </a:stretch>
        </p:blipFill>
        <p:spPr>
          <a:xfrm>
            <a:off x="2194433" y="4801890"/>
            <a:ext cx="3479046" cy="1974288"/>
          </a:xfrm>
          <a:prstGeom prst="rect">
            <a:avLst/>
          </a:prstGeom>
        </p:spPr>
      </p:pic>
    </p:spTree>
    <p:extLst>
      <p:ext uri="{BB962C8B-B14F-4D97-AF65-F5344CB8AC3E}">
        <p14:creationId xmlns:p14="http://schemas.microsoft.com/office/powerpoint/2010/main" val="272073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EB4130-9DA3-DF71-2009-BD387D76EACE}"/>
              </a:ext>
            </a:extLst>
          </p:cNvPr>
          <p:cNvSpPr>
            <a:spLocks noGrp="1"/>
          </p:cNvSpPr>
          <p:nvPr>
            <p:ph type="title"/>
          </p:nvPr>
        </p:nvSpPr>
        <p:spPr>
          <a:xfrm>
            <a:off x="2496000" y="472368"/>
            <a:ext cx="8860769" cy="1325563"/>
          </a:xfrm>
        </p:spPr>
        <p:txBody>
          <a:bodyPr/>
          <a:lstStyle/>
          <a:p>
            <a:r>
              <a:rPr lang="sv-SE">
                <a:cs typeface="Arial"/>
              </a:rPr>
              <a:t>Varför? - Drivkrafter digitalisering</a:t>
            </a:r>
            <a:endParaRPr lang="sv-SE"/>
          </a:p>
        </p:txBody>
      </p:sp>
      <p:pic>
        <p:nvPicPr>
          <p:cNvPr id="5" name="Bildobjekt 4">
            <a:extLst>
              <a:ext uri="{FF2B5EF4-FFF2-40B4-BE49-F238E27FC236}">
                <a16:creationId xmlns:a16="http://schemas.microsoft.com/office/drawing/2014/main" id="{535E1831-8D06-3843-C546-2259CF9583AC}"/>
              </a:ext>
            </a:extLst>
          </p:cNvPr>
          <p:cNvPicPr>
            <a:picLocks noChangeAspect="1"/>
          </p:cNvPicPr>
          <p:nvPr/>
        </p:nvPicPr>
        <p:blipFill rotWithShape="1">
          <a:blip r:embed="rId2"/>
          <a:srcRect t="20000"/>
          <a:stretch/>
        </p:blipFill>
        <p:spPr>
          <a:xfrm>
            <a:off x="6261511" y="2161615"/>
            <a:ext cx="5905500" cy="364998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Pennanteckning 3">
                <a:extLst>
                  <a:ext uri="{FF2B5EF4-FFF2-40B4-BE49-F238E27FC236}">
                    <a16:creationId xmlns:a16="http://schemas.microsoft.com/office/drawing/2014/main" id="{7F3ACB79-29BD-C496-AD19-C4BA760E9940}"/>
                  </a:ext>
                </a:extLst>
              </p14:cNvPr>
              <p14:cNvContentPartPr/>
              <p14:nvPr/>
            </p14:nvContentPartPr>
            <p14:xfrm>
              <a:off x="7299447" y="4843391"/>
              <a:ext cx="336086" cy="223372"/>
            </p14:xfrm>
          </p:contentPart>
        </mc:Choice>
        <mc:Fallback xmlns="">
          <p:pic>
            <p:nvPicPr>
              <p:cNvPr id="4" name="Pennanteckning 3">
                <a:extLst>
                  <a:ext uri="{FF2B5EF4-FFF2-40B4-BE49-F238E27FC236}">
                    <a16:creationId xmlns:a16="http://schemas.microsoft.com/office/drawing/2014/main" id="{7F3ACB79-29BD-C496-AD19-C4BA760E9940}"/>
                  </a:ext>
                </a:extLst>
              </p:cNvPr>
              <p:cNvPicPr/>
              <p:nvPr/>
            </p:nvPicPr>
            <p:blipFill>
              <a:blip r:embed="rId4"/>
              <a:stretch>
                <a:fillRect/>
              </a:stretch>
            </p:blipFill>
            <p:spPr>
              <a:xfrm>
                <a:off x="7281455" y="4825406"/>
                <a:ext cx="371710" cy="2589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Pennanteckning 5">
                <a:extLst>
                  <a:ext uri="{FF2B5EF4-FFF2-40B4-BE49-F238E27FC236}">
                    <a16:creationId xmlns:a16="http://schemas.microsoft.com/office/drawing/2014/main" id="{F067EEAD-132E-B17B-EF57-2BBC14ADD18F}"/>
                  </a:ext>
                </a:extLst>
              </p14:cNvPr>
              <p14:cNvContentPartPr/>
              <p14:nvPr/>
            </p14:nvContentPartPr>
            <p14:xfrm>
              <a:off x="7561384" y="3112388"/>
              <a:ext cx="2811592" cy="1761062"/>
            </p14:xfrm>
          </p:contentPart>
        </mc:Choice>
        <mc:Fallback xmlns="">
          <p:pic>
            <p:nvPicPr>
              <p:cNvPr id="6" name="Pennanteckning 5">
                <a:extLst>
                  <a:ext uri="{FF2B5EF4-FFF2-40B4-BE49-F238E27FC236}">
                    <a16:creationId xmlns:a16="http://schemas.microsoft.com/office/drawing/2014/main" id="{F067EEAD-132E-B17B-EF57-2BBC14ADD18F}"/>
                  </a:ext>
                </a:extLst>
              </p:cNvPr>
              <p:cNvPicPr/>
              <p:nvPr/>
            </p:nvPicPr>
            <p:blipFill>
              <a:blip r:embed="rId6"/>
              <a:stretch>
                <a:fillRect/>
              </a:stretch>
            </p:blipFill>
            <p:spPr>
              <a:xfrm>
                <a:off x="7543384" y="3094392"/>
                <a:ext cx="2847232" cy="17966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Pennanteckning 7">
                <a:extLst>
                  <a:ext uri="{FF2B5EF4-FFF2-40B4-BE49-F238E27FC236}">
                    <a16:creationId xmlns:a16="http://schemas.microsoft.com/office/drawing/2014/main" id="{8099B33D-B401-78BC-1CFA-72B83AEE7638}"/>
                  </a:ext>
                </a:extLst>
              </p14:cNvPr>
              <p14:cNvContentPartPr/>
              <p14:nvPr/>
            </p14:nvContentPartPr>
            <p14:xfrm>
              <a:off x="10299560" y="3073121"/>
              <a:ext cx="132050" cy="132926"/>
            </p14:xfrm>
          </p:contentPart>
        </mc:Choice>
        <mc:Fallback xmlns="">
          <p:pic>
            <p:nvPicPr>
              <p:cNvPr id="8" name="Pennanteckning 7">
                <a:extLst>
                  <a:ext uri="{FF2B5EF4-FFF2-40B4-BE49-F238E27FC236}">
                    <a16:creationId xmlns:a16="http://schemas.microsoft.com/office/drawing/2014/main" id="{8099B33D-B401-78BC-1CFA-72B83AEE7638}"/>
                  </a:ext>
                </a:extLst>
              </p:cNvPr>
              <p:cNvPicPr/>
              <p:nvPr/>
            </p:nvPicPr>
            <p:blipFill>
              <a:blip r:embed="rId8"/>
              <a:stretch>
                <a:fillRect/>
              </a:stretch>
            </p:blipFill>
            <p:spPr>
              <a:xfrm>
                <a:off x="10281618" y="3055206"/>
                <a:ext cx="167574" cy="168397"/>
              </a:xfrm>
              <a:prstGeom prst="rect">
                <a:avLst/>
              </a:prstGeom>
            </p:spPr>
          </p:pic>
        </mc:Fallback>
      </mc:AlternateContent>
      <p:sp>
        <p:nvSpPr>
          <p:cNvPr id="12" name="Platshållare för innehåll 2">
            <a:extLst>
              <a:ext uri="{FF2B5EF4-FFF2-40B4-BE49-F238E27FC236}">
                <a16:creationId xmlns:a16="http://schemas.microsoft.com/office/drawing/2014/main" id="{C25CB084-A40C-813F-9495-C6EF1408B8C2}"/>
              </a:ext>
            </a:extLst>
          </p:cNvPr>
          <p:cNvSpPr txBox="1">
            <a:spLocks/>
          </p:cNvSpPr>
          <p:nvPr/>
        </p:nvSpPr>
        <p:spPr>
          <a:xfrm>
            <a:off x="1773496" y="2161615"/>
            <a:ext cx="4540538" cy="3240000"/>
          </a:xfrm>
          <a:prstGeom prst="rect">
            <a:avLst/>
          </a:prstGeom>
        </p:spPr>
        <p:txBody>
          <a:bodyPr vert="horz" lIns="91440" tIns="45720" rIns="91440" bIns="45720" rtlCol="0" anchor="t">
            <a:noAutofit/>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indent="-251460"/>
            <a:r>
              <a:rPr lang="sv-SE">
                <a:cs typeface="Arial"/>
              </a:rPr>
              <a:t>Demografiska utvecklingen</a:t>
            </a:r>
          </a:p>
          <a:p>
            <a:pPr marL="251460" indent="-251460"/>
            <a:r>
              <a:rPr lang="sv-SE">
                <a:cs typeface="Arial"/>
              </a:rPr>
              <a:t>Hälso- och sjukvården har kompetensutmaning </a:t>
            </a:r>
          </a:p>
          <a:p>
            <a:pPr marL="251460" indent="-251460"/>
            <a:r>
              <a:rPr lang="sv-SE">
                <a:cs typeface="Arial"/>
              </a:rPr>
              <a:t>Hitta nya sätt att lösa gamla problem på</a:t>
            </a:r>
          </a:p>
          <a:p>
            <a:pPr marL="251460" indent="-251460"/>
            <a:r>
              <a:rPr lang="sv-SE">
                <a:cs typeface="Arial"/>
              </a:rPr>
              <a:t>Våra patienter/invånare ställer krav</a:t>
            </a:r>
          </a:p>
        </p:txBody>
      </p:sp>
    </p:spTree>
    <p:extLst>
      <p:ext uri="{BB962C8B-B14F-4D97-AF65-F5344CB8AC3E}">
        <p14:creationId xmlns:p14="http://schemas.microsoft.com/office/powerpoint/2010/main" val="217139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B7CE08-9CA4-6E30-BF86-13DBDFA9F0AE}"/>
              </a:ext>
            </a:extLst>
          </p:cNvPr>
          <p:cNvSpPr txBox="1"/>
          <p:nvPr/>
        </p:nvSpPr>
        <p:spPr>
          <a:xfrm>
            <a:off x="7390701" y="1023457"/>
            <a:ext cx="2762179" cy="5492681"/>
          </a:xfrm>
          <a:prstGeom prst="rect">
            <a:avLst/>
          </a:prstGeom>
          <a:noFill/>
          <a:ln w="44450">
            <a:solidFill>
              <a:srgbClr val="00B050"/>
            </a:solidFill>
          </a:ln>
        </p:spPr>
        <p:txBody>
          <a:bodyPr wrap="square" rtlCol="0">
            <a:spAutoFit/>
          </a:bodyPr>
          <a:lstStyle/>
          <a:p>
            <a:endParaRPr lang="sv-SE"/>
          </a:p>
        </p:txBody>
      </p:sp>
      <p:sp>
        <p:nvSpPr>
          <p:cNvPr id="2" name="Rubrik 1">
            <a:extLst>
              <a:ext uri="{FF2B5EF4-FFF2-40B4-BE49-F238E27FC236}">
                <a16:creationId xmlns:a16="http://schemas.microsoft.com/office/drawing/2014/main" id="{193F1E0B-591E-8120-52F1-C46CECD24DC0}"/>
              </a:ext>
            </a:extLst>
          </p:cNvPr>
          <p:cNvSpPr>
            <a:spLocks noGrp="1"/>
          </p:cNvSpPr>
          <p:nvPr>
            <p:ph type="title"/>
          </p:nvPr>
        </p:nvSpPr>
        <p:spPr>
          <a:xfrm>
            <a:off x="2429697" y="243133"/>
            <a:ext cx="7200000" cy="678488"/>
          </a:xfrm>
        </p:spPr>
        <p:txBody>
          <a:bodyPr/>
          <a:lstStyle/>
          <a:p>
            <a:r>
              <a:rPr lang="sv-SE"/>
              <a:t>Digitalisering och faser</a:t>
            </a:r>
          </a:p>
        </p:txBody>
      </p:sp>
      <p:graphicFrame>
        <p:nvGraphicFramePr>
          <p:cNvPr id="4" name="Diagram 3">
            <a:extLst>
              <a:ext uri="{FF2B5EF4-FFF2-40B4-BE49-F238E27FC236}">
                <a16:creationId xmlns:a16="http://schemas.microsoft.com/office/drawing/2014/main" id="{F11F27D1-D848-2D66-6E19-90F668767119}"/>
              </a:ext>
            </a:extLst>
          </p:cNvPr>
          <p:cNvGraphicFramePr/>
          <p:nvPr>
            <p:extLst>
              <p:ext uri="{D42A27DB-BD31-4B8C-83A1-F6EECF244321}">
                <p14:modId xmlns:p14="http://schemas.microsoft.com/office/powerpoint/2010/main" val="1671160991"/>
              </p:ext>
            </p:extLst>
          </p:nvPr>
        </p:nvGraphicFramePr>
        <p:xfrm>
          <a:off x="1856508" y="3418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dobjekt 6">
            <a:extLst>
              <a:ext uri="{FF2B5EF4-FFF2-40B4-BE49-F238E27FC236}">
                <a16:creationId xmlns:a16="http://schemas.microsoft.com/office/drawing/2014/main" id="{C996FE60-EA68-E181-5378-A669B38798EA}"/>
              </a:ext>
            </a:extLst>
          </p:cNvPr>
          <p:cNvPicPr>
            <a:picLocks noChangeAspect="1"/>
          </p:cNvPicPr>
          <p:nvPr/>
        </p:nvPicPr>
        <p:blipFill>
          <a:blip r:embed="rId7"/>
          <a:stretch>
            <a:fillRect/>
          </a:stretch>
        </p:blipFill>
        <p:spPr>
          <a:xfrm>
            <a:off x="2255840" y="4307123"/>
            <a:ext cx="1576570" cy="2263439"/>
          </a:xfrm>
          <a:prstGeom prst="rect">
            <a:avLst/>
          </a:prstGeom>
        </p:spPr>
      </p:pic>
      <p:pic>
        <p:nvPicPr>
          <p:cNvPr id="8" name="Bildobjekt 7">
            <a:extLst>
              <a:ext uri="{FF2B5EF4-FFF2-40B4-BE49-F238E27FC236}">
                <a16:creationId xmlns:a16="http://schemas.microsoft.com/office/drawing/2014/main" id="{0819C908-C240-FF5A-0370-11AB33B65085}"/>
              </a:ext>
            </a:extLst>
          </p:cNvPr>
          <p:cNvPicPr>
            <a:picLocks noChangeAspect="1"/>
          </p:cNvPicPr>
          <p:nvPr/>
        </p:nvPicPr>
        <p:blipFill>
          <a:blip r:embed="rId8"/>
          <a:stretch>
            <a:fillRect/>
          </a:stretch>
        </p:blipFill>
        <p:spPr>
          <a:xfrm>
            <a:off x="4644772" y="4570264"/>
            <a:ext cx="2565298" cy="1858616"/>
          </a:xfrm>
          <a:prstGeom prst="rect">
            <a:avLst/>
          </a:prstGeom>
        </p:spPr>
      </p:pic>
      <p:pic>
        <p:nvPicPr>
          <p:cNvPr id="9" name="Bildobjekt 8">
            <a:extLst>
              <a:ext uri="{FF2B5EF4-FFF2-40B4-BE49-F238E27FC236}">
                <a16:creationId xmlns:a16="http://schemas.microsoft.com/office/drawing/2014/main" id="{3E0F0EC8-8FB6-157D-2542-3CAEF3FDDC55}"/>
              </a:ext>
            </a:extLst>
          </p:cNvPr>
          <p:cNvPicPr>
            <a:picLocks noChangeAspect="1"/>
          </p:cNvPicPr>
          <p:nvPr/>
        </p:nvPicPr>
        <p:blipFill>
          <a:blip r:embed="rId9"/>
          <a:stretch>
            <a:fillRect/>
          </a:stretch>
        </p:blipFill>
        <p:spPr>
          <a:xfrm>
            <a:off x="7664585" y="4779924"/>
            <a:ext cx="1787090" cy="778988"/>
          </a:xfrm>
          <a:prstGeom prst="rect">
            <a:avLst/>
          </a:prstGeom>
        </p:spPr>
      </p:pic>
      <p:pic>
        <p:nvPicPr>
          <p:cNvPr id="10" name="Bildobjekt 9">
            <a:extLst>
              <a:ext uri="{FF2B5EF4-FFF2-40B4-BE49-F238E27FC236}">
                <a16:creationId xmlns:a16="http://schemas.microsoft.com/office/drawing/2014/main" id="{44F7DA88-D995-FAFD-F398-CBA21144318A}"/>
              </a:ext>
            </a:extLst>
          </p:cNvPr>
          <p:cNvPicPr>
            <a:picLocks noChangeAspect="1"/>
          </p:cNvPicPr>
          <p:nvPr/>
        </p:nvPicPr>
        <p:blipFill>
          <a:blip r:embed="rId10"/>
          <a:stretch>
            <a:fillRect/>
          </a:stretch>
        </p:blipFill>
        <p:spPr>
          <a:xfrm>
            <a:off x="7903857" y="5822196"/>
            <a:ext cx="1446024" cy="610887"/>
          </a:xfrm>
          <a:prstGeom prst="rect">
            <a:avLst/>
          </a:prstGeom>
        </p:spPr>
      </p:pic>
      <p:pic>
        <p:nvPicPr>
          <p:cNvPr id="11" name="Bildobjekt 10">
            <a:extLst>
              <a:ext uri="{FF2B5EF4-FFF2-40B4-BE49-F238E27FC236}">
                <a16:creationId xmlns:a16="http://schemas.microsoft.com/office/drawing/2014/main" id="{7DC79D24-6A56-F409-B531-27A68C38159E}"/>
              </a:ext>
            </a:extLst>
          </p:cNvPr>
          <p:cNvPicPr>
            <a:picLocks noChangeAspect="1"/>
          </p:cNvPicPr>
          <p:nvPr/>
        </p:nvPicPr>
        <p:blipFill>
          <a:blip r:embed="rId11"/>
          <a:stretch>
            <a:fillRect/>
          </a:stretch>
        </p:blipFill>
        <p:spPr>
          <a:xfrm>
            <a:off x="9123836" y="5499572"/>
            <a:ext cx="1209675" cy="419100"/>
          </a:xfrm>
          <a:prstGeom prst="rect">
            <a:avLst/>
          </a:prstGeom>
        </p:spPr>
      </p:pic>
    </p:spTree>
    <p:extLst>
      <p:ext uri="{BB962C8B-B14F-4D97-AF65-F5344CB8AC3E}">
        <p14:creationId xmlns:p14="http://schemas.microsoft.com/office/powerpoint/2010/main" val="119736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E7BB9F-50D2-D3C0-DF26-93A832C1511A}"/>
              </a:ext>
            </a:extLst>
          </p:cNvPr>
          <p:cNvSpPr>
            <a:spLocks noGrp="1"/>
          </p:cNvSpPr>
          <p:nvPr>
            <p:ph type="ctrTitle"/>
          </p:nvPr>
        </p:nvSpPr>
        <p:spPr>
          <a:xfrm>
            <a:off x="4482499" y="3256800"/>
            <a:ext cx="7545378" cy="1302755"/>
          </a:xfrm>
        </p:spPr>
        <p:txBody>
          <a:bodyPr/>
          <a:lstStyle/>
          <a:p>
            <a:br>
              <a:rPr lang="sv-SE">
                <a:cs typeface="Arial"/>
              </a:rPr>
            </a:br>
            <a:r>
              <a:rPr lang="sv-SE">
                <a:cs typeface="Arial"/>
              </a:rPr>
              <a:t>Digitala tjänster </a:t>
            </a:r>
            <a:br>
              <a:rPr lang="sv-SE">
                <a:cs typeface="Arial"/>
              </a:rPr>
            </a:br>
            <a:r>
              <a:rPr lang="sv-SE" sz="2400" i="1">
                <a:ea typeface="+mj-lt"/>
                <a:cs typeface="+mj-lt"/>
              </a:rPr>
              <a:t>-Några nyheter och befintliga möjligheter</a:t>
            </a:r>
            <a:br>
              <a:rPr lang="sv-SE" sz="2000" i="1">
                <a:ea typeface="+mj-lt"/>
                <a:cs typeface="+mj-lt"/>
              </a:rPr>
            </a:br>
            <a:endParaRPr lang="sv-SE">
              <a:cs typeface="Arial"/>
            </a:endParaRPr>
          </a:p>
        </p:txBody>
      </p:sp>
      <p:sp>
        <p:nvSpPr>
          <p:cNvPr id="3" name="Underrubrik 2">
            <a:extLst>
              <a:ext uri="{FF2B5EF4-FFF2-40B4-BE49-F238E27FC236}">
                <a16:creationId xmlns:a16="http://schemas.microsoft.com/office/drawing/2014/main" id="{6D35D683-8F18-F1B9-25D1-65A28E201CAE}"/>
              </a:ext>
            </a:extLst>
          </p:cNvPr>
          <p:cNvSpPr>
            <a:spLocks noGrp="1"/>
          </p:cNvSpPr>
          <p:nvPr>
            <p:ph type="subTitle" idx="1"/>
          </p:nvPr>
        </p:nvSpPr>
        <p:spPr>
          <a:xfrm>
            <a:off x="4582434" y="4022088"/>
            <a:ext cx="5599074" cy="645902"/>
          </a:xfrm>
        </p:spPr>
        <p:txBody>
          <a:bodyPr vert="horz" lIns="91440" tIns="45720" rIns="91440" bIns="45720" rtlCol="0" anchor="t">
            <a:noAutofit/>
          </a:bodyPr>
          <a:lstStyle/>
          <a:p>
            <a:endParaRPr lang="sv-SE">
              <a:ea typeface="+mn-lt"/>
              <a:cs typeface="+mn-lt"/>
            </a:endParaRPr>
          </a:p>
          <a:p>
            <a:r>
              <a:rPr lang="sv-SE">
                <a:ea typeface="+mn-lt"/>
                <a:cs typeface="+mn-lt"/>
              </a:rPr>
              <a:t>2022-10-27 Birgitta Hjerpe, Utvecklingsledare</a:t>
            </a:r>
            <a:endParaRPr lang="sv-SE">
              <a:cs typeface="Arial"/>
            </a:endParaRPr>
          </a:p>
        </p:txBody>
      </p:sp>
    </p:spTree>
    <p:extLst>
      <p:ext uri="{BB962C8B-B14F-4D97-AF65-F5344CB8AC3E}">
        <p14:creationId xmlns:p14="http://schemas.microsoft.com/office/powerpoint/2010/main" val="106050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CC973-3D97-6381-F815-1FC93C578CDA}"/>
              </a:ext>
            </a:extLst>
          </p:cNvPr>
          <p:cNvSpPr>
            <a:spLocks noGrp="1"/>
          </p:cNvSpPr>
          <p:nvPr>
            <p:ph type="title"/>
          </p:nvPr>
        </p:nvSpPr>
        <p:spPr/>
        <p:txBody>
          <a:bodyPr/>
          <a:lstStyle/>
          <a:p>
            <a:r>
              <a:rPr lang="sv-SE"/>
              <a:t>Innehåll</a:t>
            </a:r>
          </a:p>
        </p:txBody>
      </p:sp>
      <p:sp>
        <p:nvSpPr>
          <p:cNvPr id="3" name="Platshållare för text 2">
            <a:extLst>
              <a:ext uri="{FF2B5EF4-FFF2-40B4-BE49-F238E27FC236}">
                <a16:creationId xmlns:a16="http://schemas.microsoft.com/office/drawing/2014/main" id="{4D0DDD68-42EC-75AD-6B7D-A5F3E427AA79}"/>
              </a:ext>
            </a:extLst>
          </p:cNvPr>
          <p:cNvSpPr>
            <a:spLocks noGrp="1"/>
          </p:cNvSpPr>
          <p:nvPr>
            <p:ph type="body" sz="quarter" idx="13"/>
          </p:nvPr>
        </p:nvSpPr>
        <p:spPr/>
        <p:txBody>
          <a:bodyPr vert="horz" lIns="91440" tIns="45720" rIns="91440" bIns="45720" rtlCol="0" anchor="t">
            <a:noAutofit/>
          </a:bodyPr>
          <a:lstStyle/>
          <a:p>
            <a:pPr marL="251460" indent="-251460"/>
            <a:r>
              <a:rPr lang="sv-SE">
                <a:cs typeface="Arial"/>
              </a:rPr>
              <a:t>Användningsgrad av 1177 i Värmland</a:t>
            </a:r>
            <a:endParaRPr lang="sv-SE" err="1">
              <a:cs typeface="Arial"/>
            </a:endParaRPr>
          </a:p>
          <a:p>
            <a:pPr marL="251460" indent="-251460"/>
            <a:r>
              <a:rPr lang="sv-SE">
                <a:cs typeface="Arial"/>
              </a:rPr>
              <a:t>E-tjänster och webbtidbok</a:t>
            </a:r>
          </a:p>
          <a:p>
            <a:pPr marL="251460" indent="-251460"/>
            <a:r>
              <a:rPr lang="sv-SE">
                <a:cs typeface="Arial"/>
              </a:rPr>
              <a:t>Stöd och behandling</a:t>
            </a:r>
          </a:p>
          <a:p>
            <a:pPr marL="251460" indent="-251460"/>
            <a:r>
              <a:rPr lang="sv-SE">
                <a:cs typeface="Arial"/>
              </a:rPr>
              <a:t>Formulärhantering</a:t>
            </a:r>
          </a:p>
          <a:p>
            <a:pPr marL="251460" indent="-251460"/>
            <a:r>
              <a:rPr lang="sv-SE">
                <a:cs typeface="Arial"/>
              </a:rPr>
              <a:t>Journalen</a:t>
            </a:r>
          </a:p>
        </p:txBody>
      </p:sp>
    </p:spTree>
    <p:extLst>
      <p:ext uri="{BB962C8B-B14F-4D97-AF65-F5344CB8AC3E}">
        <p14:creationId xmlns:p14="http://schemas.microsoft.com/office/powerpoint/2010/main" val="346976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24AB9B3-F0C8-6051-482F-E3B66CAB50B1}"/>
              </a:ext>
            </a:extLst>
          </p:cNvPr>
          <p:cNvSpPr>
            <a:spLocks noGrp="1"/>
          </p:cNvSpPr>
          <p:nvPr>
            <p:ph type="title"/>
          </p:nvPr>
        </p:nvSpPr>
        <p:spPr>
          <a:xfrm>
            <a:off x="1773496" y="972000"/>
            <a:ext cx="8640000" cy="1325563"/>
          </a:xfrm>
        </p:spPr>
        <p:txBody>
          <a:bodyPr/>
          <a:lstStyle/>
          <a:p>
            <a:r>
              <a:rPr lang="en-US" err="1"/>
              <a:t>Användning</a:t>
            </a:r>
            <a:r>
              <a:rPr lang="en-US"/>
              <a:t> av 1177 </a:t>
            </a:r>
            <a:r>
              <a:rPr lang="en-US" err="1"/>
              <a:t>i</a:t>
            </a:r>
            <a:r>
              <a:rPr lang="en-US"/>
              <a:t> Värmland</a:t>
            </a:r>
          </a:p>
        </p:txBody>
      </p:sp>
      <p:pic>
        <p:nvPicPr>
          <p:cNvPr id="6" name="Bildobjekt 5" descr="En bild som visar person, inomhus, förbereder&#10;&#10;Automatiskt genererad beskrivning">
            <a:extLst>
              <a:ext uri="{FF2B5EF4-FFF2-40B4-BE49-F238E27FC236}">
                <a16:creationId xmlns:a16="http://schemas.microsoft.com/office/drawing/2014/main" id="{321CCC39-1B8F-B25E-4BC2-68395B94670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4710" b="1"/>
          <a:stretch/>
        </p:blipFill>
        <p:spPr>
          <a:xfrm>
            <a:off x="1773496" y="2484000"/>
            <a:ext cx="4140000" cy="3240000"/>
          </a:xfrm>
          <a:prstGeom prst="rect">
            <a:avLst/>
          </a:prstGeom>
          <a:noFill/>
        </p:spPr>
      </p:pic>
      <p:sp>
        <p:nvSpPr>
          <p:cNvPr id="17" name="Content Placeholder 3">
            <a:extLst>
              <a:ext uri="{FF2B5EF4-FFF2-40B4-BE49-F238E27FC236}">
                <a16:creationId xmlns:a16="http://schemas.microsoft.com/office/drawing/2014/main" id="{60629AF3-B6C3-D039-4C62-8438C9640E6C}"/>
              </a:ext>
            </a:extLst>
          </p:cNvPr>
          <p:cNvSpPr>
            <a:spLocks noGrp="1"/>
          </p:cNvSpPr>
          <p:nvPr>
            <p:ph sz="half" idx="2"/>
          </p:nvPr>
        </p:nvSpPr>
        <p:spPr>
          <a:xfrm>
            <a:off x="6273496" y="2484000"/>
            <a:ext cx="4140000" cy="3240000"/>
          </a:xfrm>
        </p:spPr>
        <p:txBody>
          <a:bodyPr vert="horz" lIns="91440" tIns="45720" rIns="91440" bIns="45720" rtlCol="0" anchor="t">
            <a:noAutofit/>
          </a:bodyPr>
          <a:lstStyle/>
          <a:p>
            <a:pPr marL="251460" indent="-251460"/>
            <a:r>
              <a:rPr lang="en-US" b="1"/>
              <a:t>261 860 </a:t>
            </a:r>
            <a:r>
              <a:rPr lang="en-US" b="1" err="1"/>
              <a:t>invånarkonton</a:t>
            </a:r>
            <a:r>
              <a:rPr lang="en-US" b="1"/>
              <a:t> </a:t>
            </a:r>
            <a:r>
              <a:rPr lang="en-US" err="1"/>
              <a:t>varav</a:t>
            </a:r>
            <a:r>
              <a:rPr lang="en-US"/>
              <a:t> 83 % </a:t>
            </a:r>
            <a:r>
              <a:rPr lang="en-US" err="1"/>
              <a:t>har</a:t>
            </a:r>
            <a:r>
              <a:rPr lang="en-US"/>
              <a:t> </a:t>
            </a:r>
            <a:r>
              <a:rPr lang="en-US" err="1"/>
              <a:t>valt</a:t>
            </a:r>
            <a:r>
              <a:rPr lang="en-US"/>
              <a:t> </a:t>
            </a:r>
            <a:r>
              <a:rPr lang="en-US" err="1"/>
              <a:t>avisering</a:t>
            </a:r>
            <a:r>
              <a:rPr lang="en-US"/>
              <a:t> via SMS </a:t>
            </a:r>
            <a:r>
              <a:rPr lang="en-US" err="1"/>
              <a:t>eller</a:t>
            </a:r>
            <a:r>
              <a:rPr lang="en-US"/>
              <a:t> e-post</a:t>
            </a:r>
            <a:endParaRPr lang="sv-SE"/>
          </a:p>
        </p:txBody>
      </p:sp>
      <p:sp>
        <p:nvSpPr>
          <p:cNvPr id="15" name="Slide Number Placeholder 4">
            <a:extLst>
              <a:ext uri="{FF2B5EF4-FFF2-40B4-BE49-F238E27FC236}">
                <a16:creationId xmlns:a16="http://schemas.microsoft.com/office/drawing/2014/main" id="{A3501D8A-09BB-4DB9-1713-64AE4DF81CAC}"/>
              </a:ext>
            </a:extLst>
          </p:cNvPr>
          <p:cNvSpPr>
            <a:spLocks noGrp="1"/>
          </p:cNvSpPr>
          <p:nvPr>
            <p:ph type="sldNum" sz="quarter" idx="12"/>
          </p:nvPr>
        </p:nvSpPr>
        <p:spPr>
          <a:xfrm>
            <a:off x="5447999" y="6383923"/>
            <a:ext cx="1296002" cy="153888"/>
          </a:xfrm>
        </p:spPr>
        <p:txBody>
          <a:bodyPr/>
          <a:lstStyle/>
          <a:p>
            <a:pPr>
              <a:spcAft>
                <a:spcPts val="600"/>
              </a:spcAft>
            </a:pPr>
            <a:fld id="{CC95FCE1-8E5F-4560-B29E-7FB78EB7A839}" type="slidenum">
              <a:rPr lang="sv-SE" smtClean="0"/>
              <a:pPr>
                <a:spcAft>
                  <a:spcPts val="600"/>
                </a:spcAft>
              </a:pPr>
              <a:t>15</a:t>
            </a:fld>
            <a:endParaRPr lang="sv-SE"/>
          </a:p>
        </p:txBody>
      </p:sp>
    </p:spTree>
    <p:extLst>
      <p:ext uri="{BB962C8B-B14F-4D97-AF65-F5344CB8AC3E}">
        <p14:creationId xmlns:p14="http://schemas.microsoft.com/office/powerpoint/2010/main" val="245515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2020641A-603B-FB96-D350-36F757BA4D1F}"/>
              </a:ext>
            </a:extLst>
          </p:cNvPr>
          <p:cNvSpPr>
            <a:spLocks noGrp="1"/>
          </p:cNvSpPr>
          <p:nvPr>
            <p:ph type="sldNum" sz="quarter" idx="12"/>
          </p:nvPr>
        </p:nvSpPr>
        <p:spPr>
          <a:xfrm>
            <a:off x="5447999" y="6383923"/>
            <a:ext cx="1296002" cy="153888"/>
          </a:xfrm>
        </p:spPr>
        <p:txBody>
          <a:bodyPr anchor="b">
            <a:normAutofit/>
          </a:bodyPr>
          <a:lstStyle/>
          <a:p>
            <a:pPr>
              <a:spcAft>
                <a:spcPts val="600"/>
              </a:spcAft>
            </a:pPr>
            <a:fld id="{CC95FCE1-8E5F-4560-B29E-7FB78EB7A839}" type="slidenum">
              <a:rPr lang="sv-SE" smtClean="0"/>
              <a:pPr>
                <a:spcAft>
                  <a:spcPts val="600"/>
                </a:spcAft>
              </a:pPr>
              <a:t>16</a:t>
            </a:fld>
            <a:endParaRPr lang="sv-SE"/>
          </a:p>
        </p:txBody>
      </p:sp>
      <p:pic>
        <p:nvPicPr>
          <p:cNvPr id="5" name="Bildobjekt 5">
            <a:extLst>
              <a:ext uri="{FF2B5EF4-FFF2-40B4-BE49-F238E27FC236}">
                <a16:creationId xmlns:a16="http://schemas.microsoft.com/office/drawing/2014/main" id="{C2C54D32-A781-D213-6B59-2E8191A144CA}"/>
              </a:ext>
            </a:extLst>
          </p:cNvPr>
          <p:cNvPicPr>
            <a:picLocks noChangeAspect="1"/>
          </p:cNvPicPr>
          <p:nvPr/>
        </p:nvPicPr>
        <p:blipFill>
          <a:blip r:embed="rId2"/>
          <a:stretch>
            <a:fillRect/>
          </a:stretch>
        </p:blipFill>
        <p:spPr>
          <a:xfrm>
            <a:off x="2146613" y="1134737"/>
            <a:ext cx="7946773" cy="4589261"/>
          </a:xfrm>
          <a:prstGeom prst="rect">
            <a:avLst/>
          </a:prstGeom>
          <a:noFill/>
        </p:spPr>
      </p:pic>
    </p:spTree>
    <p:extLst>
      <p:ext uri="{BB962C8B-B14F-4D97-AF65-F5344CB8AC3E}">
        <p14:creationId xmlns:p14="http://schemas.microsoft.com/office/powerpoint/2010/main" val="236103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14F7633-1189-5E90-F531-1769B370BD72}"/>
              </a:ext>
            </a:extLst>
          </p:cNvPr>
          <p:cNvSpPr>
            <a:spLocks noGrp="1"/>
          </p:cNvSpPr>
          <p:nvPr>
            <p:ph type="title"/>
          </p:nvPr>
        </p:nvSpPr>
        <p:spPr>
          <a:xfrm>
            <a:off x="7003175" y="972000"/>
            <a:ext cx="4140000" cy="1325563"/>
          </a:xfrm>
        </p:spPr>
        <p:txBody>
          <a:bodyPr anchor="b">
            <a:normAutofit/>
          </a:bodyPr>
          <a:lstStyle/>
          <a:p>
            <a:pPr>
              <a:lnSpc>
                <a:spcPct val="90000"/>
              </a:lnSpc>
            </a:pPr>
            <a:r>
              <a:rPr lang="sv-SE" sz="2800"/>
              <a:t>Journalen via nätet</a:t>
            </a:r>
            <a:endParaRPr lang="sv-SE" sz="2800">
              <a:cs typeface="Arial"/>
            </a:endParaRPr>
          </a:p>
        </p:txBody>
      </p:sp>
      <p:sp>
        <p:nvSpPr>
          <p:cNvPr id="1031" name="Content Placeholder 2">
            <a:extLst>
              <a:ext uri="{FF2B5EF4-FFF2-40B4-BE49-F238E27FC236}">
                <a16:creationId xmlns:a16="http://schemas.microsoft.com/office/drawing/2014/main" id="{2A5B5761-CC71-4045-95A8-27135AA253F3}"/>
              </a:ext>
            </a:extLst>
          </p:cNvPr>
          <p:cNvSpPr>
            <a:spLocks noGrp="1"/>
          </p:cNvSpPr>
          <p:nvPr>
            <p:ph sz="half" idx="2"/>
          </p:nvPr>
        </p:nvSpPr>
        <p:spPr>
          <a:xfrm>
            <a:off x="7003175" y="2484000"/>
            <a:ext cx="4140000" cy="3240000"/>
          </a:xfrm>
        </p:spPr>
        <p:txBody>
          <a:bodyPr vert="horz" lIns="91440" tIns="45720" rIns="91440" bIns="45720" rtlCol="0" anchor="t">
            <a:noAutofit/>
          </a:bodyPr>
          <a:lstStyle/>
          <a:p>
            <a:pPr marL="251460" indent="-251460"/>
            <a:r>
              <a:rPr lang="en-US" b="1">
                <a:cs typeface="Arial"/>
              </a:rPr>
              <a:t>196 055</a:t>
            </a:r>
            <a:r>
              <a:rPr lang="en-US">
                <a:cs typeface="Arial"/>
              </a:rPr>
              <a:t> </a:t>
            </a:r>
            <a:r>
              <a:rPr lang="en-US" err="1">
                <a:cs typeface="Arial"/>
              </a:rPr>
              <a:t>unika</a:t>
            </a:r>
            <a:r>
              <a:rPr lang="en-US">
                <a:cs typeface="Arial"/>
              </a:rPr>
              <a:t> </a:t>
            </a:r>
            <a:r>
              <a:rPr lang="en-US" err="1">
                <a:cs typeface="Arial"/>
              </a:rPr>
              <a:t>invånare</a:t>
            </a:r>
            <a:r>
              <a:rPr lang="en-US">
                <a:cs typeface="Arial"/>
              </a:rPr>
              <a:t> </a:t>
            </a:r>
            <a:r>
              <a:rPr lang="en-US" err="1">
                <a:cs typeface="Arial"/>
              </a:rPr>
              <a:t>har</a:t>
            </a:r>
            <a:r>
              <a:rPr lang="en-US">
                <a:cs typeface="Arial"/>
              </a:rPr>
              <a:t> </a:t>
            </a:r>
            <a:r>
              <a:rPr lang="en-US" err="1">
                <a:cs typeface="Arial"/>
              </a:rPr>
              <a:t>loggat</a:t>
            </a:r>
            <a:r>
              <a:rPr lang="en-US">
                <a:cs typeface="Arial"/>
              </a:rPr>
              <a:t> in </a:t>
            </a:r>
            <a:r>
              <a:rPr lang="en-US" err="1">
                <a:cs typeface="Arial"/>
              </a:rPr>
              <a:t>i</a:t>
            </a:r>
            <a:r>
              <a:rPr lang="en-US">
                <a:cs typeface="Arial"/>
              </a:rPr>
              <a:t> </a:t>
            </a:r>
            <a:r>
              <a:rPr lang="en-US" err="1">
                <a:cs typeface="Arial"/>
              </a:rPr>
              <a:t>tjänsten</a:t>
            </a:r>
            <a:r>
              <a:rPr lang="en-US">
                <a:cs typeface="Arial"/>
              </a:rPr>
              <a:t> </a:t>
            </a:r>
            <a:br>
              <a:rPr lang="en-US">
                <a:cs typeface="Arial"/>
              </a:rPr>
            </a:br>
            <a:endParaRPr lang="en-US">
              <a:cs typeface="Arial"/>
            </a:endParaRPr>
          </a:p>
          <a:p>
            <a:pPr marL="251460" indent="-251460"/>
            <a:r>
              <a:rPr lang="en-US" b="1" i="1" err="1">
                <a:cs typeface="Arial"/>
              </a:rPr>
              <a:t>Värmlänningarna</a:t>
            </a:r>
            <a:r>
              <a:rPr lang="en-US" b="1" i="1">
                <a:cs typeface="Arial"/>
              </a:rPr>
              <a:t> </a:t>
            </a:r>
            <a:r>
              <a:rPr lang="en-US" b="1" i="1" err="1">
                <a:cs typeface="Arial"/>
              </a:rPr>
              <a:t>mest</a:t>
            </a:r>
            <a:r>
              <a:rPr lang="en-US" b="1" i="1">
                <a:cs typeface="Arial"/>
              </a:rPr>
              <a:t> </a:t>
            </a:r>
            <a:r>
              <a:rPr lang="en-US" b="1" i="1" err="1">
                <a:cs typeface="Arial"/>
              </a:rPr>
              <a:t>nöjda</a:t>
            </a:r>
            <a:r>
              <a:rPr lang="en-US" b="1" i="1">
                <a:cs typeface="Arial"/>
              </a:rPr>
              <a:t> </a:t>
            </a:r>
            <a:r>
              <a:rPr lang="en-US" b="1" i="1" err="1">
                <a:cs typeface="Arial"/>
              </a:rPr>
              <a:t>i</a:t>
            </a:r>
            <a:r>
              <a:rPr lang="en-US" b="1" i="1">
                <a:cs typeface="Arial"/>
              </a:rPr>
              <a:t> </a:t>
            </a:r>
            <a:r>
              <a:rPr lang="en-US" b="1" i="1" err="1">
                <a:cs typeface="Arial"/>
              </a:rPr>
              <a:t>landet</a:t>
            </a:r>
            <a:r>
              <a:rPr lang="en-US" b="1" i="1">
                <a:cs typeface="Arial"/>
              </a:rPr>
              <a:t> med </a:t>
            </a:r>
            <a:r>
              <a:rPr lang="en-US" b="1" i="1" err="1">
                <a:cs typeface="Arial"/>
              </a:rPr>
              <a:t>Journalen</a:t>
            </a:r>
            <a:endParaRPr lang="en-US" b="1" i="1">
              <a:cs typeface="Arial"/>
            </a:endParaRPr>
          </a:p>
          <a:p>
            <a:pPr marL="251460" indent="-251460"/>
            <a:endParaRPr lang="en-US">
              <a:cs typeface="Arial"/>
            </a:endParaRPr>
          </a:p>
          <a:p>
            <a:pPr marL="251460" indent="-251460"/>
            <a:endParaRPr lang="en-US">
              <a:cs typeface="Arial"/>
            </a:endParaRPr>
          </a:p>
          <a:p>
            <a:pPr marL="251460" indent="-251460"/>
            <a:endParaRPr lang="en-US">
              <a:cs typeface="Arial"/>
            </a:endParaRPr>
          </a:p>
          <a:p>
            <a:pPr marL="0" indent="0">
              <a:buNone/>
            </a:pPr>
            <a:endParaRPr lang="en-US">
              <a:cs typeface="Arial"/>
            </a:endParaRPr>
          </a:p>
        </p:txBody>
      </p:sp>
      <p:pic>
        <p:nvPicPr>
          <p:cNvPr id="1026" name="Picture 2">
            <a:extLst>
              <a:ext uri="{FF2B5EF4-FFF2-40B4-BE49-F238E27FC236}">
                <a16:creationId xmlns:a16="http://schemas.microsoft.com/office/drawing/2014/main" id="{B16796BC-621A-A14E-4042-9F4E2FB0D36A}"/>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r="-2" b="117"/>
          <a:stretch/>
        </p:blipFill>
        <p:spPr bwMode="auto">
          <a:xfrm>
            <a:off x="345601" y="10"/>
            <a:ext cx="5750400" cy="6857990"/>
          </a:xfrm>
          <a:prstGeom prst="rect">
            <a:avLst/>
          </a:prstGeom>
          <a:solidFill>
            <a:srgbClr val="FFFFFF"/>
          </a:solidFill>
        </p:spPr>
      </p:pic>
      <p:sp>
        <p:nvSpPr>
          <p:cNvPr id="2" name="Platshållare för bildnummer 1" hidden="1">
            <a:extLst>
              <a:ext uri="{FF2B5EF4-FFF2-40B4-BE49-F238E27FC236}">
                <a16:creationId xmlns:a16="http://schemas.microsoft.com/office/drawing/2014/main" id="{095EE11F-AE05-8D61-BF72-400D2FC482E8}"/>
              </a:ext>
            </a:extLst>
          </p:cNvPr>
          <p:cNvSpPr>
            <a:spLocks noGrp="1"/>
          </p:cNvSpPr>
          <p:nvPr>
            <p:ph type="sldNum" sz="quarter" idx="4294967295"/>
          </p:nvPr>
        </p:nvSpPr>
        <p:spPr>
          <a:xfrm>
            <a:off x="5447999" y="6383923"/>
            <a:ext cx="1296002" cy="153888"/>
          </a:xfrm>
        </p:spPr>
        <p:txBody>
          <a:bodyPr/>
          <a:lstStyle/>
          <a:p>
            <a:pPr>
              <a:spcAft>
                <a:spcPts val="600"/>
              </a:spcAft>
            </a:pPr>
            <a:fld id="{CC95FCE1-8E5F-4560-B29E-7FB78EB7A839}" type="slidenum">
              <a:rPr lang="sv-SE" smtClean="0"/>
              <a:pPr>
                <a:spcAft>
                  <a:spcPts val="600"/>
                </a:spcAft>
              </a:pPr>
              <a:t>17</a:t>
            </a:fld>
            <a:endParaRPr lang="sv-SE"/>
          </a:p>
        </p:txBody>
      </p:sp>
      <p:pic>
        <p:nvPicPr>
          <p:cNvPr id="7" name="Picture 4" descr="En bild som visar behållare, glas, kopp, porslin&#10;&#10;Automatiskt genererad beskrivning">
            <a:extLst>
              <a:ext uri="{FF2B5EF4-FFF2-40B4-BE49-F238E27FC236}">
                <a16:creationId xmlns:a16="http://schemas.microsoft.com/office/drawing/2014/main" id="{CB470BAA-2657-531D-606A-25729F7E6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910" y="4431324"/>
            <a:ext cx="2766519" cy="155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3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000696C-310A-963A-2078-11397C06059B}"/>
              </a:ext>
            </a:extLst>
          </p:cNvPr>
          <p:cNvSpPr>
            <a:spLocks noGrp="1"/>
          </p:cNvSpPr>
          <p:nvPr>
            <p:ph type="title"/>
          </p:nvPr>
        </p:nvSpPr>
        <p:spPr>
          <a:xfrm>
            <a:off x="2496809" y="1135150"/>
            <a:ext cx="8767653" cy="1325563"/>
          </a:xfrm>
        </p:spPr>
        <p:txBody>
          <a:bodyPr/>
          <a:lstStyle/>
          <a:p>
            <a:r>
              <a:rPr lang="sv-SE">
                <a:cs typeface="Arial"/>
              </a:rPr>
              <a:t>E-tjänster och webbtidbok</a:t>
            </a:r>
            <a:br>
              <a:rPr lang="sv-SE">
                <a:cs typeface="Arial"/>
              </a:rPr>
            </a:br>
            <a:endParaRPr lang="sv-SE" sz="2400">
              <a:cs typeface="Arial"/>
            </a:endParaRPr>
          </a:p>
        </p:txBody>
      </p:sp>
      <p:sp>
        <p:nvSpPr>
          <p:cNvPr id="3" name="Platshållare för bildnummer 2">
            <a:extLst>
              <a:ext uri="{FF2B5EF4-FFF2-40B4-BE49-F238E27FC236}">
                <a16:creationId xmlns:a16="http://schemas.microsoft.com/office/drawing/2014/main" id="{F6925676-7217-A33A-AD93-B5067B6469ED}"/>
              </a:ext>
            </a:extLst>
          </p:cNvPr>
          <p:cNvSpPr>
            <a:spLocks noGrp="1"/>
          </p:cNvSpPr>
          <p:nvPr>
            <p:ph type="sldNum" sz="quarter" idx="12"/>
          </p:nvPr>
        </p:nvSpPr>
        <p:spPr/>
        <p:txBody>
          <a:bodyPr/>
          <a:lstStyle/>
          <a:p>
            <a:fld id="{CC95FCE1-8E5F-4560-B29E-7FB78EB7A839}" type="slidenum">
              <a:rPr lang="sv-SE" smtClean="0"/>
              <a:t>18</a:t>
            </a:fld>
            <a:endParaRPr lang="sv-SE"/>
          </a:p>
        </p:txBody>
      </p:sp>
      <p:sp>
        <p:nvSpPr>
          <p:cNvPr id="6" name="Platshållare för text 5">
            <a:extLst>
              <a:ext uri="{FF2B5EF4-FFF2-40B4-BE49-F238E27FC236}">
                <a16:creationId xmlns:a16="http://schemas.microsoft.com/office/drawing/2014/main" id="{7A5766C6-8C4B-AA28-2567-A4740E27BD80}"/>
              </a:ext>
            </a:extLst>
          </p:cNvPr>
          <p:cNvSpPr>
            <a:spLocks noGrp="1"/>
          </p:cNvSpPr>
          <p:nvPr>
            <p:ph type="body" sz="quarter" idx="13"/>
          </p:nvPr>
        </p:nvSpPr>
        <p:spPr>
          <a:xfrm>
            <a:off x="2496809" y="2482850"/>
            <a:ext cx="8152798" cy="3240000"/>
          </a:xfrm>
        </p:spPr>
        <p:txBody>
          <a:bodyPr vert="horz" lIns="91440" tIns="45720" rIns="91440" bIns="45720" rtlCol="0" anchor="t">
            <a:noAutofit/>
          </a:bodyPr>
          <a:lstStyle/>
          <a:p>
            <a:pPr marL="251460" indent="-251460"/>
            <a:r>
              <a:rPr lang="sv-SE"/>
              <a:t>Webbtidbok (uppdaterad vägledning för införande av nationell tjänst för tidbokning via 1177/Cosmic) </a:t>
            </a:r>
          </a:p>
          <a:p>
            <a:pPr marL="251460" indent="-251460"/>
            <a:r>
              <a:rPr lang="sv-SE"/>
              <a:t>Digitala utskick/meddelande om tid/avbokning/ombokning</a:t>
            </a:r>
            <a:endParaRPr lang="sv-SE">
              <a:cs typeface="Arial"/>
            </a:endParaRPr>
          </a:p>
          <a:p>
            <a:pPr marL="251460" indent="-251460"/>
            <a:r>
              <a:rPr lang="sv-SE"/>
              <a:t>Vårdinitierade ärenden med möjlighet att bifoga fil/bild</a:t>
            </a:r>
            <a:endParaRPr lang="sv-SE">
              <a:cs typeface="Arial"/>
            </a:endParaRPr>
          </a:p>
          <a:p>
            <a:pPr marL="251460" indent="-251460"/>
            <a:r>
              <a:rPr lang="sv-SE"/>
              <a:t>Invånarinitierade ärenden med möjlighet att bifoga fil/bild</a:t>
            </a:r>
            <a:endParaRPr lang="sv-SE">
              <a:cs typeface="Arial"/>
            </a:endParaRPr>
          </a:p>
          <a:p>
            <a:pPr marL="251460" indent="-251460"/>
            <a:r>
              <a:rPr lang="sv-SE"/>
              <a:t>Fördela inkommande ärenden till grupp i e-tjänsterna</a:t>
            </a:r>
            <a:endParaRPr lang="sv-SE">
              <a:cs typeface="Arial"/>
            </a:endParaRPr>
          </a:p>
        </p:txBody>
      </p:sp>
    </p:spTree>
    <p:extLst>
      <p:ext uri="{BB962C8B-B14F-4D97-AF65-F5344CB8AC3E}">
        <p14:creationId xmlns:p14="http://schemas.microsoft.com/office/powerpoint/2010/main" val="327743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AD6757-7C22-B0A5-AD4D-2BE0CF9B4AB3}"/>
              </a:ext>
            </a:extLst>
          </p:cNvPr>
          <p:cNvSpPr>
            <a:spLocks noGrp="1"/>
          </p:cNvSpPr>
          <p:nvPr>
            <p:ph type="title"/>
          </p:nvPr>
        </p:nvSpPr>
        <p:spPr/>
        <p:txBody>
          <a:bodyPr/>
          <a:lstStyle/>
          <a:p>
            <a:r>
              <a:rPr lang="sv-SE">
                <a:cs typeface="Arial"/>
              </a:rPr>
              <a:t>Stöd och behandling</a:t>
            </a:r>
            <a:br>
              <a:rPr lang="sv-SE">
                <a:cs typeface="Arial"/>
              </a:rPr>
            </a:br>
            <a:endParaRPr lang="sv-SE" sz="2400">
              <a:cs typeface="Arial"/>
            </a:endParaRPr>
          </a:p>
        </p:txBody>
      </p:sp>
      <p:sp>
        <p:nvSpPr>
          <p:cNvPr id="5" name="Platshållare för innehåll 4">
            <a:extLst>
              <a:ext uri="{FF2B5EF4-FFF2-40B4-BE49-F238E27FC236}">
                <a16:creationId xmlns:a16="http://schemas.microsoft.com/office/drawing/2014/main" id="{2058116B-FD84-234D-FE68-351E36B48C13}"/>
              </a:ext>
            </a:extLst>
          </p:cNvPr>
          <p:cNvSpPr>
            <a:spLocks noGrp="1"/>
          </p:cNvSpPr>
          <p:nvPr>
            <p:ph sz="half" idx="1"/>
          </p:nvPr>
        </p:nvSpPr>
        <p:spPr>
          <a:xfrm>
            <a:off x="1773496" y="2425385"/>
            <a:ext cx="4140000" cy="3240000"/>
          </a:xfrm>
        </p:spPr>
        <p:txBody>
          <a:bodyPr/>
          <a:lstStyle/>
          <a:p>
            <a:pPr marL="0" indent="0">
              <a:buNone/>
            </a:pPr>
            <a:r>
              <a:rPr lang="sv-SE" b="1"/>
              <a:t>Behandlingsprogram </a:t>
            </a:r>
            <a:br>
              <a:rPr lang="sv-SE" b="1"/>
            </a:br>
            <a:r>
              <a:rPr lang="sv-SE" b="1"/>
              <a:t>-KBT</a:t>
            </a:r>
          </a:p>
          <a:p>
            <a:pPr marL="251460" indent="-251460"/>
            <a:r>
              <a:rPr lang="sv-SE"/>
              <a:t>Ångesthjälpen  </a:t>
            </a:r>
          </a:p>
          <a:p>
            <a:pPr marL="251460" indent="-251460"/>
            <a:r>
              <a:rPr lang="sv-SE"/>
              <a:t>Ångesthjälpen Ung</a:t>
            </a:r>
          </a:p>
          <a:p>
            <a:pPr marL="251460" indent="-251460"/>
            <a:r>
              <a:rPr lang="sv-SE"/>
              <a:t>Oroshjälpen  </a:t>
            </a:r>
          </a:p>
          <a:p>
            <a:pPr marL="251460" indent="-251460"/>
            <a:r>
              <a:rPr lang="sv-SE"/>
              <a:t>Depressionshjälpen  </a:t>
            </a:r>
          </a:p>
          <a:p>
            <a:pPr marL="251460" indent="-251460"/>
            <a:r>
              <a:rPr lang="sv-SE"/>
              <a:t>Stresshjälpen </a:t>
            </a:r>
          </a:p>
          <a:p>
            <a:pPr marL="251460" indent="-251460"/>
            <a:r>
              <a:rPr lang="sv-SE" err="1"/>
              <a:t>Sovhjälpen</a:t>
            </a:r>
            <a:br>
              <a:rPr lang="sv-SE"/>
            </a:br>
            <a:endParaRPr lang="sv-SE"/>
          </a:p>
          <a:p>
            <a:pPr marL="251460" indent="-251460"/>
            <a:r>
              <a:rPr lang="sv-SE"/>
              <a:t>ADHD-hjälpen (pilot planeras)</a:t>
            </a:r>
          </a:p>
          <a:p>
            <a:pPr marL="0" indent="0">
              <a:buNone/>
            </a:pPr>
            <a:endParaRPr lang="sv-SE"/>
          </a:p>
          <a:p>
            <a:endParaRPr lang="sv-SE"/>
          </a:p>
          <a:p>
            <a:endParaRPr lang="sv-SE"/>
          </a:p>
        </p:txBody>
      </p:sp>
      <p:sp>
        <p:nvSpPr>
          <p:cNvPr id="6" name="Platshållare för innehåll 5">
            <a:extLst>
              <a:ext uri="{FF2B5EF4-FFF2-40B4-BE49-F238E27FC236}">
                <a16:creationId xmlns:a16="http://schemas.microsoft.com/office/drawing/2014/main" id="{5FCFD628-170E-BB29-CD28-CAAB8EEAE5E8}"/>
              </a:ext>
            </a:extLst>
          </p:cNvPr>
          <p:cNvSpPr>
            <a:spLocks noGrp="1"/>
          </p:cNvSpPr>
          <p:nvPr>
            <p:ph sz="half" idx="2"/>
          </p:nvPr>
        </p:nvSpPr>
        <p:spPr>
          <a:xfrm>
            <a:off x="6273496" y="2461091"/>
            <a:ext cx="4140000" cy="3240000"/>
          </a:xfrm>
        </p:spPr>
        <p:txBody>
          <a:bodyPr vert="horz" lIns="91440" tIns="45720" rIns="91440" bIns="45720" rtlCol="0" anchor="t">
            <a:noAutofit/>
          </a:bodyPr>
          <a:lstStyle/>
          <a:p>
            <a:pPr marL="0" indent="0">
              <a:buNone/>
            </a:pPr>
            <a:r>
              <a:rPr lang="sv-SE" b="1"/>
              <a:t>Stödprogram (Införande pågår) </a:t>
            </a:r>
          </a:p>
          <a:p>
            <a:pPr marL="251460" indent="-251460"/>
            <a:r>
              <a:rPr lang="en-US"/>
              <a:t>Stöd </a:t>
            </a:r>
            <a:r>
              <a:rPr lang="en-US" err="1"/>
              <a:t>efter</a:t>
            </a:r>
            <a:r>
              <a:rPr lang="en-US"/>
              <a:t> din </a:t>
            </a:r>
            <a:r>
              <a:rPr lang="en-US" err="1"/>
              <a:t>hjärtinfarkt</a:t>
            </a:r>
            <a:endParaRPr lang="en-US"/>
          </a:p>
          <a:p>
            <a:pPr marL="251460" indent="-251460"/>
            <a:r>
              <a:rPr lang="en-US"/>
              <a:t>Stöd vid </a:t>
            </a:r>
            <a:r>
              <a:rPr lang="en-US" err="1"/>
              <a:t>kranskärlssjukdom</a:t>
            </a:r>
            <a:endParaRPr lang="en-US"/>
          </a:p>
          <a:p>
            <a:pPr marL="251460" indent="-251460"/>
            <a:r>
              <a:rPr lang="en-US" err="1"/>
              <a:t>Smärtskolan</a:t>
            </a:r>
            <a:r>
              <a:rPr lang="en-US"/>
              <a:t> </a:t>
            </a:r>
          </a:p>
          <a:p>
            <a:pPr marL="251460" indent="-251460"/>
            <a:r>
              <a:rPr lang="sv-SE"/>
              <a:t>Få hjälp att minska i vikt efter graviditet (Leva-metoden)</a:t>
            </a:r>
            <a:endParaRPr lang="sv-SE">
              <a:cs typeface="Arial"/>
            </a:endParaRPr>
          </a:p>
          <a:p>
            <a:pPr marL="251460" indent="-251460"/>
            <a:r>
              <a:rPr lang="sv-SE">
                <a:cs typeface="Arial"/>
              </a:rPr>
              <a:t>Min vårdplan cancer (samarbete med RCC)</a:t>
            </a:r>
          </a:p>
        </p:txBody>
      </p:sp>
      <p:sp>
        <p:nvSpPr>
          <p:cNvPr id="3" name="Platshållare för bildnummer 2">
            <a:extLst>
              <a:ext uri="{FF2B5EF4-FFF2-40B4-BE49-F238E27FC236}">
                <a16:creationId xmlns:a16="http://schemas.microsoft.com/office/drawing/2014/main" id="{550B879D-F7E4-C704-EA2C-1BA09023A4D3}"/>
              </a:ext>
            </a:extLst>
          </p:cNvPr>
          <p:cNvSpPr>
            <a:spLocks noGrp="1"/>
          </p:cNvSpPr>
          <p:nvPr>
            <p:ph type="sldNum" sz="quarter" idx="12"/>
          </p:nvPr>
        </p:nvSpPr>
        <p:spPr/>
        <p:txBody>
          <a:bodyPr/>
          <a:lstStyle/>
          <a:p>
            <a:fld id="{CC95FCE1-8E5F-4560-B29E-7FB78EB7A839}" type="slidenum">
              <a:rPr lang="sv-SE" smtClean="0"/>
              <a:t>19</a:t>
            </a:fld>
            <a:endParaRPr lang="sv-SE"/>
          </a:p>
        </p:txBody>
      </p:sp>
    </p:spTree>
    <p:extLst>
      <p:ext uri="{BB962C8B-B14F-4D97-AF65-F5344CB8AC3E}">
        <p14:creationId xmlns:p14="http://schemas.microsoft.com/office/powerpoint/2010/main" val="391056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AD1C3F7-0A90-44BD-85FE-E5E92349F446}"/>
              </a:ext>
            </a:extLst>
          </p:cNvPr>
          <p:cNvSpPr>
            <a:spLocks noGrp="1"/>
          </p:cNvSpPr>
          <p:nvPr>
            <p:ph type="title"/>
          </p:nvPr>
        </p:nvSpPr>
        <p:spPr>
          <a:xfrm>
            <a:off x="1776373" y="0"/>
            <a:ext cx="9011700" cy="1325563"/>
          </a:xfrm>
        </p:spPr>
        <p:txBody>
          <a:bodyPr/>
          <a:lstStyle/>
          <a:p>
            <a:r>
              <a:rPr lang="sv-SE" sz="3200" dirty="0"/>
              <a:t>Medverkande idag från Region IT/UAP </a:t>
            </a:r>
            <a:endParaRPr lang="sv-SE" sz="3200" b="0" dirty="0"/>
          </a:p>
        </p:txBody>
      </p:sp>
      <p:sp>
        <p:nvSpPr>
          <p:cNvPr id="2" name="Rektangel 1">
            <a:extLst>
              <a:ext uri="{FF2B5EF4-FFF2-40B4-BE49-F238E27FC236}">
                <a16:creationId xmlns:a16="http://schemas.microsoft.com/office/drawing/2014/main" id="{3D209336-1605-4C66-9D4B-4DB675999DE2}"/>
              </a:ext>
            </a:extLst>
          </p:cNvPr>
          <p:cNvSpPr/>
          <p:nvPr/>
        </p:nvSpPr>
        <p:spPr>
          <a:xfrm>
            <a:off x="1776373" y="1549470"/>
            <a:ext cx="10157009" cy="4308872"/>
          </a:xfrm>
          <a:prstGeom prst="rect">
            <a:avLst/>
          </a:prstGeom>
        </p:spPr>
        <p:txBody>
          <a:bodyPr wrap="square" lIns="91440" tIns="45720" rIns="91440" bIns="45720" anchor="t">
            <a:spAutoFit/>
          </a:bodyPr>
          <a:lstStyle/>
          <a:p>
            <a:pPr marL="171450" indent="-171450">
              <a:lnSpc>
                <a:spcPct val="200000"/>
              </a:lnSpc>
              <a:spcBef>
                <a:spcPts val="400"/>
              </a:spcBef>
              <a:buFont typeface="Arial" panose="020B0604020202020204" pitchFamily="34" charset="0"/>
              <a:buChar char="•"/>
            </a:pPr>
            <a:r>
              <a:rPr lang="sv-SE" sz="2000" b="1"/>
              <a:t>Thomas Miliander</a:t>
            </a:r>
            <a:r>
              <a:rPr lang="sv-SE" sz="2000"/>
              <a:t>, Enhetschef, IT kundgrupp Hälso- och sjukvård</a:t>
            </a:r>
            <a:endParaRPr lang="sv-SE" sz="2000">
              <a:cs typeface="Arial"/>
            </a:endParaRPr>
          </a:p>
          <a:p>
            <a:pPr marL="171450" indent="-171450">
              <a:lnSpc>
                <a:spcPct val="200000"/>
              </a:lnSpc>
              <a:spcBef>
                <a:spcPts val="400"/>
              </a:spcBef>
              <a:buFont typeface="Arial" panose="020B0604020202020204" pitchFamily="34" charset="0"/>
              <a:buChar char="•"/>
            </a:pPr>
            <a:r>
              <a:rPr lang="sv-SE" sz="2000" b="1"/>
              <a:t>Sari Duvander</a:t>
            </a:r>
            <a:r>
              <a:rPr lang="sv-SE" sz="2000"/>
              <a:t>, Digitaliseringsstrateg</a:t>
            </a:r>
            <a:endParaRPr lang="sv-SE" sz="2000">
              <a:cs typeface="Arial"/>
            </a:endParaRPr>
          </a:p>
          <a:p>
            <a:pPr marL="171450" indent="-171450">
              <a:lnSpc>
                <a:spcPct val="200000"/>
              </a:lnSpc>
              <a:spcBef>
                <a:spcPts val="400"/>
              </a:spcBef>
              <a:buFont typeface="Arial" panose="020B0604020202020204" pitchFamily="34" charset="0"/>
              <a:buChar char="•"/>
            </a:pPr>
            <a:r>
              <a:rPr lang="sv-SE" sz="2000" b="1"/>
              <a:t>Birgitta Hjerpe</a:t>
            </a:r>
            <a:r>
              <a:rPr lang="sv-SE" sz="2000"/>
              <a:t>, Utvecklingsledare e-hälsa, IT kundgrupp Hälso- och sjukvård</a:t>
            </a:r>
            <a:endParaRPr lang="sv-SE" sz="2000">
              <a:cs typeface="Arial"/>
            </a:endParaRPr>
          </a:p>
          <a:p>
            <a:pPr marL="171450" indent="-171450">
              <a:lnSpc>
                <a:spcPct val="200000"/>
              </a:lnSpc>
              <a:spcBef>
                <a:spcPts val="400"/>
              </a:spcBef>
              <a:buFont typeface="Arial" panose="020B0604020202020204" pitchFamily="34" charset="0"/>
              <a:buChar char="•"/>
            </a:pPr>
            <a:r>
              <a:rPr lang="sv-SE" sz="2000" b="1"/>
              <a:t>Gun De Vahl Sjögren</a:t>
            </a:r>
            <a:r>
              <a:rPr lang="sv-SE" sz="2000"/>
              <a:t>, Kundansvarig/enhetschef, IT kundgrupp Hälso- och sjukvård </a:t>
            </a:r>
            <a:endParaRPr lang="sv-SE" sz="2000">
              <a:cs typeface="Arial"/>
            </a:endParaRPr>
          </a:p>
          <a:p>
            <a:pPr marL="171450" indent="-171450">
              <a:lnSpc>
                <a:spcPct val="200000"/>
              </a:lnSpc>
              <a:spcBef>
                <a:spcPts val="400"/>
              </a:spcBef>
              <a:buFont typeface="Arial" panose="020B0604020202020204" pitchFamily="34" charset="0"/>
              <a:buChar char="•"/>
            </a:pPr>
            <a:r>
              <a:rPr lang="sv-SE" sz="2000" b="1"/>
              <a:t>Sofia Ekelund</a:t>
            </a:r>
            <a:r>
              <a:rPr lang="sv-SE" sz="2000"/>
              <a:t>, Enhetschef, Utveckling Användarstöd Patientjournal (UAP)</a:t>
            </a:r>
            <a:endParaRPr lang="sv-SE" sz="2000">
              <a:cs typeface="Arial"/>
            </a:endParaRPr>
          </a:p>
          <a:p>
            <a:pPr marL="171450" indent="-171450">
              <a:lnSpc>
                <a:spcPct val="200000"/>
              </a:lnSpc>
              <a:spcBef>
                <a:spcPts val="400"/>
              </a:spcBef>
              <a:buFont typeface="Arial" panose="020B0604020202020204" pitchFamily="34" charset="0"/>
              <a:buChar char="•"/>
            </a:pPr>
            <a:r>
              <a:rPr lang="sv-SE" sz="2000" b="1"/>
              <a:t>Jan Hellberg</a:t>
            </a:r>
            <a:r>
              <a:rPr lang="sv-SE" sz="2000"/>
              <a:t>, Kundansvarig privata vårdgivare, IT kundgrupp Hälso- och sjukvård</a:t>
            </a:r>
            <a:endParaRPr lang="sv-SE" sz="2000">
              <a:cs typeface="Arial"/>
            </a:endParaRPr>
          </a:p>
          <a:p>
            <a:pPr>
              <a:spcBef>
                <a:spcPts val="400"/>
              </a:spcBef>
            </a:pPr>
            <a:endParaRPr lang="sv-SE" sz="1400"/>
          </a:p>
        </p:txBody>
      </p:sp>
      <p:sp>
        <p:nvSpPr>
          <p:cNvPr id="4" name="Platshållare för bildnummer 3">
            <a:extLst>
              <a:ext uri="{FF2B5EF4-FFF2-40B4-BE49-F238E27FC236}">
                <a16:creationId xmlns:a16="http://schemas.microsoft.com/office/drawing/2014/main" id="{B7E0F012-8835-73D7-8742-112116A9BE50}"/>
              </a:ext>
            </a:extLst>
          </p:cNvPr>
          <p:cNvSpPr>
            <a:spLocks noGrp="1"/>
          </p:cNvSpPr>
          <p:nvPr>
            <p:ph type="sldNum" sz="quarter" idx="12"/>
          </p:nvPr>
        </p:nvSpPr>
        <p:spPr/>
        <p:txBody>
          <a:bodyPr/>
          <a:lstStyle/>
          <a:p>
            <a:fld id="{CC95FCE1-8E5F-4560-B29E-7FB78EB7A839}" type="slidenum">
              <a:rPr lang="sv-SE" smtClean="0"/>
              <a:t>2</a:t>
            </a:fld>
            <a:endParaRPr lang="sv-SE"/>
          </a:p>
        </p:txBody>
      </p:sp>
    </p:spTree>
    <p:extLst>
      <p:ext uri="{BB962C8B-B14F-4D97-AF65-F5344CB8AC3E}">
        <p14:creationId xmlns:p14="http://schemas.microsoft.com/office/powerpoint/2010/main" val="267803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658D3BC-E568-E2AF-B5A3-46E23C287F3A}"/>
              </a:ext>
            </a:extLst>
          </p:cNvPr>
          <p:cNvSpPr>
            <a:spLocks noGrp="1"/>
          </p:cNvSpPr>
          <p:nvPr>
            <p:ph type="title"/>
          </p:nvPr>
        </p:nvSpPr>
        <p:spPr>
          <a:xfrm>
            <a:off x="1773496" y="972000"/>
            <a:ext cx="8640000" cy="1325563"/>
          </a:xfrm>
        </p:spPr>
        <p:txBody>
          <a:bodyPr anchor="b">
            <a:normAutofit/>
          </a:bodyPr>
          <a:lstStyle/>
          <a:p>
            <a:r>
              <a:rPr lang="sv-SE" sz="3300"/>
              <a:t>Stöd och behandling</a:t>
            </a:r>
            <a:br>
              <a:rPr lang="sv-SE" sz="3300"/>
            </a:br>
            <a:endParaRPr lang="sv-SE" sz="3300">
              <a:cs typeface="Arial"/>
            </a:endParaRPr>
          </a:p>
        </p:txBody>
      </p:sp>
      <p:sp>
        <p:nvSpPr>
          <p:cNvPr id="2" name="Platshållare för innehåll 1">
            <a:extLst>
              <a:ext uri="{FF2B5EF4-FFF2-40B4-BE49-F238E27FC236}">
                <a16:creationId xmlns:a16="http://schemas.microsoft.com/office/drawing/2014/main" id="{237B9A3B-864B-DCA0-D6BD-08D8DDA25CD0}"/>
              </a:ext>
            </a:extLst>
          </p:cNvPr>
          <p:cNvSpPr>
            <a:spLocks noGrp="1"/>
          </p:cNvSpPr>
          <p:nvPr>
            <p:ph sz="half" idx="1"/>
          </p:nvPr>
        </p:nvSpPr>
        <p:spPr>
          <a:xfrm>
            <a:off x="1773496" y="2484000"/>
            <a:ext cx="4140000" cy="3240000"/>
          </a:xfrm>
        </p:spPr>
        <p:txBody>
          <a:bodyPr>
            <a:normAutofit/>
          </a:bodyPr>
          <a:lstStyle/>
          <a:p>
            <a:pPr marL="0" indent="0">
              <a:buNone/>
            </a:pPr>
            <a:r>
              <a:rPr lang="sv-SE" b="1"/>
              <a:t>Egenutveckling</a:t>
            </a:r>
            <a:r>
              <a:rPr lang="sv-SE"/>
              <a:t> </a:t>
            </a:r>
          </a:p>
          <a:p>
            <a:r>
              <a:rPr lang="sv-SE"/>
              <a:t>Lär dig mer om AST (stödprogram)</a:t>
            </a:r>
          </a:p>
        </p:txBody>
      </p:sp>
      <p:sp>
        <p:nvSpPr>
          <p:cNvPr id="3" name="Platshållare för bildnummer 2">
            <a:extLst>
              <a:ext uri="{FF2B5EF4-FFF2-40B4-BE49-F238E27FC236}">
                <a16:creationId xmlns:a16="http://schemas.microsoft.com/office/drawing/2014/main" id="{64CED910-0E1B-A02F-8028-749B66348798}"/>
              </a:ext>
            </a:extLst>
          </p:cNvPr>
          <p:cNvSpPr>
            <a:spLocks noGrp="1"/>
          </p:cNvSpPr>
          <p:nvPr>
            <p:ph type="sldNum" sz="quarter" idx="12"/>
          </p:nvPr>
        </p:nvSpPr>
        <p:spPr>
          <a:xfrm>
            <a:off x="5447999" y="6383923"/>
            <a:ext cx="1296002" cy="153888"/>
          </a:xfrm>
        </p:spPr>
        <p:txBody>
          <a:bodyPr anchor="b">
            <a:normAutofit/>
          </a:bodyPr>
          <a:lstStyle/>
          <a:p>
            <a:pPr>
              <a:spcAft>
                <a:spcPts val="600"/>
              </a:spcAft>
            </a:pPr>
            <a:fld id="{CC95FCE1-8E5F-4560-B29E-7FB78EB7A839}" type="slidenum">
              <a:rPr lang="sv-SE" smtClean="0"/>
              <a:pPr>
                <a:spcAft>
                  <a:spcPts val="600"/>
                </a:spcAft>
              </a:pPr>
              <a:t>20</a:t>
            </a:fld>
            <a:endParaRPr lang="sv-SE"/>
          </a:p>
        </p:txBody>
      </p:sp>
      <p:pic>
        <p:nvPicPr>
          <p:cNvPr id="12" name="Platshållare för innehåll 11">
            <a:extLst>
              <a:ext uri="{FF2B5EF4-FFF2-40B4-BE49-F238E27FC236}">
                <a16:creationId xmlns:a16="http://schemas.microsoft.com/office/drawing/2014/main" id="{ACA3126C-323B-562D-C7AD-2E8104AC9BAD}"/>
              </a:ext>
            </a:extLst>
          </p:cNvPr>
          <p:cNvPicPr>
            <a:picLocks noGrp="1" noChangeAspect="1"/>
          </p:cNvPicPr>
          <p:nvPr>
            <p:ph sz="half" idx="2"/>
          </p:nvPr>
        </p:nvPicPr>
        <p:blipFill>
          <a:blip r:embed="rId2"/>
          <a:stretch>
            <a:fillRect/>
          </a:stretch>
        </p:blipFill>
        <p:spPr>
          <a:xfrm>
            <a:off x="6850473" y="2484438"/>
            <a:ext cx="2986854" cy="32400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160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000696C-310A-963A-2078-11397C06059B}"/>
              </a:ext>
            </a:extLst>
          </p:cNvPr>
          <p:cNvSpPr>
            <a:spLocks noGrp="1"/>
          </p:cNvSpPr>
          <p:nvPr>
            <p:ph type="title"/>
          </p:nvPr>
        </p:nvSpPr>
        <p:spPr>
          <a:xfrm>
            <a:off x="2496808" y="972000"/>
            <a:ext cx="8767653" cy="1325563"/>
          </a:xfrm>
        </p:spPr>
        <p:txBody>
          <a:bodyPr/>
          <a:lstStyle/>
          <a:p>
            <a:r>
              <a:rPr lang="sv-SE">
                <a:cs typeface="Arial"/>
              </a:rPr>
              <a:t>Formulärhantering</a:t>
            </a:r>
            <a:br>
              <a:rPr lang="sv-SE">
                <a:cs typeface="Arial"/>
              </a:rPr>
            </a:br>
            <a:endParaRPr lang="sv-SE" sz="2400">
              <a:cs typeface="Arial"/>
            </a:endParaRPr>
          </a:p>
        </p:txBody>
      </p:sp>
      <p:sp>
        <p:nvSpPr>
          <p:cNvPr id="3" name="Platshållare för bildnummer 2">
            <a:extLst>
              <a:ext uri="{FF2B5EF4-FFF2-40B4-BE49-F238E27FC236}">
                <a16:creationId xmlns:a16="http://schemas.microsoft.com/office/drawing/2014/main" id="{F6925676-7217-A33A-AD93-B5067B6469E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95FCE1-8E5F-4560-B29E-7FB78EB7A839}" type="slidenum">
              <a:rPr kumimoji="0" lang="sv-SE" sz="1000" b="0" i="0" u="none" strike="noStrike" kern="1200" cap="none" spc="0" normalizeH="0" baseline="0" noProof="0" smtClean="0">
                <a:ln>
                  <a:noFill/>
                </a:ln>
                <a:solidFill>
                  <a:srgbClr val="6F6E68"/>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sv-SE" sz="1000" b="0" i="0" u="none" strike="noStrike" kern="1200" cap="none" spc="0" normalizeH="0" baseline="0" noProof="0">
              <a:ln>
                <a:noFill/>
              </a:ln>
              <a:solidFill>
                <a:srgbClr val="6F6E68"/>
              </a:solidFill>
              <a:effectLst/>
              <a:uLnTx/>
              <a:uFillTx/>
              <a:latin typeface="Arial"/>
              <a:ea typeface="+mn-ea"/>
              <a:cs typeface="+mn-cs"/>
            </a:endParaRPr>
          </a:p>
        </p:txBody>
      </p:sp>
      <p:sp>
        <p:nvSpPr>
          <p:cNvPr id="6" name="Platshållare för text 5">
            <a:extLst>
              <a:ext uri="{FF2B5EF4-FFF2-40B4-BE49-F238E27FC236}">
                <a16:creationId xmlns:a16="http://schemas.microsoft.com/office/drawing/2014/main" id="{7A5766C6-8C4B-AA28-2567-A4740E27BD80}"/>
              </a:ext>
            </a:extLst>
          </p:cNvPr>
          <p:cNvSpPr>
            <a:spLocks noGrp="1"/>
          </p:cNvSpPr>
          <p:nvPr>
            <p:ph type="body" sz="quarter" idx="13"/>
          </p:nvPr>
        </p:nvSpPr>
        <p:spPr>
          <a:xfrm>
            <a:off x="2496808" y="2151254"/>
            <a:ext cx="8152798" cy="3240000"/>
          </a:xfrm>
        </p:spPr>
        <p:txBody>
          <a:bodyPr vert="horz" lIns="91440" tIns="45720" rIns="91440" bIns="45720" rtlCol="0" anchor="t">
            <a:noAutofit/>
          </a:bodyPr>
          <a:lstStyle/>
          <a:p>
            <a:pPr marL="251460" indent="-251460"/>
            <a:r>
              <a:rPr lang="sv-SE"/>
              <a:t>Formulärhantering 1177 (fristående och integrerad med Cosmic) har utvärderats och införanden pågår i olika verksamheter</a:t>
            </a:r>
            <a:endParaRPr lang="sv-SE">
              <a:cs typeface="Arial"/>
            </a:endParaRPr>
          </a:p>
          <a:p>
            <a:pPr marL="251460" indent="-251460"/>
            <a:r>
              <a:rPr lang="sv-SE"/>
              <a:t>Flöde där </a:t>
            </a:r>
            <a:r>
              <a:rPr lang="sv-SE" i="1"/>
              <a:t>Formulärhantering</a:t>
            </a:r>
            <a:r>
              <a:rPr lang="sv-SE"/>
              <a:t> används som ett </a:t>
            </a:r>
            <a:r>
              <a:rPr lang="sv-SE" err="1"/>
              <a:t>triageformulär</a:t>
            </a:r>
            <a:r>
              <a:rPr lang="sv-SE"/>
              <a:t> för att direkt lotsa invånaren till rätt </a:t>
            </a:r>
            <a:r>
              <a:rPr lang="sv-SE" err="1"/>
              <a:t>tidstyp</a:t>
            </a:r>
            <a:r>
              <a:rPr lang="sv-SE"/>
              <a:t> i </a:t>
            </a:r>
            <a:r>
              <a:rPr lang="sv-SE" i="1"/>
              <a:t>Webbtidboken (</a:t>
            </a:r>
            <a:r>
              <a:rPr lang="sv-SE"/>
              <a:t>Nationellt projekt)</a:t>
            </a:r>
          </a:p>
          <a:p>
            <a:pPr marL="251460" indent="-251460"/>
            <a:r>
              <a:rPr lang="sv-SE"/>
              <a:t>Digital hantering av frågeformulär inför bedömning av arbetsförmåga (beslut i hälso- och sjukvårdsledning)</a:t>
            </a:r>
            <a:endParaRPr lang="sv-SE">
              <a:cs typeface="Arial"/>
            </a:endParaRPr>
          </a:p>
        </p:txBody>
      </p:sp>
    </p:spTree>
    <p:extLst>
      <p:ext uri="{BB962C8B-B14F-4D97-AF65-F5344CB8AC3E}">
        <p14:creationId xmlns:p14="http://schemas.microsoft.com/office/powerpoint/2010/main" val="289629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791C3C-343D-5937-859D-DC5E06531818}"/>
              </a:ext>
            </a:extLst>
          </p:cNvPr>
          <p:cNvSpPr>
            <a:spLocks noGrp="1"/>
          </p:cNvSpPr>
          <p:nvPr>
            <p:ph type="title"/>
          </p:nvPr>
        </p:nvSpPr>
        <p:spPr/>
        <p:txBody>
          <a:bodyPr/>
          <a:lstStyle/>
          <a:p>
            <a:r>
              <a:rPr lang="sv-SE"/>
              <a:t>Journalen</a:t>
            </a:r>
            <a:br>
              <a:rPr lang="sv-SE"/>
            </a:br>
            <a:endParaRPr lang="sv-SE" sz="2400">
              <a:cs typeface="Arial"/>
            </a:endParaRPr>
          </a:p>
        </p:txBody>
      </p:sp>
      <p:sp>
        <p:nvSpPr>
          <p:cNvPr id="5" name="Platshållare för bildnummer 4">
            <a:extLst>
              <a:ext uri="{FF2B5EF4-FFF2-40B4-BE49-F238E27FC236}">
                <a16:creationId xmlns:a16="http://schemas.microsoft.com/office/drawing/2014/main" id="{EAE5D6EA-BF84-FBBD-6BD5-4ADD8C58114E}"/>
              </a:ext>
            </a:extLst>
          </p:cNvPr>
          <p:cNvSpPr>
            <a:spLocks noGrp="1"/>
          </p:cNvSpPr>
          <p:nvPr>
            <p:ph type="sldNum" sz="quarter" idx="12"/>
          </p:nvPr>
        </p:nvSpPr>
        <p:spPr/>
        <p:txBody>
          <a:bodyPr/>
          <a:lstStyle/>
          <a:p>
            <a:fld id="{CC95FCE1-8E5F-4560-B29E-7FB78EB7A839}" type="slidenum">
              <a:rPr lang="sv-SE" smtClean="0"/>
              <a:t>22</a:t>
            </a:fld>
            <a:endParaRPr lang="sv-SE"/>
          </a:p>
        </p:txBody>
      </p:sp>
      <p:sp>
        <p:nvSpPr>
          <p:cNvPr id="4" name="Platshållare för innehåll 3">
            <a:extLst>
              <a:ext uri="{FF2B5EF4-FFF2-40B4-BE49-F238E27FC236}">
                <a16:creationId xmlns:a16="http://schemas.microsoft.com/office/drawing/2014/main" id="{727E039A-B15E-DEF0-4A3C-3ACFECB70082}"/>
              </a:ext>
            </a:extLst>
          </p:cNvPr>
          <p:cNvSpPr>
            <a:spLocks noGrp="1"/>
          </p:cNvSpPr>
          <p:nvPr>
            <p:ph sz="half" idx="4294967295"/>
          </p:nvPr>
        </p:nvSpPr>
        <p:spPr>
          <a:xfrm>
            <a:off x="2669824" y="2397186"/>
            <a:ext cx="5456237" cy="3240087"/>
          </a:xfrm>
        </p:spPr>
        <p:txBody>
          <a:bodyPr vert="horz" lIns="91440" tIns="45720" rIns="91440" bIns="45720" rtlCol="0" anchor="t">
            <a:noAutofit/>
          </a:bodyPr>
          <a:lstStyle/>
          <a:p>
            <a:pPr marL="0" indent="0">
              <a:buNone/>
            </a:pPr>
            <a:r>
              <a:rPr lang="sv-SE"/>
              <a:t>Nya informationsmängder</a:t>
            </a:r>
          </a:p>
          <a:p>
            <a:pPr marL="251460" indent="-251460"/>
            <a:r>
              <a:rPr lang="sv-SE"/>
              <a:t>Tillväxtkurvor</a:t>
            </a:r>
            <a:endParaRPr lang="sv-SE">
              <a:cs typeface="Arial"/>
            </a:endParaRPr>
          </a:p>
          <a:p>
            <a:pPr marL="251460" indent="-251460"/>
            <a:r>
              <a:rPr lang="sv-SE"/>
              <a:t>Vårdplan </a:t>
            </a:r>
            <a:endParaRPr lang="sv-SE">
              <a:cs typeface="Arial"/>
            </a:endParaRPr>
          </a:p>
          <a:p>
            <a:pPr marL="251460" indent="-251460"/>
            <a:r>
              <a:rPr lang="sv-SE"/>
              <a:t>Remisstatus</a:t>
            </a:r>
            <a:endParaRPr lang="sv-SE">
              <a:cs typeface="Arial"/>
            </a:endParaRPr>
          </a:p>
        </p:txBody>
      </p:sp>
    </p:spTree>
    <p:extLst>
      <p:ext uri="{BB962C8B-B14F-4D97-AF65-F5344CB8AC3E}">
        <p14:creationId xmlns:p14="http://schemas.microsoft.com/office/powerpoint/2010/main" val="3976603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EAE5D6EA-BF84-FBBD-6BD5-4ADD8C58114E}"/>
              </a:ext>
            </a:extLst>
          </p:cNvPr>
          <p:cNvSpPr>
            <a:spLocks noGrp="1"/>
          </p:cNvSpPr>
          <p:nvPr>
            <p:ph type="sldNum" sz="quarter" idx="12"/>
          </p:nvPr>
        </p:nvSpPr>
        <p:spPr/>
        <p:txBody>
          <a:bodyPr/>
          <a:lstStyle/>
          <a:p>
            <a:fld id="{CC95FCE1-8E5F-4560-B29E-7FB78EB7A839}" type="slidenum">
              <a:rPr lang="sv-SE" smtClean="0"/>
              <a:t>23</a:t>
            </a:fld>
            <a:endParaRPr lang="sv-SE"/>
          </a:p>
        </p:txBody>
      </p:sp>
      <p:grpSp>
        <p:nvGrpSpPr>
          <p:cNvPr id="7" name="Grupp 6">
            <a:extLst>
              <a:ext uri="{FF2B5EF4-FFF2-40B4-BE49-F238E27FC236}">
                <a16:creationId xmlns:a16="http://schemas.microsoft.com/office/drawing/2014/main" id="{DE6584A3-FBD3-4780-A2B1-849F1F10E4E7}"/>
              </a:ext>
            </a:extLst>
          </p:cNvPr>
          <p:cNvGrpSpPr/>
          <p:nvPr/>
        </p:nvGrpSpPr>
        <p:grpSpPr>
          <a:xfrm>
            <a:off x="426595" y="1429655"/>
            <a:ext cx="11663805" cy="4954268"/>
            <a:chOff x="329860" y="1106476"/>
            <a:chExt cx="11663805" cy="4954268"/>
          </a:xfrm>
        </p:grpSpPr>
        <p:sp>
          <p:nvSpPr>
            <p:cNvPr id="8" name="Ellips 7">
              <a:extLst>
                <a:ext uri="{FF2B5EF4-FFF2-40B4-BE49-F238E27FC236}">
                  <a16:creationId xmlns:a16="http://schemas.microsoft.com/office/drawing/2014/main" id="{13B6E9B8-89C8-42CB-9722-0CC21432CD3B}"/>
                </a:ext>
              </a:extLst>
            </p:cNvPr>
            <p:cNvSpPr/>
            <p:nvPr/>
          </p:nvSpPr>
          <p:spPr>
            <a:xfrm>
              <a:off x="1019898" y="3129600"/>
              <a:ext cx="2403272"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Loggranskning</a:t>
              </a:r>
            </a:p>
          </p:txBody>
        </p:sp>
        <p:sp>
          <p:nvSpPr>
            <p:cNvPr id="9" name="Ellips 8">
              <a:extLst>
                <a:ext uri="{FF2B5EF4-FFF2-40B4-BE49-F238E27FC236}">
                  <a16:creationId xmlns:a16="http://schemas.microsoft.com/office/drawing/2014/main" id="{5FE0E66B-FCFC-4677-BDEB-4B970F979076}"/>
                </a:ext>
              </a:extLst>
            </p:cNvPr>
            <p:cNvSpPr/>
            <p:nvPr/>
          </p:nvSpPr>
          <p:spPr>
            <a:xfrm>
              <a:off x="7653164" y="3680446"/>
              <a:ext cx="3638987"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Verksamhetsutveckling  </a:t>
              </a:r>
            </a:p>
          </p:txBody>
        </p:sp>
        <p:sp>
          <p:nvSpPr>
            <p:cNvPr id="10" name="Ellips 9">
              <a:extLst>
                <a:ext uri="{FF2B5EF4-FFF2-40B4-BE49-F238E27FC236}">
                  <a16:creationId xmlns:a16="http://schemas.microsoft.com/office/drawing/2014/main" id="{59510FB8-B5A7-4AE3-81C4-8C362497B2E1}"/>
                </a:ext>
              </a:extLst>
            </p:cNvPr>
            <p:cNvSpPr/>
            <p:nvPr/>
          </p:nvSpPr>
          <p:spPr>
            <a:xfrm>
              <a:off x="4444468" y="3396071"/>
              <a:ext cx="1535185" cy="939567"/>
            </a:xfrm>
            <a:prstGeom prst="ellips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UAP </a:t>
              </a:r>
            </a:p>
          </p:txBody>
        </p:sp>
        <p:sp>
          <p:nvSpPr>
            <p:cNvPr id="11" name="Ellips 10">
              <a:extLst>
                <a:ext uri="{FF2B5EF4-FFF2-40B4-BE49-F238E27FC236}">
                  <a16:creationId xmlns:a16="http://schemas.microsoft.com/office/drawing/2014/main" id="{151D5FD9-7709-45C6-AC85-CC9F942E535A}"/>
                </a:ext>
              </a:extLst>
            </p:cNvPr>
            <p:cNvSpPr/>
            <p:nvPr/>
          </p:nvSpPr>
          <p:spPr>
            <a:xfrm>
              <a:off x="1217570" y="4783818"/>
              <a:ext cx="2403272"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Felavhjälpning  </a:t>
              </a:r>
            </a:p>
          </p:txBody>
        </p:sp>
        <p:sp>
          <p:nvSpPr>
            <p:cNvPr id="12" name="Ellips 11">
              <a:extLst>
                <a:ext uri="{FF2B5EF4-FFF2-40B4-BE49-F238E27FC236}">
                  <a16:creationId xmlns:a16="http://schemas.microsoft.com/office/drawing/2014/main" id="{97B97280-5469-41F3-91D5-C36F224CB484}"/>
                </a:ext>
              </a:extLst>
            </p:cNvPr>
            <p:cNvSpPr/>
            <p:nvPr/>
          </p:nvSpPr>
          <p:spPr>
            <a:xfrm>
              <a:off x="4041332" y="1813436"/>
              <a:ext cx="1920643"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Användar-support   </a:t>
              </a:r>
            </a:p>
          </p:txBody>
        </p:sp>
        <p:sp>
          <p:nvSpPr>
            <p:cNvPr id="13" name="Ellips 12">
              <a:extLst>
                <a:ext uri="{FF2B5EF4-FFF2-40B4-BE49-F238E27FC236}">
                  <a16:creationId xmlns:a16="http://schemas.microsoft.com/office/drawing/2014/main" id="{41E1BAB5-6451-4488-9C7E-A940ED006393}"/>
                </a:ext>
              </a:extLst>
            </p:cNvPr>
            <p:cNvSpPr/>
            <p:nvPr/>
          </p:nvSpPr>
          <p:spPr>
            <a:xfrm>
              <a:off x="6693652" y="2190033"/>
              <a:ext cx="2237064"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Behörigheter </a:t>
              </a:r>
            </a:p>
          </p:txBody>
        </p:sp>
        <p:cxnSp>
          <p:nvCxnSpPr>
            <p:cNvPr id="14" name="Rak pilkoppling 13">
              <a:extLst>
                <a:ext uri="{FF2B5EF4-FFF2-40B4-BE49-F238E27FC236}">
                  <a16:creationId xmlns:a16="http://schemas.microsoft.com/office/drawing/2014/main" id="{CD268ED2-90EB-4C1C-A35A-37DDFB45B63A}"/>
                </a:ext>
              </a:extLst>
            </p:cNvPr>
            <p:cNvCxnSpPr>
              <a:cxnSpLocks/>
            </p:cNvCxnSpPr>
            <p:nvPr/>
          </p:nvCxnSpPr>
          <p:spPr>
            <a:xfrm>
              <a:off x="3454102" y="3599383"/>
              <a:ext cx="935547" cy="162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15ACB580-F748-4601-A50A-E67B28CB7021}"/>
                </a:ext>
              </a:extLst>
            </p:cNvPr>
            <p:cNvCxnSpPr>
              <a:cxnSpLocks/>
            </p:cNvCxnSpPr>
            <p:nvPr/>
          </p:nvCxnSpPr>
          <p:spPr>
            <a:xfrm>
              <a:off x="4969259" y="2816928"/>
              <a:ext cx="57400" cy="5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2AAC4B86-AD43-4397-AF99-48BB68C68087}"/>
                </a:ext>
              </a:extLst>
            </p:cNvPr>
            <p:cNvCxnSpPr>
              <a:cxnSpLocks/>
            </p:cNvCxnSpPr>
            <p:nvPr/>
          </p:nvCxnSpPr>
          <p:spPr>
            <a:xfrm flipH="1" flipV="1">
              <a:off x="5941486" y="4045879"/>
              <a:ext cx="1581779" cy="103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CF5A5DA4-E594-4361-BC8A-E07543DBC457}"/>
                </a:ext>
              </a:extLst>
            </p:cNvPr>
            <p:cNvCxnSpPr>
              <a:cxnSpLocks/>
            </p:cNvCxnSpPr>
            <p:nvPr/>
          </p:nvCxnSpPr>
          <p:spPr>
            <a:xfrm flipH="1">
              <a:off x="5875551" y="3007483"/>
              <a:ext cx="985707" cy="579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46A0FB10-5EA7-48B4-A7D3-15D9E19C1F27}"/>
                </a:ext>
              </a:extLst>
            </p:cNvPr>
            <p:cNvCxnSpPr>
              <a:cxnSpLocks/>
            </p:cNvCxnSpPr>
            <p:nvPr/>
          </p:nvCxnSpPr>
          <p:spPr>
            <a:xfrm flipV="1">
              <a:off x="5009301" y="4436634"/>
              <a:ext cx="191767" cy="521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Ellips 18">
              <a:extLst>
                <a:ext uri="{FF2B5EF4-FFF2-40B4-BE49-F238E27FC236}">
                  <a16:creationId xmlns:a16="http://schemas.microsoft.com/office/drawing/2014/main" id="{236F3DF8-BD0D-4DED-91FE-770E8EDB0979}"/>
                </a:ext>
              </a:extLst>
            </p:cNvPr>
            <p:cNvSpPr/>
            <p:nvPr/>
          </p:nvSpPr>
          <p:spPr>
            <a:xfrm>
              <a:off x="4148495" y="5121177"/>
              <a:ext cx="1891453"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Utbildning </a:t>
              </a:r>
            </a:p>
          </p:txBody>
        </p:sp>
        <p:cxnSp>
          <p:nvCxnSpPr>
            <p:cNvPr id="20" name="Rak pilkoppling 19">
              <a:extLst>
                <a:ext uri="{FF2B5EF4-FFF2-40B4-BE49-F238E27FC236}">
                  <a16:creationId xmlns:a16="http://schemas.microsoft.com/office/drawing/2014/main" id="{38E7146C-15DA-4A6D-8A1B-C8C62389A5F3}"/>
                </a:ext>
              </a:extLst>
            </p:cNvPr>
            <p:cNvCxnSpPr>
              <a:cxnSpLocks/>
            </p:cNvCxnSpPr>
            <p:nvPr/>
          </p:nvCxnSpPr>
          <p:spPr>
            <a:xfrm flipV="1">
              <a:off x="3403506" y="4325399"/>
              <a:ext cx="1282904" cy="529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90C2E380-F711-4E8B-A7DE-02C915D72D7E}"/>
                </a:ext>
              </a:extLst>
            </p:cNvPr>
            <p:cNvSpPr/>
            <p:nvPr/>
          </p:nvSpPr>
          <p:spPr>
            <a:xfrm>
              <a:off x="6624236" y="4983400"/>
              <a:ext cx="3638987"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Deltar i införandeprojekt, ex </a:t>
              </a:r>
              <a:r>
                <a:rPr lang="sv-SE" err="1"/>
                <a:t>MittVaccin</a:t>
              </a:r>
              <a:r>
                <a:rPr lang="sv-SE"/>
                <a:t>   </a:t>
              </a:r>
            </a:p>
          </p:txBody>
        </p:sp>
        <p:sp>
          <p:nvSpPr>
            <p:cNvPr id="22" name="Ellips 21">
              <a:extLst>
                <a:ext uri="{FF2B5EF4-FFF2-40B4-BE49-F238E27FC236}">
                  <a16:creationId xmlns:a16="http://schemas.microsoft.com/office/drawing/2014/main" id="{2CC0A071-0C0C-4E0B-A03B-EDE1AC504C4D}"/>
                </a:ext>
              </a:extLst>
            </p:cNvPr>
            <p:cNvSpPr/>
            <p:nvPr/>
          </p:nvSpPr>
          <p:spPr>
            <a:xfrm>
              <a:off x="329860" y="1977170"/>
              <a:ext cx="1814556"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IT-ronder   </a:t>
              </a:r>
            </a:p>
          </p:txBody>
        </p:sp>
        <p:sp>
          <p:nvSpPr>
            <p:cNvPr id="23" name="Ellips 22">
              <a:extLst>
                <a:ext uri="{FF2B5EF4-FFF2-40B4-BE49-F238E27FC236}">
                  <a16:creationId xmlns:a16="http://schemas.microsoft.com/office/drawing/2014/main" id="{1C0BBA09-DD0A-4A79-B375-F5ECB27ACAF9}"/>
                </a:ext>
              </a:extLst>
            </p:cNvPr>
            <p:cNvSpPr/>
            <p:nvPr/>
          </p:nvSpPr>
          <p:spPr>
            <a:xfrm>
              <a:off x="9134868" y="2283219"/>
              <a:ext cx="2858797"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Omorganiseringar och/eller ändrade arbetssätt</a:t>
              </a:r>
            </a:p>
          </p:txBody>
        </p:sp>
        <p:sp>
          <p:nvSpPr>
            <p:cNvPr id="24" name="Ellips 23">
              <a:extLst>
                <a:ext uri="{FF2B5EF4-FFF2-40B4-BE49-F238E27FC236}">
                  <a16:creationId xmlns:a16="http://schemas.microsoft.com/office/drawing/2014/main" id="{27D3CB6B-8DD6-4C88-B8B2-02F3A1914502}"/>
                </a:ext>
              </a:extLst>
            </p:cNvPr>
            <p:cNvSpPr/>
            <p:nvPr/>
          </p:nvSpPr>
          <p:spPr>
            <a:xfrm>
              <a:off x="5865938" y="1106476"/>
              <a:ext cx="2820886"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Kundwebb, telefon, Teams och på-plats-stöd   </a:t>
              </a:r>
            </a:p>
          </p:txBody>
        </p:sp>
        <p:cxnSp>
          <p:nvCxnSpPr>
            <p:cNvPr id="25" name="Rak pilkoppling 24">
              <a:extLst>
                <a:ext uri="{FF2B5EF4-FFF2-40B4-BE49-F238E27FC236}">
                  <a16:creationId xmlns:a16="http://schemas.microsoft.com/office/drawing/2014/main" id="{6BB49135-D5B9-44B2-9C66-C52D3ED90846}"/>
                </a:ext>
              </a:extLst>
            </p:cNvPr>
            <p:cNvCxnSpPr>
              <a:cxnSpLocks/>
            </p:cNvCxnSpPr>
            <p:nvPr/>
          </p:nvCxnSpPr>
          <p:spPr>
            <a:xfrm flipV="1">
              <a:off x="5498746" y="1714018"/>
              <a:ext cx="367192" cy="118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23B81BEC-D276-4301-AE26-DA6DAF7E5778}"/>
                </a:ext>
              </a:extLst>
            </p:cNvPr>
            <p:cNvCxnSpPr>
              <a:cxnSpLocks/>
            </p:cNvCxnSpPr>
            <p:nvPr/>
          </p:nvCxnSpPr>
          <p:spPr>
            <a:xfrm flipV="1">
              <a:off x="9313639" y="3279830"/>
              <a:ext cx="318038" cy="276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ak pilkoppling 26">
              <a:extLst>
                <a:ext uri="{FF2B5EF4-FFF2-40B4-BE49-F238E27FC236}">
                  <a16:creationId xmlns:a16="http://schemas.microsoft.com/office/drawing/2014/main" id="{2322D263-D4A0-430A-ACE9-007F5F3F3643}"/>
                </a:ext>
              </a:extLst>
            </p:cNvPr>
            <p:cNvCxnSpPr>
              <a:cxnSpLocks/>
            </p:cNvCxnSpPr>
            <p:nvPr/>
          </p:nvCxnSpPr>
          <p:spPr>
            <a:xfrm flipH="1">
              <a:off x="2254434" y="2409829"/>
              <a:ext cx="1747193" cy="10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Ellips 27">
              <a:extLst>
                <a:ext uri="{FF2B5EF4-FFF2-40B4-BE49-F238E27FC236}">
                  <a16:creationId xmlns:a16="http://schemas.microsoft.com/office/drawing/2014/main" id="{FA01FA76-07C6-4918-A91C-03D6B75FDDFC}"/>
                </a:ext>
              </a:extLst>
            </p:cNvPr>
            <p:cNvSpPr/>
            <p:nvPr/>
          </p:nvSpPr>
          <p:spPr>
            <a:xfrm>
              <a:off x="1860261" y="1106476"/>
              <a:ext cx="1997475" cy="939567"/>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Systemstöd    </a:t>
              </a:r>
            </a:p>
          </p:txBody>
        </p:sp>
        <p:cxnSp>
          <p:nvCxnSpPr>
            <p:cNvPr id="29" name="Rak pilkoppling 28">
              <a:extLst>
                <a:ext uri="{FF2B5EF4-FFF2-40B4-BE49-F238E27FC236}">
                  <a16:creationId xmlns:a16="http://schemas.microsoft.com/office/drawing/2014/main" id="{9652EB51-20A3-44FC-9419-102028AD546B}"/>
                </a:ext>
              </a:extLst>
            </p:cNvPr>
            <p:cNvCxnSpPr>
              <a:cxnSpLocks/>
            </p:cNvCxnSpPr>
            <p:nvPr/>
          </p:nvCxnSpPr>
          <p:spPr>
            <a:xfrm flipH="1" flipV="1">
              <a:off x="3818708" y="1773164"/>
              <a:ext cx="365838" cy="204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a:extLst>
                <a:ext uri="{FF2B5EF4-FFF2-40B4-BE49-F238E27FC236}">
                  <a16:creationId xmlns:a16="http://schemas.microsoft.com/office/drawing/2014/main" id="{066FE3DE-709C-45E9-848D-FF80ECB63F2D}"/>
                </a:ext>
              </a:extLst>
            </p:cNvPr>
            <p:cNvCxnSpPr>
              <a:cxnSpLocks/>
            </p:cNvCxnSpPr>
            <p:nvPr/>
          </p:nvCxnSpPr>
          <p:spPr>
            <a:xfrm flipH="1">
              <a:off x="8461979" y="4664019"/>
              <a:ext cx="142798" cy="210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1" name="Rubrik 1">
            <a:extLst>
              <a:ext uri="{FF2B5EF4-FFF2-40B4-BE49-F238E27FC236}">
                <a16:creationId xmlns:a16="http://schemas.microsoft.com/office/drawing/2014/main" id="{A7FECA50-092E-4322-9810-7A1A825ED9C4}"/>
              </a:ext>
            </a:extLst>
          </p:cNvPr>
          <p:cNvSpPr txBox="1">
            <a:spLocks/>
          </p:cNvSpPr>
          <p:nvPr/>
        </p:nvSpPr>
        <p:spPr>
          <a:xfrm>
            <a:off x="833020" y="102671"/>
            <a:ext cx="10581205" cy="108117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sv-SE" sz="3200"/>
              <a:t>UAP, Utveckling och användarstöd patientjournal</a:t>
            </a:r>
          </a:p>
        </p:txBody>
      </p:sp>
    </p:spTree>
    <p:extLst>
      <p:ext uri="{BB962C8B-B14F-4D97-AF65-F5344CB8AC3E}">
        <p14:creationId xmlns:p14="http://schemas.microsoft.com/office/powerpoint/2010/main" val="93411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AD1C3F7-0A90-44BD-85FE-E5E92349F446}"/>
              </a:ext>
            </a:extLst>
          </p:cNvPr>
          <p:cNvSpPr>
            <a:spLocks noGrp="1"/>
          </p:cNvSpPr>
          <p:nvPr>
            <p:ph type="title"/>
          </p:nvPr>
        </p:nvSpPr>
        <p:spPr>
          <a:xfrm>
            <a:off x="1776373" y="0"/>
            <a:ext cx="8549882" cy="1325563"/>
          </a:xfrm>
        </p:spPr>
        <p:txBody>
          <a:bodyPr/>
          <a:lstStyle/>
          <a:p>
            <a:r>
              <a:rPr lang="sv-SE" sz="3200"/>
              <a:t>Hur kommer ni i kontakt med IT/UAP?</a:t>
            </a:r>
            <a:endParaRPr lang="sv-SE" sz="3200" b="0"/>
          </a:p>
        </p:txBody>
      </p:sp>
      <p:sp>
        <p:nvSpPr>
          <p:cNvPr id="2" name="Rektangel 1">
            <a:extLst>
              <a:ext uri="{FF2B5EF4-FFF2-40B4-BE49-F238E27FC236}">
                <a16:creationId xmlns:a16="http://schemas.microsoft.com/office/drawing/2014/main" id="{3D209336-1605-4C66-9D4B-4DB675999DE2}"/>
              </a:ext>
            </a:extLst>
          </p:cNvPr>
          <p:cNvSpPr/>
          <p:nvPr/>
        </p:nvSpPr>
        <p:spPr>
          <a:xfrm>
            <a:off x="1776373" y="1549470"/>
            <a:ext cx="10132598" cy="3933834"/>
          </a:xfrm>
          <a:prstGeom prst="rect">
            <a:avLst/>
          </a:prstGeom>
        </p:spPr>
        <p:txBody>
          <a:bodyPr wrap="square" lIns="91440" tIns="45720" rIns="91440" bIns="45720" anchor="t">
            <a:spAutoFit/>
          </a:bodyPr>
          <a:lstStyle/>
          <a:p>
            <a:pPr>
              <a:lnSpc>
                <a:spcPct val="150000"/>
              </a:lnSpc>
              <a:spcBef>
                <a:spcPts val="400"/>
              </a:spcBef>
            </a:pPr>
            <a:r>
              <a:rPr lang="sv-SE" sz="2000" b="1" dirty="0">
                <a:cs typeface="Arial"/>
              </a:rPr>
              <a:t>Vanliga ärenden (felanmälan, beställningar, frågor);</a:t>
            </a:r>
            <a:br>
              <a:rPr lang="sv-SE" sz="2000" b="1" dirty="0">
                <a:cs typeface="Arial"/>
              </a:rPr>
            </a:br>
            <a:endParaRPr lang="sv-SE" sz="2000" b="1" dirty="0">
              <a:cs typeface="Arial"/>
            </a:endParaRPr>
          </a:p>
          <a:p>
            <a:pPr marL="628650" lvl="1" indent="-171450">
              <a:lnSpc>
                <a:spcPct val="150000"/>
              </a:lnSpc>
              <a:spcBef>
                <a:spcPts val="400"/>
              </a:spcBef>
              <a:buFont typeface="Arial" panose="020B0604020202020204" pitchFamily="34" charset="0"/>
              <a:buChar char="•"/>
            </a:pPr>
            <a:r>
              <a:rPr lang="sv-SE" sz="2000" b="1"/>
              <a:t>Kundwebb</a:t>
            </a:r>
            <a:r>
              <a:rPr lang="sv-SE" sz="2000" dirty="0"/>
              <a:t>			val för IT, Cosmic osv	  </a:t>
            </a:r>
            <a:endParaRPr lang="sv-SE" sz="2000" dirty="0">
              <a:cs typeface="Arial"/>
            </a:endParaRPr>
          </a:p>
          <a:p>
            <a:pPr marL="628650" lvl="1" indent="-171450">
              <a:lnSpc>
                <a:spcPct val="150000"/>
              </a:lnSpc>
              <a:spcBef>
                <a:spcPts val="400"/>
              </a:spcBef>
              <a:buFont typeface="Arial" panose="020B0604020202020204" pitchFamily="34" charset="0"/>
              <a:buChar char="•"/>
            </a:pPr>
            <a:r>
              <a:rPr lang="sv-SE" sz="2000" b="1" dirty="0"/>
              <a:t>Telefon</a:t>
            </a:r>
            <a:r>
              <a:rPr lang="sv-SE" sz="2000" dirty="0"/>
              <a:t>, 010-83 140 00		val 1 för Cosmic, Val 2 för IT</a:t>
            </a:r>
            <a:endParaRPr lang="sv-SE" sz="2000" dirty="0">
              <a:cs typeface="Arial"/>
            </a:endParaRPr>
          </a:p>
          <a:p>
            <a:pPr marL="628650" lvl="1" indent="-171450">
              <a:lnSpc>
                <a:spcPct val="150000"/>
              </a:lnSpc>
              <a:spcBef>
                <a:spcPts val="400"/>
              </a:spcBef>
              <a:buFont typeface="Arial" panose="020B0604020202020204" pitchFamily="34" charset="0"/>
              <a:buChar char="•"/>
            </a:pPr>
            <a:r>
              <a:rPr lang="sv-SE" sz="2000" b="1" dirty="0"/>
              <a:t>Chatt 				</a:t>
            </a:r>
            <a:r>
              <a:rPr lang="sv-SE" sz="2000" dirty="0"/>
              <a:t>för IT-frågor</a:t>
            </a:r>
            <a:endParaRPr lang="sv-SE" sz="2000" dirty="0">
              <a:solidFill>
                <a:srgbClr val="FF0000"/>
              </a:solidFill>
              <a:cs typeface="Arial"/>
            </a:endParaRPr>
          </a:p>
          <a:p>
            <a:pPr>
              <a:lnSpc>
                <a:spcPct val="150000"/>
              </a:lnSpc>
              <a:spcBef>
                <a:spcPts val="400"/>
              </a:spcBef>
            </a:pPr>
            <a:br>
              <a:rPr lang="sv-SE" sz="2000" b="1" dirty="0">
                <a:cs typeface="Arial"/>
              </a:rPr>
            </a:br>
            <a:r>
              <a:rPr lang="sv-SE" sz="2000" dirty="0">
                <a:cs typeface="Arial"/>
              </a:rPr>
              <a:t>Dessutom; </a:t>
            </a:r>
            <a:br>
              <a:rPr lang="sv-SE" sz="2000" dirty="0">
                <a:cs typeface="Arial"/>
              </a:rPr>
            </a:br>
            <a:r>
              <a:rPr lang="sv-SE" sz="2000" dirty="0">
                <a:cs typeface="Arial"/>
              </a:rPr>
              <a:t>Kontakta oss direkt för diskussioner om utveckling och behov på längre sikt.</a:t>
            </a:r>
          </a:p>
        </p:txBody>
      </p:sp>
      <p:sp>
        <p:nvSpPr>
          <p:cNvPr id="4" name="Platshållare för bildnummer 3">
            <a:extLst>
              <a:ext uri="{FF2B5EF4-FFF2-40B4-BE49-F238E27FC236}">
                <a16:creationId xmlns:a16="http://schemas.microsoft.com/office/drawing/2014/main" id="{229E92CB-8D3A-E230-A66A-8A134BF80764}"/>
              </a:ext>
            </a:extLst>
          </p:cNvPr>
          <p:cNvSpPr>
            <a:spLocks noGrp="1"/>
          </p:cNvSpPr>
          <p:nvPr>
            <p:ph type="sldNum" sz="quarter" idx="12"/>
          </p:nvPr>
        </p:nvSpPr>
        <p:spPr/>
        <p:txBody>
          <a:bodyPr/>
          <a:lstStyle/>
          <a:p>
            <a:fld id="{CC95FCE1-8E5F-4560-B29E-7FB78EB7A839}" type="slidenum">
              <a:rPr lang="sv-SE" smtClean="0"/>
              <a:t>24</a:t>
            </a:fld>
            <a:endParaRPr lang="sv-SE"/>
          </a:p>
        </p:txBody>
      </p:sp>
    </p:spTree>
    <p:extLst>
      <p:ext uri="{BB962C8B-B14F-4D97-AF65-F5344CB8AC3E}">
        <p14:creationId xmlns:p14="http://schemas.microsoft.com/office/powerpoint/2010/main" val="428391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109DF18-F429-FA16-1440-D86DCF1E906A}"/>
              </a:ext>
            </a:extLst>
          </p:cNvPr>
          <p:cNvSpPr>
            <a:spLocks noGrp="1"/>
          </p:cNvSpPr>
          <p:nvPr>
            <p:ph type="ctrTitle"/>
          </p:nvPr>
        </p:nvSpPr>
        <p:spPr/>
        <p:txBody>
          <a:bodyPr/>
          <a:lstStyle/>
          <a:p>
            <a:r>
              <a:rPr lang="sv-SE">
                <a:cs typeface="Arial"/>
              </a:rPr>
              <a:t>Frågor/Dialog</a:t>
            </a:r>
            <a:endParaRPr lang="sv-SE"/>
          </a:p>
        </p:txBody>
      </p:sp>
      <p:sp>
        <p:nvSpPr>
          <p:cNvPr id="3" name="Platshållare för bildnummer 2">
            <a:extLst>
              <a:ext uri="{FF2B5EF4-FFF2-40B4-BE49-F238E27FC236}">
                <a16:creationId xmlns:a16="http://schemas.microsoft.com/office/drawing/2014/main" id="{52D1C5FE-3648-6496-EAC5-E30CC9019D1B}"/>
              </a:ext>
            </a:extLst>
          </p:cNvPr>
          <p:cNvSpPr>
            <a:spLocks noGrp="1"/>
          </p:cNvSpPr>
          <p:nvPr>
            <p:ph type="sldNum" sz="quarter" idx="12"/>
          </p:nvPr>
        </p:nvSpPr>
        <p:spPr/>
        <p:txBody>
          <a:bodyPr/>
          <a:lstStyle/>
          <a:p>
            <a:fld id="{CC95FCE1-8E5F-4560-B29E-7FB78EB7A839}" type="slidenum">
              <a:rPr lang="sv-SE" smtClean="0"/>
              <a:t>25</a:t>
            </a:fld>
            <a:endParaRPr lang="sv-SE"/>
          </a:p>
        </p:txBody>
      </p:sp>
    </p:spTree>
    <p:extLst>
      <p:ext uri="{BB962C8B-B14F-4D97-AF65-F5344CB8AC3E}">
        <p14:creationId xmlns:p14="http://schemas.microsoft.com/office/powerpoint/2010/main" val="16544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AD1C3F7-0A90-44BD-85FE-E5E92349F446}"/>
              </a:ext>
            </a:extLst>
          </p:cNvPr>
          <p:cNvSpPr>
            <a:spLocks noGrp="1"/>
          </p:cNvSpPr>
          <p:nvPr>
            <p:ph type="title"/>
          </p:nvPr>
        </p:nvSpPr>
        <p:spPr>
          <a:xfrm>
            <a:off x="1776373" y="0"/>
            <a:ext cx="7200000" cy="1325563"/>
          </a:xfrm>
        </p:spPr>
        <p:txBody>
          <a:bodyPr/>
          <a:lstStyle/>
          <a:p>
            <a:r>
              <a:rPr lang="sv-SE" sz="3200"/>
              <a:t>Agenda</a:t>
            </a:r>
            <a:endParaRPr lang="sv-SE" sz="3200" b="0"/>
          </a:p>
        </p:txBody>
      </p:sp>
      <p:sp>
        <p:nvSpPr>
          <p:cNvPr id="2" name="Rektangel 1">
            <a:extLst>
              <a:ext uri="{FF2B5EF4-FFF2-40B4-BE49-F238E27FC236}">
                <a16:creationId xmlns:a16="http://schemas.microsoft.com/office/drawing/2014/main" id="{3D209336-1605-4C66-9D4B-4DB675999DE2}"/>
              </a:ext>
            </a:extLst>
          </p:cNvPr>
          <p:cNvSpPr/>
          <p:nvPr/>
        </p:nvSpPr>
        <p:spPr>
          <a:xfrm>
            <a:off x="1776373" y="1549470"/>
            <a:ext cx="9968784" cy="5380960"/>
          </a:xfrm>
          <a:prstGeom prst="rect">
            <a:avLst/>
          </a:prstGeom>
        </p:spPr>
        <p:txBody>
          <a:bodyPr wrap="square" lIns="91440" tIns="45720" rIns="91440" bIns="45720" anchor="t">
            <a:spAutoFit/>
          </a:bodyPr>
          <a:lstStyle/>
          <a:p>
            <a:pPr>
              <a:lnSpc>
                <a:spcPct val="150000"/>
              </a:lnSpc>
              <a:spcBef>
                <a:spcPts val="400"/>
              </a:spcBef>
            </a:pPr>
            <a:r>
              <a:rPr lang="sv-SE" b="1"/>
              <a:t>Moment							Tid </a:t>
            </a:r>
            <a:r>
              <a:rPr lang="sv-SE"/>
              <a:t>(ca)</a:t>
            </a:r>
            <a:r>
              <a:rPr lang="sv-SE" b="1"/>
              <a:t>	Talare </a:t>
            </a:r>
          </a:p>
          <a:p>
            <a:pPr marL="171450" indent="-171450">
              <a:lnSpc>
                <a:spcPct val="150000"/>
              </a:lnSpc>
              <a:spcBef>
                <a:spcPts val="400"/>
              </a:spcBef>
              <a:buFont typeface="Arial" panose="020B0604020202020204" pitchFamily="34" charset="0"/>
              <a:buChar char="•"/>
            </a:pPr>
            <a:r>
              <a:rPr lang="sv-SE"/>
              <a:t>Inledning, IT Kundgrupp Hälso- och sjukvård		5 min	Janne, Thomas</a:t>
            </a:r>
            <a:endParaRPr lang="sv-SE">
              <a:cs typeface="Arial"/>
            </a:endParaRPr>
          </a:p>
          <a:p>
            <a:pPr marL="171450" indent="-171450">
              <a:lnSpc>
                <a:spcPct val="150000"/>
              </a:lnSpc>
              <a:spcBef>
                <a:spcPts val="400"/>
              </a:spcBef>
              <a:buFont typeface="Arial" panose="020B0604020202020204" pitchFamily="34" charset="0"/>
              <a:buChar char="•"/>
            </a:pPr>
            <a:r>
              <a:rPr lang="sv-SE"/>
              <a:t>Digitalisering Region Värmland 				10 min 	Sari</a:t>
            </a:r>
            <a:endParaRPr lang="sv-SE">
              <a:cs typeface="Arial"/>
            </a:endParaRPr>
          </a:p>
          <a:p>
            <a:pPr marL="171450" indent="-171450">
              <a:lnSpc>
                <a:spcPct val="150000"/>
              </a:lnSpc>
              <a:spcBef>
                <a:spcPts val="400"/>
              </a:spcBef>
              <a:buFont typeface="Arial" panose="020B0604020202020204" pitchFamily="34" charset="0"/>
              <a:buChar char="•"/>
            </a:pPr>
            <a:r>
              <a:rPr lang="sv-SE"/>
              <a:t>Digitala tjänster 						15 min 	Birgitta </a:t>
            </a:r>
            <a:endParaRPr lang="sv-SE">
              <a:cs typeface="Arial"/>
            </a:endParaRPr>
          </a:p>
          <a:p>
            <a:pPr marL="171450" indent="-171450">
              <a:lnSpc>
                <a:spcPct val="150000"/>
              </a:lnSpc>
              <a:spcBef>
                <a:spcPts val="400"/>
              </a:spcBef>
              <a:buFont typeface="Arial" panose="020B0604020202020204" pitchFamily="34" charset="0"/>
              <a:buChar char="•"/>
            </a:pPr>
            <a:r>
              <a:rPr lang="sv-SE"/>
              <a:t>UAP, Utveckling Användarstöd Patientjournal/Cosmic	5 min	Sofia, Gun</a:t>
            </a:r>
            <a:endParaRPr lang="sv-SE">
              <a:cs typeface="Arial"/>
            </a:endParaRPr>
          </a:p>
          <a:p>
            <a:pPr marL="171450" indent="-171450">
              <a:lnSpc>
                <a:spcPct val="150000"/>
              </a:lnSpc>
              <a:spcBef>
                <a:spcPts val="400"/>
              </a:spcBef>
              <a:buFont typeface="Arial" panose="020B0604020202020204" pitchFamily="34" charset="0"/>
              <a:buChar char="•"/>
            </a:pPr>
            <a:r>
              <a:rPr lang="sv-SE">
                <a:cs typeface="Arial"/>
              </a:rPr>
              <a:t>Hur kommer ni i kontakt med oss?</a:t>
            </a:r>
          </a:p>
          <a:p>
            <a:pPr marL="171450" indent="-171450">
              <a:lnSpc>
                <a:spcPct val="150000"/>
              </a:lnSpc>
              <a:spcBef>
                <a:spcPts val="400"/>
              </a:spcBef>
              <a:buFont typeface="Arial" panose="020B0604020202020204" pitchFamily="34" charset="0"/>
              <a:buChar char="•"/>
            </a:pPr>
            <a:r>
              <a:rPr lang="sv-SE">
                <a:cs typeface="Arial"/>
              </a:rPr>
              <a:t>Frågor/Dialog						10 min</a:t>
            </a:r>
            <a:br>
              <a:rPr lang="sv-SE">
                <a:cs typeface="Arial"/>
              </a:rPr>
            </a:br>
            <a:br>
              <a:rPr lang="sv-SE">
                <a:cs typeface="Arial"/>
              </a:rPr>
            </a:br>
            <a:r>
              <a:rPr lang="sv-SE" sz="2000" b="1">
                <a:cs typeface="Arial"/>
              </a:rPr>
              <a:t>Tips;</a:t>
            </a:r>
            <a:br>
              <a:rPr lang="sv-SE" sz="2000" b="1">
                <a:cs typeface="Arial"/>
              </a:rPr>
            </a:br>
            <a:r>
              <a:rPr lang="sv-SE" sz="2000">
                <a:cs typeface="Arial"/>
              </a:rPr>
              <a:t>Skriv gärna frågor/funderingar i chatten så återkopplar senare.</a:t>
            </a:r>
          </a:p>
          <a:p>
            <a:pPr marL="171450" indent="-171450">
              <a:lnSpc>
                <a:spcPct val="150000"/>
              </a:lnSpc>
              <a:spcBef>
                <a:spcPts val="400"/>
              </a:spcBef>
              <a:buFont typeface="Arial" panose="020B0604020202020204" pitchFamily="34" charset="0"/>
              <a:buChar char="•"/>
            </a:pPr>
            <a:endParaRPr lang="sv-SE">
              <a:cs typeface="Arial"/>
            </a:endParaRPr>
          </a:p>
          <a:p>
            <a:pPr>
              <a:spcBef>
                <a:spcPts val="400"/>
              </a:spcBef>
            </a:pPr>
            <a:endParaRPr lang="sv-SE" sz="1400">
              <a:cs typeface="Arial"/>
            </a:endParaRPr>
          </a:p>
        </p:txBody>
      </p:sp>
      <p:sp>
        <p:nvSpPr>
          <p:cNvPr id="4" name="Platshållare för bildnummer 3">
            <a:extLst>
              <a:ext uri="{FF2B5EF4-FFF2-40B4-BE49-F238E27FC236}">
                <a16:creationId xmlns:a16="http://schemas.microsoft.com/office/drawing/2014/main" id="{B7E0F012-8835-73D7-8742-112116A9BE50}"/>
              </a:ext>
            </a:extLst>
          </p:cNvPr>
          <p:cNvSpPr>
            <a:spLocks noGrp="1"/>
          </p:cNvSpPr>
          <p:nvPr>
            <p:ph type="sldNum" sz="quarter" idx="12"/>
          </p:nvPr>
        </p:nvSpPr>
        <p:spPr/>
        <p:txBody>
          <a:bodyPr/>
          <a:lstStyle/>
          <a:p>
            <a:fld id="{CC95FCE1-8E5F-4560-B29E-7FB78EB7A839}" type="slidenum">
              <a:rPr lang="sv-SE" smtClean="0"/>
              <a:t>3</a:t>
            </a:fld>
            <a:endParaRPr lang="sv-SE"/>
          </a:p>
        </p:txBody>
      </p:sp>
    </p:spTree>
    <p:extLst>
      <p:ext uri="{BB962C8B-B14F-4D97-AF65-F5344CB8AC3E}">
        <p14:creationId xmlns:p14="http://schemas.microsoft.com/office/powerpoint/2010/main" val="307452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AD1C3F7-0A90-44BD-85FE-E5E92349F446}"/>
              </a:ext>
            </a:extLst>
          </p:cNvPr>
          <p:cNvSpPr>
            <a:spLocks noGrp="1"/>
          </p:cNvSpPr>
          <p:nvPr>
            <p:ph type="title"/>
          </p:nvPr>
        </p:nvSpPr>
        <p:spPr>
          <a:xfrm>
            <a:off x="1776373" y="0"/>
            <a:ext cx="7200000" cy="1325563"/>
          </a:xfrm>
        </p:spPr>
        <p:txBody>
          <a:bodyPr/>
          <a:lstStyle/>
          <a:p>
            <a:r>
              <a:rPr lang="sv-SE" sz="3200"/>
              <a:t>IT Kundgrupp Hälso- och sjukvård</a:t>
            </a:r>
            <a:endParaRPr lang="sv-SE" sz="3200" b="0"/>
          </a:p>
        </p:txBody>
      </p:sp>
      <p:sp>
        <p:nvSpPr>
          <p:cNvPr id="2" name="Rektangel 1">
            <a:extLst>
              <a:ext uri="{FF2B5EF4-FFF2-40B4-BE49-F238E27FC236}">
                <a16:creationId xmlns:a16="http://schemas.microsoft.com/office/drawing/2014/main" id="{3D209336-1605-4C66-9D4B-4DB675999DE2}"/>
              </a:ext>
            </a:extLst>
          </p:cNvPr>
          <p:cNvSpPr/>
          <p:nvPr/>
        </p:nvSpPr>
        <p:spPr>
          <a:xfrm>
            <a:off x="1776373" y="1549470"/>
            <a:ext cx="9695381" cy="3385542"/>
          </a:xfrm>
          <a:prstGeom prst="rect">
            <a:avLst/>
          </a:prstGeom>
        </p:spPr>
        <p:txBody>
          <a:bodyPr wrap="square" lIns="91440" tIns="45720" rIns="91440" bIns="45720" anchor="t">
            <a:spAutoFit/>
          </a:bodyPr>
          <a:lstStyle/>
          <a:p>
            <a:pPr marL="171450" indent="-171450">
              <a:lnSpc>
                <a:spcPct val="150000"/>
              </a:lnSpc>
              <a:spcBef>
                <a:spcPts val="400"/>
              </a:spcBef>
              <a:buFont typeface="Arial" panose="020B0604020202020204" pitchFamily="34" charset="0"/>
              <a:buChar char="•"/>
            </a:pPr>
            <a:r>
              <a:rPr lang="sv-SE" sz="2000"/>
              <a:t>Ny organisation inom Region IT</a:t>
            </a:r>
            <a:endParaRPr lang="sv-SE" sz="2000">
              <a:cs typeface="Arial"/>
            </a:endParaRPr>
          </a:p>
          <a:p>
            <a:pPr marL="171450" indent="-171450">
              <a:lnSpc>
                <a:spcPct val="150000"/>
              </a:lnSpc>
              <a:spcBef>
                <a:spcPts val="400"/>
              </a:spcBef>
              <a:buFont typeface="Arial" panose="020B0604020202020204" pitchFamily="34" charset="0"/>
              <a:buChar char="•"/>
            </a:pPr>
            <a:r>
              <a:rPr lang="sv-SE" sz="2000"/>
              <a:t>IT Kundgrupp Hälso- och sjukvård</a:t>
            </a:r>
          </a:p>
          <a:p>
            <a:pPr marL="1085850" lvl="2" indent="-171450">
              <a:lnSpc>
                <a:spcPct val="150000"/>
              </a:lnSpc>
              <a:spcBef>
                <a:spcPts val="400"/>
              </a:spcBef>
              <a:buFont typeface="Arial" panose="020B0604020202020204" pitchFamily="34" charset="0"/>
              <a:buChar char="•"/>
            </a:pPr>
            <a:r>
              <a:rPr lang="sv-SE" sz="2000"/>
              <a:t>Uppdraget</a:t>
            </a:r>
          </a:p>
          <a:p>
            <a:pPr marL="1085850" lvl="2" indent="-171450">
              <a:lnSpc>
                <a:spcPct val="150000"/>
              </a:lnSpc>
              <a:spcBef>
                <a:spcPts val="400"/>
              </a:spcBef>
              <a:buFont typeface="Arial" panose="020B0604020202020204" pitchFamily="34" charset="0"/>
              <a:buChar char="•"/>
            </a:pPr>
            <a:r>
              <a:rPr lang="sv-SE" sz="2000"/>
              <a:t>Roller</a:t>
            </a:r>
          </a:p>
          <a:p>
            <a:pPr marL="1085850" lvl="2" indent="-171450">
              <a:lnSpc>
                <a:spcPct val="150000"/>
              </a:lnSpc>
              <a:spcBef>
                <a:spcPts val="400"/>
              </a:spcBef>
              <a:buFont typeface="Arial" panose="020B0604020202020204" pitchFamily="34" charset="0"/>
              <a:buChar char="•"/>
            </a:pPr>
            <a:r>
              <a:rPr lang="sv-SE" sz="2000"/>
              <a:t>Samverkan med verksamheterna mm</a:t>
            </a:r>
            <a:endParaRPr lang="sv-SE" sz="2000">
              <a:cs typeface="Arial"/>
            </a:endParaRPr>
          </a:p>
          <a:p>
            <a:pPr marL="171450" indent="-171450">
              <a:lnSpc>
                <a:spcPct val="150000"/>
              </a:lnSpc>
              <a:spcBef>
                <a:spcPts val="400"/>
              </a:spcBef>
              <a:buFont typeface="Arial" panose="020B0604020202020204" pitchFamily="34" charset="0"/>
              <a:buChar char="•"/>
            </a:pPr>
            <a:r>
              <a:rPr lang="sv-SE" sz="2000">
                <a:cs typeface="Arial"/>
              </a:rPr>
              <a:t>Samverkan; Region IT och Utveckling användarstöd Patientjournal (UAP)</a:t>
            </a:r>
          </a:p>
          <a:p>
            <a:pPr marL="285750" indent="-285750">
              <a:spcBef>
                <a:spcPts val="400"/>
              </a:spcBef>
              <a:buFont typeface="Arial" panose="020B0604020202020204" pitchFamily="34" charset="0"/>
              <a:buChar char="•"/>
            </a:pPr>
            <a:endParaRPr lang="sv-SE" sz="1400">
              <a:cs typeface="Arial"/>
            </a:endParaRPr>
          </a:p>
        </p:txBody>
      </p:sp>
      <p:sp>
        <p:nvSpPr>
          <p:cNvPr id="4" name="Platshållare för bildnummer 3">
            <a:extLst>
              <a:ext uri="{FF2B5EF4-FFF2-40B4-BE49-F238E27FC236}">
                <a16:creationId xmlns:a16="http://schemas.microsoft.com/office/drawing/2014/main" id="{B7E0F012-8835-73D7-8742-112116A9BE50}"/>
              </a:ext>
            </a:extLst>
          </p:cNvPr>
          <p:cNvSpPr>
            <a:spLocks noGrp="1"/>
          </p:cNvSpPr>
          <p:nvPr>
            <p:ph type="sldNum" sz="quarter" idx="12"/>
          </p:nvPr>
        </p:nvSpPr>
        <p:spPr/>
        <p:txBody>
          <a:bodyPr/>
          <a:lstStyle/>
          <a:p>
            <a:fld id="{CC95FCE1-8E5F-4560-B29E-7FB78EB7A839}" type="slidenum">
              <a:rPr lang="sv-SE" smtClean="0"/>
              <a:t>4</a:t>
            </a:fld>
            <a:endParaRPr lang="sv-SE"/>
          </a:p>
        </p:txBody>
      </p:sp>
    </p:spTree>
    <p:extLst>
      <p:ext uri="{BB962C8B-B14F-4D97-AF65-F5344CB8AC3E}">
        <p14:creationId xmlns:p14="http://schemas.microsoft.com/office/powerpoint/2010/main" val="78532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E7BB9F-50D2-D3C0-DF26-93A832C1511A}"/>
              </a:ext>
            </a:extLst>
          </p:cNvPr>
          <p:cNvSpPr>
            <a:spLocks noGrp="1"/>
          </p:cNvSpPr>
          <p:nvPr>
            <p:ph type="ctrTitle"/>
          </p:nvPr>
        </p:nvSpPr>
        <p:spPr>
          <a:xfrm>
            <a:off x="4255644" y="2494800"/>
            <a:ext cx="6185227" cy="1302755"/>
          </a:xfrm>
        </p:spPr>
        <p:txBody>
          <a:bodyPr/>
          <a:lstStyle/>
          <a:p>
            <a:r>
              <a:rPr lang="sv-SE">
                <a:ea typeface="+mj-lt"/>
                <a:cs typeface="+mj-lt"/>
              </a:rPr>
              <a:t>Digitalisering Region Värmland</a:t>
            </a:r>
            <a:endParaRPr lang="sv-SE"/>
          </a:p>
        </p:txBody>
      </p:sp>
      <p:sp>
        <p:nvSpPr>
          <p:cNvPr id="3" name="Underrubrik 2">
            <a:extLst>
              <a:ext uri="{FF2B5EF4-FFF2-40B4-BE49-F238E27FC236}">
                <a16:creationId xmlns:a16="http://schemas.microsoft.com/office/drawing/2014/main" id="{6D35D683-8F18-F1B9-25D1-65A28E201CAE}"/>
              </a:ext>
            </a:extLst>
          </p:cNvPr>
          <p:cNvSpPr>
            <a:spLocks noGrp="1"/>
          </p:cNvSpPr>
          <p:nvPr>
            <p:ph type="subTitle" idx="1"/>
          </p:nvPr>
        </p:nvSpPr>
        <p:spPr/>
        <p:txBody>
          <a:bodyPr vert="horz" lIns="91440" tIns="45720" rIns="91440" bIns="45720" rtlCol="0" anchor="t">
            <a:noAutofit/>
          </a:bodyPr>
          <a:lstStyle/>
          <a:p>
            <a:endParaRPr lang="sv-SE">
              <a:ea typeface="+mn-lt"/>
              <a:cs typeface="+mn-lt"/>
            </a:endParaRPr>
          </a:p>
          <a:p>
            <a:r>
              <a:rPr lang="sv-SE">
                <a:ea typeface="+mn-lt"/>
                <a:cs typeface="+mn-lt"/>
              </a:rPr>
              <a:t>2022-10-27 Sari Duvander, Digitaliseringsstrateg</a:t>
            </a:r>
            <a:endParaRPr lang="sv-SE"/>
          </a:p>
        </p:txBody>
      </p:sp>
    </p:spTree>
    <p:extLst>
      <p:ext uri="{BB962C8B-B14F-4D97-AF65-F5344CB8AC3E}">
        <p14:creationId xmlns:p14="http://schemas.microsoft.com/office/powerpoint/2010/main" val="34891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CC973-3D97-6381-F815-1FC93C578CDA}"/>
              </a:ext>
            </a:extLst>
          </p:cNvPr>
          <p:cNvSpPr>
            <a:spLocks noGrp="1"/>
          </p:cNvSpPr>
          <p:nvPr>
            <p:ph type="title"/>
          </p:nvPr>
        </p:nvSpPr>
        <p:spPr/>
        <p:txBody>
          <a:bodyPr/>
          <a:lstStyle/>
          <a:p>
            <a:r>
              <a:rPr lang="sv-SE"/>
              <a:t>Innehåll</a:t>
            </a:r>
          </a:p>
        </p:txBody>
      </p:sp>
      <p:sp>
        <p:nvSpPr>
          <p:cNvPr id="3" name="Platshållare för text 2">
            <a:extLst>
              <a:ext uri="{FF2B5EF4-FFF2-40B4-BE49-F238E27FC236}">
                <a16:creationId xmlns:a16="http://schemas.microsoft.com/office/drawing/2014/main" id="{4D0DDD68-42EC-75AD-6B7D-A5F3E427AA79}"/>
              </a:ext>
            </a:extLst>
          </p:cNvPr>
          <p:cNvSpPr>
            <a:spLocks noGrp="1"/>
          </p:cNvSpPr>
          <p:nvPr>
            <p:ph type="body" sz="quarter" idx="13"/>
          </p:nvPr>
        </p:nvSpPr>
        <p:spPr/>
        <p:txBody>
          <a:bodyPr vert="horz" lIns="91440" tIns="45720" rIns="91440" bIns="45720" rtlCol="0" anchor="t">
            <a:noAutofit/>
          </a:bodyPr>
          <a:lstStyle/>
          <a:p>
            <a:pPr marL="251460" indent="-251460"/>
            <a:r>
              <a:rPr lang="sv-SE"/>
              <a:t>Vårt nästa steg i Digitalisering </a:t>
            </a:r>
            <a:endParaRPr lang="sv-SE">
              <a:cs typeface="Arial"/>
            </a:endParaRPr>
          </a:p>
          <a:p>
            <a:pPr marL="251460" indent="-251460"/>
            <a:r>
              <a:rPr lang="sv-SE"/>
              <a:t>Nuläge och utmaningar i digitalisering på regionen</a:t>
            </a:r>
            <a:endParaRPr lang="sv-SE">
              <a:cs typeface="Arial"/>
            </a:endParaRPr>
          </a:p>
          <a:p>
            <a:pPr marL="251460" indent="-251460"/>
            <a:r>
              <a:rPr lang="sv-SE"/>
              <a:t>Planen framåt med digitalisering</a:t>
            </a:r>
            <a:endParaRPr lang="sv-SE">
              <a:cs typeface="Arial"/>
            </a:endParaRPr>
          </a:p>
        </p:txBody>
      </p:sp>
    </p:spTree>
    <p:extLst>
      <p:ext uri="{BB962C8B-B14F-4D97-AF65-F5344CB8AC3E}">
        <p14:creationId xmlns:p14="http://schemas.microsoft.com/office/powerpoint/2010/main" val="66138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0DAB50F-4693-6875-AF2E-1B4CAEB9E3E8}"/>
              </a:ext>
            </a:extLst>
          </p:cNvPr>
          <p:cNvPicPr>
            <a:picLocks noChangeAspect="1"/>
          </p:cNvPicPr>
          <p:nvPr/>
        </p:nvPicPr>
        <p:blipFill>
          <a:blip r:embed="rId2"/>
          <a:stretch>
            <a:fillRect/>
          </a:stretch>
        </p:blipFill>
        <p:spPr>
          <a:xfrm>
            <a:off x="2414900" y="233363"/>
            <a:ext cx="7496175" cy="6391275"/>
          </a:xfrm>
          <a:prstGeom prst="rect">
            <a:avLst/>
          </a:prstGeom>
        </p:spPr>
      </p:pic>
    </p:spTree>
    <p:extLst>
      <p:ext uri="{BB962C8B-B14F-4D97-AF65-F5344CB8AC3E}">
        <p14:creationId xmlns:p14="http://schemas.microsoft.com/office/powerpoint/2010/main" val="154109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0588F-3A95-6ED1-F438-F21B421ACAC2}"/>
              </a:ext>
            </a:extLst>
          </p:cNvPr>
          <p:cNvSpPr>
            <a:spLocks noGrp="1"/>
          </p:cNvSpPr>
          <p:nvPr>
            <p:ph type="title"/>
          </p:nvPr>
        </p:nvSpPr>
        <p:spPr>
          <a:xfrm>
            <a:off x="2457732" y="893846"/>
            <a:ext cx="7200000" cy="583102"/>
          </a:xfrm>
        </p:spPr>
        <p:txBody>
          <a:bodyPr/>
          <a:lstStyle/>
          <a:p>
            <a:r>
              <a:rPr lang="sv-SE">
                <a:cs typeface="Arial"/>
              </a:rPr>
              <a:t>Digitalisering pågår hela tiden</a:t>
            </a:r>
            <a:endParaRPr lang="sv-SE"/>
          </a:p>
        </p:txBody>
      </p:sp>
      <p:sp>
        <p:nvSpPr>
          <p:cNvPr id="3" name="Platshållare för text 2">
            <a:extLst>
              <a:ext uri="{FF2B5EF4-FFF2-40B4-BE49-F238E27FC236}">
                <a16:creationId xmlns:a16="http://schemas.microsoft.com/office/drawing/2014/main" id="{B6EB3101-5705-B6F8-A266-080124568248}"/>
              </a:ext>
            </a:extLst>
          </p:cNvPr>
          <p:cNvSpPr>
            <a:spLocks noGrp="1"/>
          </p:cNvSpPr>
          <p:nvPr>
            <p:ph type="body" sz="quarter" idx="13"/>
          </p:nvPr>
        </p:nvSpPr>
        <p:spPr>
          <a:xfrm>
            <a:off x="6306808" y="1857619"/>
            <a:ext cx="4620924" cy="3240000"/>
          </a:xfrm>
        </p:spPr>
        <p:txBody>
          <a:bodyPr vert="horz" lIns="91440" tIns="45720" rIns="91440" bIns="45720" rtlCol="0" anchor="t">
            <a:noAutofit/>
          </a:bodyPr>
          <a:lstStyle/>
          <a:p>
            <a:pPr marL="251460" indent="-251460"/>
            <a:r>
              <a:rPr lang="sv-SE">
                <a:cs typeface="Arial"/>
              </a:rPr>
              <a:t>Det är den dagliga utvecklingen som görs inom linje och förvaltning som leder till de stora resultaten </a:t>
            </a:r>
          </a:p>
          <a:p>
            <a:pPr marL="251460" indent="-251460"/>
            <a:r>
              <a:rPr lang="sv-SE">
                <a:cs typeface="Arial"/>
              </a:rPr>
              <a:t>Och...</a:t>
            </a:r>
          </a:p>
        </p:txBody>
      </p:sp>
      <p:pic>
        <p:nvPicPr>
          <p:cNvPr id="5" name="Bildobjekt 4">
            <a:extLst>
              <a:ext uri="{FF2B5EF4-FFF2-40B4-BE49-F238E27FC236}">
                <a16:creationId xmlns:a16="http://schemas.microsoft.com/office/drawing/2014/main" id="{5DB62F0D-61B4-19C3-B005-059F6EC2EAF3}"/>
              </a:ext>
            </a:extLst>
          </p:cNvPr>
          <p:cNvPicPr>
            <a:picLocks noChangeAspect="1"/>
          </p:cNvPicPr>
          <p:nvPr/>
        </p:nvPicPr>
        <p:blipFill rotWithShape="1">
          <a:blip r:embed="rId2"/>
          <a:srcRect l="4647" t="21593" r="56490" b="17458"/>
          <a:stretch/>
        </p:blipFill>
        <p:spPr>
          <a:xfrm>
            <a:off x="1266412" y="1823368"/>
            <a:ext cx="4738009" cy="3885736"/>
          </a:xfrm>
          <a:prstGeom prst="rect">
            <a:avLst/>
          </a:prstGeom>
        </p:spPr>
      </p:pic>
    </p:spTree>
    <p:extLst>
      <p:ext uri="{BB962C8B-B14F-4D97-AF65-F5344CB8AC3E}">
        <p14:creationId xmlns:p14="http://schemas.microsoft.com/office/powerpoint/2010/main" val="209105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FCB538-4764-34A5-1988-F776830F85D4}"/>
              </a:ext>
            </a:extLst>
          </p:cNvPr>
          <p:cNvSpPr>
            <a:spLocks noGrp="1"/>
          </p:cNvSpPr>
          <p:nvPr>
            <p:ph type="title"/>
          </p:nvPr>
        </p:nvSpPr>
        <p:spPr>
          <a:xfrm>
            <a:off x="2239206" y="0"/>
            <a:ext cx="7200000" cy="1325563"/>
          </a:xfrm>
        </p:spPr>
        <p:txBody>
          <a:bodyPr/>
          <a:lstStyle/>
          <a:p>
            <a:r>
              <a:rPr lang="sv-SE"/>
              <a:t>Nulägesbild</a:t>
            </a:r>
          </a:p>
        </p:txBody>
      </p:sp>
      <p:sp>
        <p:nvSpPr>
          <p:cNvPr id="3" name="Platshållare för text 2">
            <a:extLst>
              <a:ext uri="{FF2B5EF4-FFF2-40B4-BE49-F238E27FC236}">
                <a16:creationId xmlns:a16="http://schemas.microsoft.com/office/drawing/2014/main" id="{B6F6041A-2CFB-2BC0-BA70-C9CA15B11F6E}"/>
              </a:ext>
            </a:extLst>
          </p:cNvPr>
          <p:cNvSpPr>
            <a:spLocks noGrp="1"/>
          </p:cNvSpPr>
          <p:nvPr>
            <p:ph type="body" sz="quarter" idx="13"/>
          </p:nvPr>
        </p:nvSpPr>
        <p:spPr>
          <a:xfrm>
            <a:off x="2334884" y="1500847"/>
            <a:ext cx="9074144" cy="4597949"/>
          </a:xfrm>
        </p:spPr>
        <p:txBody>
          <a:bodyPr vert="horz" lIns="91440" tIns="45720" rIns="91440" bIns="45720" rtlCol="0" anchor="t">
            <a:noAutofit/>
          </a:bodyPr>
          <a:lstStyle/>
          <a:p>
            <a:pPr marL="251460" indent="-251460">
              <a:buClr>
                <a:srgbClr val="00B050"/>
              </a:buClr>
              <a:buFont typeface="Wingdings" panose="05000000000000000000" pitchFamily="2" charset="2"/>
              <a:buChar char="ü"/>
            </a:pPr>
            <a:r>
              <a:rPr lang="sv-SE">
                <a:cs typeface="Arial"/>
              </a:rPr>
              <a:t>Digitalisering har varit en central fråga sedan regionbildningen</a:t>
            </a:r>
          </a:p>
          <a:p>
            <a:pPr marL="251460" indent="-251460">
              <a:buClr>
                <a:srgbClr val="00B050"/>
              </a:buClr>
              <a:buFont typeface="Wingdings" panose="05000000000000000000" pitchFamily="2" charset="2"/>
              <a:buChar char="ü"/>
            </a:pPr>
            <a:r>
              <a:rPr lang="sv-SE"/>
              <a:t>Öka den digitala mognadsgraden i organisationen – </a:t>
            </a:r>
            <a:r>
              <a:rPr lang="sv-SE" b="1" err="1"/>
              <a:t>DiMiOs</a:t>
            </a:r>
            <a:r>
              <a:rPr lang="sv-SE"/>
              <a:t>(Digital Mognad i Offentlig Sektor)</a:t>
            </a:r>
            <a:endParaRPr lang="sv-SE">
              <a:cs typeface="Arial"/>
            </a:endParaRPr>
          </a:p>
          <a:p>
            <a:pPr marL="251460" indent="-251460">
              <a:buClr>
                <a:srgbClr val="00B050"/>
              </a:buClr>
              <a:buFont typeface="Wingdings" panose="05000000000000000000" pitchFamily="2" charset="2"/>
              <a:buChar char="ü"/>
            </a:pPr>
            <a:r>
              <a:rPr lang="sv-SE"/>
              <a:t>Fokusområden digitalisering:</a:t>
            </a:r>
            <a:endParaRPr lang="sv-SE">
              <a:cs typeface="Arial"/>
            </a:endParaRPr>
          </a:p>
          <a:p>
            <a:pPr marL="503555" lvl="1" indent="-251460">
              <a:buClr>
                <a:srgbClr val="00B050"/>
              </a:buClr>
              <a:buFont typeface="Wingdings" panose="05000000000000000000" pitchFamily="2" charset="2"/>
              <a:buChar char="ü"/>
            </a:pPr>
            <a:r>
              <a:rPr lang="sv-SE"/>
              <a:t>Ledning och styrning: Digitaliseringsportfölj och Digitaliseringsråd</a:t>
            </a:r>
            <a:endParaRPr lang="sv-SE">
              <a:cs typeface="Arial"/>
            </a:endParaRPr>
          </a:p>
          <a:p>
            <a:pPr marL="503555" lvl="1" indent="-251460">
              <a:buClr>
                <a:srgbClr val="00B050"/>
              </a:buClr>
              <a:buFont typeface="Wingdings" panose="05000000000000000000" pitchFamily="2" charset="2"/>
              <a:buChar char="ü"/>
            </a:pPr>
            <a:r>
              <a:rPr lang="sv-SE"/>
              <a:t>Prioritering av digitala initiativ </a:t>
            </a:r>
            <a:endParaRPr lang="sv-SE">
              <a:cs typeface="Arial"/>
            </a:endParaRPr>
          </a:p>
          <a:p>
            <a:pPr marL="503555" lvl="1" indent="-251460">
              <a:buClr>
                <a:srgbClr val="00B050"/>
              </a:buClr>
              <a:buFont typeface="Wingdings" panose="05000000000000000000" pitchFamily="2" charset="2"/>
              <a:buChar char="ü"/>
            </a:pPr>
            <a:r>
              <a:rPr lang="sv-SE"/>
              <a:t>Införande av kundteam – fånga behov</a:t>
            </a:r>
            <a:endParaRPr lang="sv-SE">
              <a:cs typeface="Arial"/>
            </a:endParaRPr>
          </a:p>
          <a:p>
            <a:pPr marL="503555" lvl="1" indent="-251460">
              <a:buClr>
                <a:srgbClr val="00B050"/>
              </a:buClr>
              <a:buFont typeface="Wingdings" panose="05000000000000000000" pitchFamily="2" charset="2"/>
              <a:buChar char="ü"/>
            </a:pPr>
            <a:r>
              <a:rPr lang="sv-SE"/>
              <a:t>Digitaliseringsronder i verksamheten</a:t>
            </a:r>
            <a:endParaRPr lang="sv-SE">
              <a:cs typeface="Arial"/>
            </a:endParaRPr>
          </a:p>
          <a:p>
            <a:pPr marL="503555" lvl="1" indent="-251460">
              <a:buClr>
                <a:srgbClr val="00B050"/>
              </a:buClr>
              <a:buFont typeface="Wingdings" panose="05000000000000000000" pitchFamily="2" charset="2"/>
              <a:buChar char="ü"/>
            </a:pPr>
            <a:r>
              <a:rPr lang="sv-SE">
                <a:cs typeface="Arial"/>
              </a:rPr>
              <a:t>Kompetenshöjande insatser – Utbildning av Digitaliseringsledare</a:t>
            </a:r>
          </a:p>
        </p:txBody>
      </p:sp>
    </p:spTree>
    <p:extLst>
      <p:ext uri="{BB962C8B-B14F-4D97-AF65-F5344CB8AC3E}">
        <p14:creationId xmlns:p14="http://schemas.microsoft.com/office/powerpoint/2010/main" val="3591994181"/>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1_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9" id="{9E0111BA-78F8-ED43-9BA3-E166EAA0F6CB}" vid="{BB070876-6E9D-3346-8B27-93542E2491C6}"/>
    </a:ext>
  </a:extLst>
</a:theme>
</file>

<file path=ppt/theme/theme5.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f6bcc57e-a00a-4686-9d33-054a07823b2c" xsi:nil="true"/>
    <lcf76f155ced4ddcb4097134ff3c332f xmlns="a9d36e86-8500-466d-bc5b-a0d670265e3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73FE0F9E0382459CC7D07FC6C31C84" ma:contentTypeVersion="18" ma:contentTypeDescription="Create a new document." ma:contentTypeScope="" ma:versionID="be5d6067e146f3f7cd9369ba05b39610">
  <xsd:schema xmlns:xsd="http://www.w3.org/2001/XMLSchema" xmlns:xs="http://www.w3.org/2001/XMLSchema" xmlns:p="http://schemas.microsoft.com/office/2006/metadata/properties" xmlns:ns1="http://schemas.microsoft.com/sharepoint/v3" xmlns:ns2="f6bcc57e-a00a-4686-9d33-054a07823b2c" xmlns:ns3="a9d36e86-8500-466d-bc5b-a0d670265e3f" targetNamespace="http://schemas.microsoft.com/office/2006/metadata/properties" ma:root="true" ma:fieldsID="d64df1da0e05b9d324ee7a8f4f6316d5" ns1:_="" ns2:_="" ns3:_="">
    <xsd:import namespace="http://schemas.microsoft.com/sharepoint/v3"/>
    <xsd:import namespace="f6bcc57e-a00a-4686-9d33-054a07823b2c"/>
    <xsd:import namespace="a9d36e86-8500-466d-bc5b-a0d670265e3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bcc57e-a00a-4686-9d33-054a07823b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2dc0c6b-c6ca-4b67-81df-82d5841b2e4f}" ma:internalName="TaxCatchAll" ma:showField="CatchAllData" ma:web="f6bcc57e-a00a-4686-9d33-054a07823b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9d36e86-8500-466d-bc5b-a0d670265e3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BD8288-E41B-483C-9641-94420B0521A3}">
  <ds:schemaRefs>
    <ds:schemaRef ds:uri="a808491f-75ca-44ef-a255-f3627f5c7053"/>
    <ds:schemaRef ds:uri="d9bf6700-93a8-4263-a001-b7df3cd003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f6bcc57e-a00a-4686-9d33-054a07823b2c"/>
    <ds:schemaRef ds:uri="a9d36e86-8500-466d-bc5b-a0d670265e3f"/>
  </ds:schemaRefs>
</ds:datastoreItem>
</file>

<file path=customXml/itemProps2.xml><?xml version="1.0" encoding="utf-8"?>
<ds:datastoreItem xmlns:ds="http://schemas.openxmlformats.org/officeDocument/2006/customXml" ds:itemID="{2C1F57F4-2900-4444-9267-9B5E72010A01}">
  <ds:schemaRefs>
    <ds:schemaRef ds:uri="http://schemas.microsoft.com/sharepoint/v3/contenttype/forms"/>
  </ds:schemaRefs>
</ds:datastoreItem>
</file>

<file path=customXml/itemProps3.xml><?xml version="1.0" encoding="utf-8"?>
<ds:datastoreItem xmlns:ds="http://schemas.openxmlformats.org/officeDocument/2006/customXml" ds:itemID="{B6075335-1E55-4A88-985E-73709285B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bcc57e-a00a-4686-9d33-054a07823b2c"/>
    <ds:schemaRef ds:uri="a9d36e86-8500-466d-bc5b-a0d670265e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Powerpoint-Region Värmland</Template>
  <TotalTime>3</TotalTime>
  <Words>1250</Words>
  <Application>Microsoft Office PowerPoint</Application>
  <PresentationFormat>Bredbild</PresentationFormat>
  <Paragraphs>178</Paragraphs>
  <Slides>25</Slides>
  <Notes>6</Notes>
  <HiddenSlides>0</HiddenSlides>
  <MMClips>0</MMClips>
  <ScaleCrop>false</ScaleCrop>
  <HeadingPairs>
    <vt:vector size="6" baseType="variant">
      <vt:variant>
        <vt:lpstr>Använt teckensnitt</vt:lpstr>
      </vt:variant>
      <vt:variant>
        <vt:i4>7</vt:i4>
      </vt:variant>
      <vt:variant>
        <vt:lpstr>Tema</vt:lpstr>
      </vt:variant>
      <vt:variant>
        <vt:i4>5</vt:i4>
      </vt:variant>
      <vt:variant>
        <vt:lpstr>Bildrubriker</vt:lpstr>
      </vt:variant>
      <vt:variant>
        <vt:i4>25</vt:i4>
      </vt:variant>
    </vt:vector>
  </HeadingPairs>
  <TitlesOfParts>
    <vt:vector size="37" baseType="lpstr">
      <vt:lpstr>-apple-system</vt:lpstr>
      <vt:lpstr>Arial</vt:lpstr>
      <vt:lpstr>Calibri</vt:lpstr>
      <vt:lpstr>Courier New</vt:lpstr>
      <vt:lpstr>open sans</vt:lpstr>
      <vt:lpstr>Times New Roman</vt:lpstr>
      <vt:lpstr>Wingdings</vt:lpstr>
      <vt:lpstr>Region Varmland</vt:lpstr>
      <vt:lpstr>Region Varmland Grå</vt:lpstr>
      <vt:lpstr>Stor rubrik</vt:lpstr>
      <vt:lpstr>1_Region Varmland</vt:lpstr>
      <vt:lpstr>Region Varmland</vt:lpstr>
      <vt:lpstr>Vårdvalsråd - Vårdval Vårdcentral  Medverkan från Region IT och UAP  Tema; ”Aktuella digitala tjänster”   Datum: 2022-10-27 Tid: 13.30-14.15 </vt:lpstr>
      <vt:lpstr>Medverkande idag från Region IT/UAP </vt:lpstr>
      <vt:lpstr>Agenda</vt:lpstr>
      <vt:lpstr>IT Kundgrupp Hälso- och sjukvård</vt:lpstr>
      <vt:lpstr>Digitalisering Region Värmland</vt:lpstr>
      <vt:lpstr>Innehåll</vt:lpstr>
      <vt:lpstr>PowerPoint-presentation</vt:lpstr>
      <vt:lpstr>Digitalisering pågår hela tiden</vt:lpstr>
      <vt:lpstr>Nulägesbild</vt:lpstr>
      <vt:lpstr>Utmaningar just nu</vt:lpstr>
      <vt:lpstr>Varför? - Drivkrafter digitalisering</vt:lpstr>
      <vt:lpstr>Digitalisering och faser</vt:lpstr>
      <vt:lpstr> Digitala tjänster  -Några nyheter och befintliga möjligheter </vt:lpstr>
      <vt:lpstr>Innehåll</vt:lpstr>
      <vt:lpstr>Användning av 1177 i Värmland</vt:lpstr>
      <vt:lpstr>PowerPoint-presentation</vt:lpstr>
      <vt:lpstr>Journalen via nätet</vt:lpstr>
      <vt:lpstr>E-tjänster och webbtidbok </vt:lpstr>
      <vt:lpstr>Stöd och behandling </vt:lpstr>
      <vt:lpstr>Stöd och behandling </vt:lpstr>
      <vt:lpstr>Formulärhantering </vt:lpstr>
      <vt:lpstr>Journalen </vt:lpstr>
      <vt:lpstr>PowerPoint-presentation</vt:lpstr>
      <vt:lpstr>Hur kommer ni i kontakt med IT/UAP?</vt:lpstr>
      <vt:lpstr>Frågor/Dialog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Jan Hellberg</dc:creator>
  <cp:lastModifiedBy>Berit Bryske</cp:lastModifiedBy>
  <cp:revision>3</cp:revision>
  <dcterms:created xsi:type="dcterms:W3CDTF">2019-02-05T13:34:18Z</dcterms:created>
  <dcterms:modified xsi:type="dcterms:W3CDTF">2022-11-07T13:10:55Z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0x0101008C73FE0F9E0382459CC7D07FC6C31C84</vt:lpwstr>
  </property>
  <property fmtid="{D5CDD505-2E9C-101B-9397-08002B2CF9AE}" pid="3" name="MediaServiceImageTags">
    <vt:lpwstr/>
  </property>
</Properties>
</file>