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2"/>
  </p:notesMasterIdLst>
  <p:sldIdLst>
    <p:sldId id="256" r:id="rId4"/>
    <p:sldId id="258" r:id="rId5"/>
    <p:sldId id="259" r:id="rId6"/>
    <p:sldId id="260" r:id="rId7"/>
    <p:sldId id="261" r:id="rId8"/>
    <p:sldId id="287" r:id="rId9"/>
    <p:sldId id="6506" r:id="rId10"/>
    <p:sldId id="6507" r:id="rId11"/>
    <p:sldId id="6508" r:id="rId12"/>
    <p:sldId id="6509" r:id="rId13"/>
    <p:sldId id="6511" r:id="rId14"/>
    <p:sldId id="6512" r:id="rId15"/>
    <p:sldId id="6513" r:id="rId16"/>
    <p:sldId id="6515" r:id="rId17"/>
    <p:sldId id="6510" r:id="rId18"/>
    <p:sldId id="6514" r:id="rId19"/>
    <p:sldId id="6505" r:id="rId20"/>
    <p:sldId id="6516"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100" d="100"/>
          <a:sy n="100" d="100"/>
        </p:scale>
        <p:origin x="78" y="6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D1200-3A2F-48B2-AAFA-8D8ACD851AD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CB46F69-3CAC-40BE-A285-6C09A5AFE28D}">
      <dgm:prSet/>
      <dgm:spPr/>
      <dgm:t>
        <a:bodyPr/>
        <a:lstStyle/>
        <a:p>
          <a:r>
            <a:rPr lang="en-US"/>
            <a:t>PM:et = anvisning och beskrivning</a:t>
          </a:r>
        </a:p>
      </dgm:t>
    </dgm:pt>
    <dgm:pt modelId="{2AF345EA-71FB-48B1-B378-B4DAE29CD1D3}" type="parTrans" cxnId="{956B2B61-4FAC-4BFD-A3AE-5FBEE1F590A9}">
      <dgm:prSet/>
      <dgm:spPr/>
      <dgm:t>
        <a:bodyPr/>
        <a:lstStyle/>
        <a:p>
          <a:endParaRPr lang="en-US"/>
        </a:p>
      </dgm:t>
    </dgm:pt>
    <dgm:pt modelId="{D6413D60-B5DD-4C14-9FAD-812C63304EA1}" type="sibTrans" cxnId="{956B2B61-4FAC-4BFD-A3AE-5FBEE1F590A9}">
      <dgm:prSet/>
      <dgm:spPr/>
      <dgm:t>
        <a:bodyPr/>
        <a:lstStyle/>
        <a:p>
          <a:endParaRPr lang="en-US"/>
        </a:p>
      </dgm:t>
    </dgm:pt>
    <dgm:pt modelId="{D13EB2A4-05E2-4CC0-882A-34E05B1D072B}">
      <dgm:prSet/>
      <dgm:spPr/>
      <dgm:t>
        <a:bodyPr/>
        <a:lstStyle/>
        <a:p>
          <a:r>
            <a:rPr lang="sv-SE" noProof="0" dirty="0"/>
            <a:t>Postbeskrivning tas fram inom kort (enas vad innehålla</a:t>
          </a:r>
          <a:r>
            <a:rPr lang="en-US" dirty="0"/>
            <a:t>)</a:t>
          </a:r>
        </a:p>
      </dgm:t>
    </dgm:pt>
    <dgm:pt modelId="{DC9785C7-B3BA-4802-BC9F-CCF7EAB6FD23}" type="parTrans" cxnId="{69508A8E-B3CE-4397-B0D9-5D68580ECDBC}">
      <dgm:prSet/>
      <dgm:spPr/>
      <dgm:t>
        <a:bodyPr/>
        <a:lstStyle/>
        <a:p>
          <a:endParaRPr lang="en-US"/>
        </a:p>
      </dgm:t>
    </dgm:pt>
    <dgm:pt modelId="{F79D5BAC-819D-4924-9CB2-505F8BB8F421}" type="sibTrans" cxnId="{69508A8E-B3CE-4397-B0D9-5D68580ECDBC}">
      <dgm:prSet/>
      <dgm:spPr/>
      <dgm:t>
        <a:bodyPr/>
        <a:lstStyle/>
        <a:p>
          <a:endParaRPr lang="en-US"/>
        </a:p>
      </dgm:t>
    </dgm:pt>
    <dgm:pt modelId="{17834322-21B0-45ED-8273-841237FEB042}">
      <dgm:prSet/>
      <dgm:spPr/>
      <dgm:t>
        <a:bodyPr/>
        <a:lstStyle/>
        <a:p>
          <a:r>
            <a:rPr lang="en-US"/>
            <a:t>Skarp mätning från 1 januari 2024</a:t>
          </a:r>
        </a:p>
      </dgm:t>
    </dgm:pt>
    <dgm:pt modelId="{C9F6C4D3-A295-4A35-AED4-259801028DD6}" type="parTrans" cxnId="{61BA8DCA-04D9-4500-998C-5BAEAE07A4B7}">
      <dgm:prSet/>
      <dgm:spPr/>
      <dgm:t>
        <a:bodyPr/>
        <a:lstStyle/>
        <a:p>
          <a:endParaRPr lang="en-US"/>
        </a:p>
      </dgm:t>
    </dgm:pt>
    <dgm:pt modelId="{EB8483B2-1DD9-4853-82AE-E2F05DD1D6A0}" type="sibTrans" cxnId="{61BA8DCA-04D9-4500-998C-5BAEAE07A4B7}">
      <dgm:prSet/>
      <dgm:spPr/>
      <dgm:t>
        <a:bodyPr/>
        <a:lstStyle/>
        <a:p>
          <a:endParaRPr lang="en-US"/>
        </a:p>
      </dgm:t>
    </dgm:pt>
    <dgm:pt modelId="{A842A059-742A-4684-9520-FB9A27F92A03}" type="pres">
      <dgm:prSet presAssocID="{B4FD1200-3A2F-48B2-AAFA-8D8ACD851AD1}" presName="root" presStyleCnt="0">
        <dgm:presLayoutVars>
          <dgm:dir/>
          <dgm:resizeHandles val="exact"/>
        </dgm:presLayoutVars>
      </dgm:prSet>
      <dgm:spPr/>
    </dgm:pt>
    <dgm:pt modelId="{1E90B66C-B314-42DB-99F5-3EA619106FCF}" type="pres">
      <dgm:prSet presAssocID="{CCB46F69-3CAC-40BE-A285-6C09A5AFE28D}" presName="compNode" presStyleCnt="0"/>
      <dgm:spPr/>
    </dgm:pt>
    <dgm:pt modelId="{326D6F57-E00F-4F6B-AA43-612C09C32B9A}" type="pres">
      <dgm:prSet presAssocID="{CCB46F69-3CAC-40BE-A285-6C09A5AFE28D}" presName="bgRect" presStyleLbl="bgShp" presStyleIdx="0" presStyleCnt="3"/>
      <dgm:spPr/>
    </dgm:pt>
    <dgm:pt modelId="{9CE653E0-6286-4E56-A524-3BDFE6293E74}" type="pres">
      <dgm:prSet presAssocID="{CCB46F69-3CAC-40BE-A285-6C09A5AFE28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ärare"/>
        </a:ext>
      </dgm:extLst>
    </dgm:pt>
    <dgm:pt modelId="{9A6D49EA-A4B8-485A-8000-E86B5796FCC3}" type="pres">
      <dgm:prSet presAssocID="{CCB46F69-3CAC-40BE-A285-6C09A5AFE28D}" presName="spaceRect" presStyleCnt="0"/>
      <dgm:spPr/>
    </dgm:pt>
    <dgm:pt modelId="{62D7D2A4-CAF3-48A9-9293-2FB89FC17FA5}" type="pres">
      <dgm:prSet presAssocID="{CCB46F69-3CAC-40BE-A285-6C09A5AFE28D}" presName="parTx" presStyleLbl="revTx" presStyleIdx="0" presStyleCnt="3">
        <dgm:presLayoutVars>
          <dgm:chMax val="0"/>
          <dgm:chPref val="0"/>
        </dgm:presLayoutVars>
      </dgm:prSet>
      <dgm:spPr/>
    </dgm:pt>
    <dgm:pt modelId="{F701C7B7-3125-40FC-B025-888E909AEDA2}" type="pres">
      <dgm:prSet presAssocID="{D6413D60-B5DD-4C14-9FAD-812C63304EA1}" presName="sibTrans" presStyleCnt="0"/>
      <dgm:spPr/>
    </dgm:pt>
    <dgm:pt modelId="{C5210002-83F1-4A29-9876-E7049EB9A0E5}" type="pres">
      <dgm:prSet presAssocID="{D13EB2A4-05E2-4CC0-882A-34E05B1D072B}" presName="compNode" presStyleCnt="0"/>
      <dgm:spPr/>
    </dgm:pt>
    <dgm:pt modelId="{0D6DD639-7F69-4EBC-8C65-C4D92A4E54DA}" type="pres">
      <dgm:prSet presAssocID="{D13EB2A4-05E2-4CC0-882A-34E05B1D072B}" presName="bgRect" presStyleLbl="bgShp" presStyleIdx="1" presStyleCnt="3"/>
      <dgm:spPr/>
    </dgm:pt>
    <dgm:pt modelId="{79F5DE37-C1C5-4E99-B588-E3201CD96468}" type="pres">
      <dgm:prSet presAssocID="{D13EB2A4-05E2-4CC0-882A-34E05B1D072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ck"/>
        </a:ext>
      </dgm:extLst>
    </dgm:pt>
    <dgm:pt modelId="{2E07505B-E5F1-4BFE-B8D9-E6BFA6EC6173}" type="pres">
      <dgm:prSet presAssocID="{D13EB2A4-05E2-4CC0-882A-34E05B1D072B}" presName="spaceRect" presStyleCnt="0"/>
      <dgm:spPr/>
    </dgm:pt>
    <dgm:pt modelId="{62E0E6C6-FAA2-4826-B506-969BFE564521}" type="pres">
      <dgm:prSet presAssocID="{D13EB2A4-05E2-4CC0-882A-34E05B1D072B}" presName="parTx" presStyleLbl="revTx" presStyleIdx="1" presStyleCnt="3">
        <dgm:presLayoutVars>
          <dgm:chMax val="0"/>
          <dgm:chPref val="0"/>
        </dgm:presLayoutVars>
      </dgm:prSet>
      <dgm:spPr/>
    </dgm:pt>
    <dgm:pt modelId="{A2529823-5C9A-4462-883C-70AF858B82C1}" type="pres">
      <dgm:prSet presAssocID="{F79D5BAC-819D-4924-9CB2-505F8BB8F421}" presName="sibTrans" presStyleCnt="0"/>
      <dgm:spPr/>
    </dgm:pt>
    <dgm:pt modelId="{EF001F05-0F81-4D03-ABFB-FFD45C2873F5}" type="pres">
      <dgm:prSet presAssocID="{17834322-21B0-45ED-8273-841237FEB042}" presName="compNode" presStyleCnt="0"/>
      <dgm:spPr/>
    </dgm:pt>
    <dgm:pt modelId="{FE0887AE-3010-48A5-854E-96D9434A2913}" type="pres">
      <dgm:prSet presAssocID="{17834322-21B0-45ED-8273-841237FEB042}" presName="bgRect" presStyleLbl="bgShp" presStyleIdx="2" presStyleCnt="3"/>
      <dgm:spPr/>
    </dgm:pt>
    <dgm:pt modelId="{F2A47101-876C-456F-8605-77BFDC150F05}" type="pres">
      <dgm:prSet presAssocID="{17834322-21B0-45ED-8273-841237FEB0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jal"/>
        </a:ext>
      </dgm:extLst>
    </dgm:pt>
    <dgm:pt modelId="{2AE7DA82-CBCD-46F9-92B5-6DAD691839A7}" type="pres">
      <dgm:prSet presAssocID="{17834322-21B0-45ED-8273-841237FEB042}" presName="spaceRect" presStyleCnt="0"/>
      <dgm:spPr/>
    </dgm:pt>
    <dgm:pt modelId="{D76CD041-2238-4AD3-9612-F66F85D01133}" type="pres">
      <dgm:prSet presAssocID="{17834322-21B0-45ED-8273-841237FEB042}" presName="parTx" presStyleLbl="revTx" presStyleIdx="2" presStyleCnt="3">
        <dgm:presLayoutVars>
          <dgm:chMax val="0"/>
          <dgm:chPref val="0"/>
        </dgm:presLayoutVars>
      </dgm:prSet>
      <dgm:spPr/>
    </dgm:pt>
  </dgm:ptLst>
  <dgm:cxnLst>
    <dgm:cxn modelId="{4DA0D91C-FE9C-409A-B6F4-64E5A11B56A8}" type="presOf" srcId="{17834322-21B0-45ED-8273-841237FEB042}" destId="{D76CD041-2238-4AD3-9612-F66F85D01133}" srcOrd="0" destOrd="0" presId="urn:microsoft.com/office/officeart/2018/2/layout/IconVerticalSolidList"/>
    <dgm:cxn modelId="{A9F8765F-1B52-4A86-91D9-60D163B4E6A9}" type="presOf" srcId="{B4FD1200-3A2F-48B2-AAFA-8D8ACD851AD1}" destId="{A842A059-742A-4684-9520-FB9A27F92A03}" srcOrd="0" destOrd="0" presId="urn:microsoft.com/office/officeart/2018/2/layout/IconVerticalSolidList"/>
    <dgm:cxn modelId="{956B2B61-4FAC-4BFD-A3AE-5FBEE1F590A9}" srcId="{B4FD1200-3A2F-48B2-AAFA-8D8ACD851AD1}" destId="{CCB46F69-3CAC-40BE-A285-6C09A5AFE28D}" srcOrd="0" destOrd="0" parTransId="{2AF345EA-71FB-48B1-B378-B4DAE29CD1D3}" sibTransId="{D6413D60-B5DD-4C14-9FAD-812C63304EA1}"/>
    <dgm:cxn modelId="{69508A8E-B3CE-4397-B0D9-5D68580ECDBC}" srcId="{B4FD1200-3A2F-48B2-AAFA-8D8ACD851AD1}" destId="{D13EB2A4-05E2-4CC0-882A-34E05B1D072B}" srcOrd="1" destOrd="0" parTransId="{DC9785C7-B3BA-4802-BC9F-CCF7EAB6FD23}" sibTransId="{F79D5BAC-819D-4924-9CB2-505F8BB8F421}"/>
    <dgm:cxn modelId="{617102A8-36EA-4AF1-9F7D-E7B0C44C9A12}" type="presOf" srcId="{CCB46F69-3CAC-40BE-A285-6C09A5AFE28D}" destId="{62D7D2A4-CAF3-48A9-9293-2FB89FC17FA5}" srcOrd="0" destOrd="0" presId="urn:microsoft.com/office/officeart/2018/2/layout/IconVerticalSolidList"/>
    <dgm:cxn modelId="{61BA8DCA-04D9-4500-998C-5BAEAE07A4B7}" srcId="{B4FD1200-3A2F-48B2-AAFA-8D8ACD851AD1}" destId="{17834322-21B0-45ED-8273-841237FEB042}" srcOrd="2" destOrd="0" parTransId="{C9F6C4D3-A295-4A35-AED4-259801028DD6}" sibTransId="{EB8483B2-1DD9-4853-82AE-E2F05DD1D6A0}"/>
    <dgm:cxn modelId="{E224C5F5-8D7F-4895-8689-E21F6E6CB54D}" type="presOf" srcId="{D13EB2A4-05E2-4CC0-882A-34E05B1D072B}" destId="{62E0E6C6-FAA2-4826-B506-969BFE564521}" srcOrd="0" destOrd="0" presId="urn:microsoft.com/office/officeart/2018/2/layout/IconVerticalSolidList"/>
    <dgm:cxn modelId="{505E753F-C133-4ABC-A684-E8415B8B23F8}" type="presParOf" srcId="{A842A059-742A-4684-9520-FB9A27F92A03}" destId="{1E90B66C-B314-42DB-99F5-3EA619106FCF}" srcOrd="0" destOrd="0" presId="urn:microsoft.com/office/officeart/2018/2/layout/IconVerticalSolidList"/>
    <dgm:cxn modelId="{A2795D7D-8048-4D3D-8108-21332D7DB6AE}" type="presParOf" srcId="{1E90B66C-B314-42DB-99F5-3EA619106FCF}" destId="{326D6F57-E00F-4F6B-AA43-612C09C32B9A}" srcOrd="0" destOrd="0" presId="urn:microsoft.com/office/officeart/2018/2/layout/IconVerticalSolidList"/>
    <dgm:cxn modelId="{8922AD09-C5B1-4AA3-969F-6CE5110DE22E}" type="presParOf" srcId="{1E90B66C-B314-42DB-99F5-3EA619106FCF}" destId="{9CE653E0-6286-4E56-A524-3BDFE6293E74}" srcOrd="1" destOrd="0" presId="urn:microsoft.com/office/officeart/2018/2/layout/IconVerticalSolidList"/>
    <dgm:cxn modelId="{8631F057-B6E4-447F-83DD-81C5C8586608}" type="presParOf" srcId="{1E90B66C-B314-42DB-99F5-3EA619106FCF}" destId="{9A6D49EA-A4B8-485A-8000-E86B5796FCC3}" srcOrd="2" destOrd="0" presId="urn:microsoft.com/office/officeart/2018/2/layout/IconVerticalSolidList"/>
    <dgm:cxn modelId="{AAD716C2-C198-4AEE-B6D9-E552C330D8E9}" type="presParOf" srcId="{1E90B66C-B314-42DB-99F5-3EA619106FCF}" destId="{62D7D2A4-CAF3-48A9-9293-2FB89FC17FA5}" srcOrd="3" destOrd="0" presId="urn:microsoft.com/office/officeart/2018/2/layout/IconVerticalSolidList"/>
    <dgm:cxn modelId="{99FC4A73-651F-471F-91FB-EEF2551BF60E}" type="presParOf" srcId="{A842A059-742A-4684-9520-FB9A27F92A03}" destId="{F701C7B7-3125-40FC-B025-888E909AEDA2}" srcOrd="1" destOrd="0" presId="urn:microsoft.com/office/officeart/2018/2/layout/IconVerticalSolidList"/>
    <dgm:cxn modelId="{8CCDBF02-81EA-426D-88C6-5390044CEA4A}" type="presParOf" srcId="{A842A059-742A-4684-9520-FB9A27F92A03}" destId="{C5210002-83F1-4A29-9876-E7049EB9A0E5}" srcOrd="2" destOrd="0" presId="urn:microsoft.com/office/officeart/2018/2/layout/IconVerticalSolidList"/>
    <dgm:cxn modelId="{EB0033AB-4896-4B18-AFBE-91E76EBAE5BF}" type="presParOf" srcId="{C5210002-83F1-4A29-9876-E7049EB9A0E5}" destId="{0D6DD639-7F69-4EBC-8C65-C4D92A4E54DA}" srcOrd="0" destOrd="0" presId="urn:microsoft.com/office/officeart/2018/2/layout/IconVerticalSolidList"/>
    <dgm:cxn modelId="{C9DB92D4-8B9D-423C-BABE-DA888803D6EA}" type="presParOf" srcId="{C5210002-83F1-4A29-9876-E7049EB9A0E5}" destId="{79F5DE37-C1C5-4E99-B588-E3201CD96468}" srcOrd="1" destOrd="0" presId="urn:microsoft.com/office/officeart/2018/2/layout/IconVerticalSolidList"/>
    <dgm:cxn modelId="{2A706A53-7CFF-4BD6-84EB-940588AA93F2}" type="presParOf" srcId="{C5210002-83F1-4A29-9876-E7049EB9A0E5}" destId="{2E07505B-E5F1-4BFE-B8D9-E6BFA6EC6173}" srcOrd="2" destOrd="0" presId="urn:microsoft.com/office/officeart/2018/2/layout/IconVerticalSolidList"/>
    <dgm:cxn modelId="{C6AC8D7F-B808-4E86-B9B0-E3540BD52A2E}" type="presParOf" srcId="{C5210002-83F1-4A29-9876-E7049EB9A0E5}" destId="{62E0E6C6-FAA2-4826-B506-969BFE564521}" srcOrd="3" destOrd="0" presId="urn:microsoft.com/office/officeart/2018/2/layout/IconVerticalSolidList"/>
    <dgm:cxn modelId="{ED15B1E0-9010-4B68-A29A-A1D0B673CAF3}" type="presParOf" srcId="{A842A059-742A-4684-9520-FB9A27F92A03}" destId="{A2529823-5C9A-4462-883C-70AF858B82C1}" srcOrd="3" destOrd="0" presId="urn:microsoft.com/office/officeart/2018/2/layout/IconVerticalSolidList"/>
    <dgm:cxn modelId="{267B4584-306A-4A45-8820-C658F2711021}" type="presParOf" srcId="{A842A059-742A-4684-9520-FB9A27F92A03}" destId="{EF001F05-0F81-4D03-ABFB-FFD45C2873F5}" srcOrd="4" destOrd="0" presId="urn:microsoft.com/office/officeart/2018/2/layout/IconVerticalSolidList"/>
    <dgm:cxn modelId="{8B78229E-DD8D-4D8E-BD91-8C9DE3389FFA}" type="presParOf" srcId="{EF001F05-0F81-4D03-ABFB-FFD45C2873F5}" destId="{FE0887AE-3010-48A5-854E-96D9434A2913}" srcOrd="0" destOrd="0" presId="urn:microsoft.com/office/officeart/2018/2/layout/IconVerticalSolidList"/>
    <dgm:cxn modelId="{17961C59-57A9-4E98-8DA2-7D43D28A1D79}" type="presParOf" srcId="{EF001F05-0F81-4D03-ABFB-FFD45C2873F5}" destId="{F2A47101-876C-456F-8605-77BFDC150F05}" srcOrd="1" destOrd="0" presId="urn:microsoft.com/office/officeart/2018/2/layout/IconVerticalSolidList"/>
    <dgm:cxn modelId="{0CDB7C64-DD58-484A-8C96-222B3678EDF8}" type="presParOf" srcId="{EF001F05-0F81-4D03-ABFB-FFD45C2873F5}" destId="{2AE7DA82-CBCD-46F9-92B5-6DAD691839A7}" srcOrd="2" destOrd="0" presId="urn:microsoft.com/office/officeart/2018/2/layout/IconVerticalSolidList"/>
    <dgm:cxn modelId="{253ED1B6-EC3E-42E4-9245-3C9B5955BBAD}" type="presParOf" srcId="{EF001F05-0F81-4D03-ABFB-FFD45C2873F5}" destId="{D76CD041-2238-4AD3-9612-F66F85D0113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D6F57-E00F-4F6B-AA43-612C09C32B9A}">
      <dsp:nvSpPr>
        <dsp:cNvPr id="0" name=""/>
        <dsp:cNvSpPr/>
      </dsp:nvSpPr>
      <dsp:spPr>
        <a:xfrm>
          <a:off x="0" y="456"/>
          <a:ext cx="9609825" cy="10679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E653E0-6286-4E56-A524-3BDFE6293E74}">
      <dsp:nvSpPr>
        <dsp:cNvPr id="0" name=""/>
        <dsp:cNvSpPr/>
      </dsp:nvSpPr>
      <dsp:spPr>
        <a:xfrm>
          <a:off x="323042" y="240736"/>
          <a:ext cx="587350" cy="5873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D7D2A4-CAF3-48A9-9293-2FB89FC17FA5}">
      <dsp:nvSpPr>
        <dsp:cNvPr id="0" name=""/>
        <dsp:cNvSpPr/>
      </dsp:nvSpPr>
      <dsp:spPr>
        <a:xfrm>
          <a:off x="1233436" y="456"/>
          <a:ext cx="8376388" cy="106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020" tIns="113020" rIns="113020" bIns="113020" numCol="1" spcCol="1270" anchor="ctr" anchorCtr="0">
          <a:noAutofit/>
        </a:bodyPr>
        <a:lstStyle/>
        <a:p>
          <a:pPr marL="0" lvl="0" indent="0" algn="l" defTabSz="1111250">
            <a:lnSpc>
              <a:spcPct val="90000"/>
            </a:lnSpc>
            <a:spcBef>
              <a:spcPct val="0"/>
            </a:spcBef>
            <a:spcAft>
              <a:spcPct val="35000"/>
            </a:spcAft>
            <a:buNone/>
          </a:pPr>
          <a:r>
            <a:rPr lang="en-US" sz="2500" kern="1200"/>
            <a:t>PM:et = anvisning och beskrivning</a:t>
          </a:r>
        </a:p>
      </dsp:txBody>
      <dsp:txXfrm>
        <a:off x="1233436" y="456"/>
        <a:ext cx="8376388" cy="1067910"/>
      </dsp:txXfrm>
    </dsp:sp>
    <dsp:sp modelId="{0D6DD639-7F69-4EBC-8C65-C4D92A4E54DA}">
      <dsp:nvSpPr>
        <dsp:cNvPr id="0" name=""/>
        <dsp:cNvSpPr/>
      </dsp:nvSpPr>
      <dsp:spPr>
        <a:xfrm>
          <a:off x="0" y="1335343"/>
          <a:ext cx="9609825" cy="10679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F5DE37-C1C5-4E99-B588-E3201CD96468}">
      <dsp:nvSpPr>
        <dsp:cNvPr id="0" name=""/>
        <dsp:cNvSpPr/>
      </dsp:nvSpPr>
      <dsp:spPr>
        <a:xfrm>
          <a:off x="323042" y="1575623"/>
          <a:ext cx="587350" cy="5873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E0E6C6-FAA2-4826-B506-969BFE564521}">
      <dsp:nvSpPr>
        <dsp:cNvPr id="0" name=""/>
        <dsp:cNvSpPr/>
      </dsp:nvSpPr>
      <dsp:spPr>
        <a:xfrm>
          <a:off x="1233436" y="1335343"/>
          <a:ext cx="8376388" cy="106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020" tIns="113020" rIns="113020" bIns="113020" numCol="1" spcCol="1270" anchor="ctr" anchorCtr="0">
          <a:noAutofit/>
        </a:bodyPr>
        <a:lstStyle/>
        <a:p>
          <a:pPr marL="0" lvl="0" indent="0" algn="l" defTabSz="1111250">
            <a:lnSpc>
              <a:spcPct val="90000"/>
            </a:lnSpc>
            <a:spcBef>
              <a:spcPct val="0"/>
            </a:spcBef>
            <a:spcAft>
              <a:spcPct val="35000"/>
            </a:spcAft>
            <a:buNone/>
          </a:pPr>
          <a:r>
            <a:rPr lang="sv-SE" sz="2500" kern="1200" noProof="0" dirty="0"/>
            <a:t>Postbeskrivning tas fram inom kort (enas vad innehålla</a:t>
          </a:r>
          <a:r>
            <a:rPr lang="en-US" sz="2500" kern="1200" dirty="0"/>
            <a:t>)</a:t>
          </a:r>
        </a:p>
      </dsp:txBody>
      <dsp:txXfrm>
        <a:off x="1233436" y="1335343"/>
        <a:ext cx="8376388" cy="1067910"/>
      </dsp:txXfrm>
    </dsp:sp>
    <dsp:sp modelId="{FE0887AE-3010-48A5-854E-96D9434A2913}">
      <dsp:nvSpPr>
        <dsp:cNvPr id="0" name=""/>
        <dsp:cNvSpPr/>
      </dsp:nvSpPr>
      <dsp:spPr>
        <a:xfrm>
          <a:off x="0" y="2670231"/>
          <a:ext cx="9609825" cy="10679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A47101-876C-456F-8605-77BFDC150F05}">
      <dsp:nvSpPr>
        <dsp:cNvPr id="0" name=""/>
        <dsp:cNvSpPr/>
      </dsp:nvSpPr>
      <dsp:spPr>
        <a:xfrm>
          <a:off x="323042" y="2910511"/>
          <a:ext cx="587350" cy="5873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6CD041-2238-4AD3-9612-F66F85D01133}">
      <dsp:nvSpPr>
        <dsp:cNvPr id="0" name=""/>
        <dsp:cNvSpPr/>
      </dsp:nvSpPr>
      <dsp:spPr>
        <a:xfrm>
          <a:off x="1233436" y="2670231"/>
          <a:ext cx="8376388" cy="106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020" tIns="113020" rIns="113020" bIns="113020" numCol="1" spcCol="1270" anchor="ctr" anchorCtr="0">
          <a:noAutofit/>
        </a:bodyPr>
        <a:lstStyle/>
        <a:p>
          <a:pPr marL="0" lvl="0" indent="0" algn="l" defTabSz="1111250">
            <a:lnSpc>
              <a:spcPct val="90000"/>
            </a:lnSpc>
            <a:spcBef>
              <a:spcPct val="0"/>
            </a:spcBef>
            <a:spcAft>
              <a:spcPct val="35000"/>
            </a:spcAft>
            <a:buNone/>
          </a:pPr>
          <a:r>
            <a:rPr lang="en-US" sz="2500" kern="1200"/>
            <a:t>Skarp mätning från 1 januari 2024</a:t>
          </a:r>
        </a:p>
      </dsp:txBody>
      <dsp:txXfrm>
        <a:off x="1233436" y="2670231"/>
        <a:ext cx="8376388" cy="106791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E78F-EB5E-41C2-B50B-54536618FD76}" type="datetimeFigureOut">
              <a:rPr lang="sv-SE" smtClean="0"/>
              <a:t>2023-09-01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037FC-1919-476C-8D21-EE1102C3D6EC}" type="slidenum">
              <a:rPr lang="sv-SE" smtClean="0"/>
              <a:t>‹#›</a:t>
            </a:fld>
            <a:endParaRPr lang="sv-SE"/>
          </a:p>
        </p:txBody>
      </p:sp>
    </p:spTree>
    <p:extLst>
      <p:ext uri="{BB962C8B-B14F-4D97-AF65-F5344CB8AC3E}">
        <p14:creationId xmlns:p14="http://schemas.microsoft.com/office/powerpoint/2010/main" val="205742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Calibri" panose="020F0502020204030204" pitchFamily="34" charset="0"/>
              </a:rPr>
              <a:t>6 </a:t>
            </a:r>
          </a:p>
          <a:p>
            <a:r>
              <a:rPr lang="sv-SE" sz="1800" b="0" i="0" u="none" strike="noStrike" baseline="0" dirty="0">
                <a:solidFill>
                  <a:srgbClr val="000000"/>
                </a:solidFill>
                <a:latin typeface="Times New Roman" panose="02020603050405020304" pitchFamily="18" charset="0"/>
              </a:rPr>
              <a:t>Praktisk hantering av mätning tillgänglighetsgarantin efter lagändring 1 juli 2022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a:t>
            </a:r>
            <a:r>
              <a:rPr lang="sv-SE" sz="1800" b="0" i="0" u="none" strike="noStrike" baseline="0" dirty="0">
                <a:solidFill>
                  <a:srgbClr val="000000"/>
                </a:solidFill>
                <a:latin typeface="Times New Roman" panose="02020603050405020304" pitchFamily="18" charset="0"/>
              </a:rPr>
              <a:t>Definitioner av kontaktvägar som ska ingå i mätningen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a:t>
            </a:r>
            <a:r>
              <a:rPr lang="sv-SE" sz="1800" b="0" i="0" u="none" strike="noStrike" baseline="0" dirty="0">
                <a:solidFill>
                  <a:srgbClr val="000000"/>
                </a:solidFill>
                <a:latin typeface="Times New Roman" panose="02020603050405020304" pitchFamily="18" charset="0"/>
              </a:rPr>
              <a:t>Definitioner av kompetenser som ska ingå i mätningen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a:t>
            </a:r>
            <a:r>
              <a:rPr lang="sv-SE" sz="1800" b="0" i="0" u="none" strike="noStrike" baseline="0" dirty="0">
                <a:solidFill>
                  <a:srgbClr val="000000"/>
                </a:solidFill>
                <a:latin typeface="Times New Roman" panose="02020603050405020304" pitchFamily="18" charset="0"/>
              </a:rPr>
              <a:t>Beskrivning av hur och under vilka tidsintervall som mätning ska ske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a:t>
            </a:r>
            <a:r>
              <a:rPr lang="sv-SE" sz="1800" b="0" i="0" u="none" strike="noStrike" baseline="0" dirty="0">
                <a:solidFill>
                  <a:srgbClr val="000000"/>
                </a:solidFill>
                <a:latin typeface="Times New Roman" panose="02020603050405020304" pitchFamily="18" charset="0"/>
              </a:rPr>
              <a:t>Beskrivning och anvisning av hur mätning av tillgänglighetsgaranti till chatt med fysisk person ska gå till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a:t>
            </a:r>
            <a:r>
              <a:rPr lang="sv-SE" sz="1800" b="0" i="0" u="none" strike="noStrike" baseline="0" dirty="0">
                <a:solidFill>
                  <a:srgbClr val="000000"/>
                </a:solidFill>
                <a:latin typeface="Times New Roman" panose="02020603050405020304" pitchFamily="18" charset="0"/>
              </a:rPr>
              <a:t>Dialog med telefonisystemsleverantörer om utvecklade anvisningar för bästa stöd till regionen och för jämlik och jämförbar telefontillgänglighetsuppföljning </a:t>
            </a:r>
            <a:endParaRPr lang="sv-SE" sz="1800" b="0" i="0" u="none" strike="noStrike" baseline="0" dirty="0">
              <a:solidFill>
                <a:srgbClr val="000000"/>
              </a:solidFill>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7</a:t>
            </a:fld>
            <a:endParaRPr lang="sv-SE"/>
          </a:p>
        </p:txBody>
      </p:sp>
    </p:spTree>
    <p:extLst>
      <p:ext uri="{BB962C8B-B14F-4D97-AF65-F5344CB8AC3E}">
        <p14:creationId xmlns:p14="http://schemas.microsoft.com/office/powerpoint/2010/main" val="42085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Times New Roman" panose="02020603050405020304" pitchFamily="18" charset="0"/>
              </a:rPr>
              <a:t>Invånarnas perspektiv och behov bör leda oss. Varje kontaktform mäts och rapporteras separat och kan därmed summeras till en total tillgänglighet av kontakt samma dag. </a:t>
            </a:r>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9</a:t>
            </a:fld>
            <a:endParaRPr lang="sv-SE"/>
          </a:p>
        </p:txBody>
      </p:sp>
    </p:spTree>
    <p:extLst>
      <p:ext uri="{BB962C8B-B14F-4D97-AF65-F5344CB8AC3E}">
        <p14:creationId xmlns:p14="http://schemas.microsoft.com/office/powerpoint/2010/main" val="399860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endParaRPr lang="sv-SE" sz="1800" b="0" i="0" u="none" strike="noStrike" baseline="0" dirty="0">
              <a:solidFill>
                <a:srgbClr val="000000"/>
              </a:solidFill>
              <a:latin typeface="Times New Roman" panose="02020603050405020304" pitchFamily="18" charset="0"/>
            </a:endParaRPr>
          </a:p>
          <a:p>
            <a:r>
              <a:rPr lang="sv-SE" sz="1800" b="0" i="0" u="none" strike="noStrike" baseline="0" dirty="0">
                <a:solidFill>
                  <a:srgbClr val="000000"/>
                </a:solidFill>
                <a:latin typeface="Times New Roman" panose="02020603050405020304" pitchFamily="18" charset="0"/>
              </a:rPr>
              <a:t>Fysiska drop-in besök ger kontakt samma dag, men också en medicinsk bedömning samma dag. Omfattas </a:t>
            </a:r>
            <a:r>
              <a:rPr lang="sv-SE" sz="1800" b="1" i="0" u="none" strike="noStrike" baseline="0" dirty="0">
                <a:solidFill>
                  <a:srgbClr val="000000"/>
                </a:solidFill>
                <a:latin typeface="Times New Roman" panose="02020603050405020304" pitchFamily="18" charset="0"/>
              </a:rPr>
              <a:t>inte </a:t>
            </a:r>
            <a:r>
              <a:rPr lang="sv-SE" sz="1800" b="0" i="0" u="none" strike="noStrike" baseline="0" dirty="0">
                <a:solidFill>
                  <a:srgbClr val="000000"/>
                </a:solidFill>
                <a:latin typeface="Times New Roman" panose="02020603050405020304" pitchFamily="18" charset="0"/>
              </a:rPr>
              <a:t>av uppföljningen av tillgänglighetsgarantin kontakt samma dag/0:an. </a:t>
            </a:r>
            <a:r>
              <a:rPr lang="sv-SE" sz="1800" b="1" i="0" u="none" strike="noStrike" baseline="0" dirty="0">
                <a:solidFill>
                  <a:srgbClr val="000000"/>
                </a:solidFill>
                <a:latin typeface="Times New Roman" panose="02020603050405020304" pitchFamily="18" charset="0"/>
              </a:rPr>
              <a:t>Redovisas som medicinsk bedömning (3:an). </a:t>
            </a:r>
            <a:endParaRPr lang="sv-SE" sz="1800" b="0" i="0" u="none" strike="noStrike" baseline="0" dirty="0">
              <a:solidFill>
                <a:srgbClr val="000000"/>
              </a:solidFill>
              <a:latin typeface="Times New Roman" panose="02020603050405020304" pitchFamily="18" charset="0"/>
            </a:endParaRPr>
          </a:p>
          <a:p>
            <a:r>
              <a:rPr lang="sv-SE" sz="1800" b="0" i="0" u="none" strike="noStrike" baseline="0" dirty="0">
                <a:solidFill>
                  <a:srgbClr val="000000"/>
                </a:solidFill>
                <a:latin typeface="Times New Roman" panose="02020603050405020304" pitchFamily="18" charset="0"/>
              </a:rPr>
              <a:t>• Besök hos primärvårdsjouren ger kontakt samma dag, men också en medicinsk bedömning samma dag. Omfattas </a:t>
            </a:r>
            <a:r>
              <a:rPr lang="sv-SE" sz="1800" b="1" i="0" u="none" strike="noStrike" baseline="0" dirty="0">
                <a:solidFill>
                  <a:srgbClr val="000000"/>
                </a:solidFill>
                <a:latin typeface="Times New Roman" panose="02020603050405020304" pitchFamily="18" charset="0"/>
              </a:rPr>
              <a:t>inte </a:t>
            </a:r>
            <a:r>
              <a:rPr lang="sv-SE" sz="1800" b="0" i="0" u="none" strike="noStrike" baseline="0" dirty="0">
                <a:solidFill>
                  <a:srgbClr val="000000"/>
                </a:solidFill>
                <a:latin typeface="Times New Roman" panose="02020603050405020304" pitchFamily="18" charset="0"/>
              </a:rPr>
              <a:t>av uppföljningen av tillgänglighetsgarantin kontakt samma dag/0:an. </a:t>
            </a:r>
            <a:r>
              <a:rPr lang="sv-SE" sz="1800" b="1" i="0" u="none" strike="noStrike" baseline="0" dirty="0">
                <a:solidFill>
                  <a:srgbClr val="000000"/>
                </a:solidFill>
                <a:latin typeface="Times New Roman" panose="02020603050405020304" pitchFamily="18" charset="0"/>
              </a:rPr>
              <a:t>Redovisas som </a:t>
            </a:r>
            <a:endParaRPr lang="sv-SE" sz="1800" b="0" i="0" u="none" strike="noStrike" baseline="0" dirty="0">
              <a:solidFill>
                <a:srgbClr val="000000"/>
              </a:solidFill>
              <a:latin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10</a:t>
            </a:fld>
            <a:endParaRPr lang="sv-SE"/>
          </a:p>
        </p:txBody>
      </p:sp>
    </p:spTree>
    <p:extLst>
      <p:ext uri="{BB962C8B-B14F-4D97-AF65-F5344CB8AC3E}">
        <p14:creationId xmlns:p14="http://schemas.microsoft.com/office/powerpoint/2010/main" val="2397956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Times New Roman" panose="02020603050405020304" pitchFamily="18" charset="0"/>
              </a:rPr>
              <a:t>Invånarnas perspektiv och behov bör leda oss. Varje kontaktform mäts och rapporteras separat och kan därmed summeras till en total tillgänglighet av kontakt samma dag. </a:t>
            </a:r>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11</a:t>
            </a:fld>
            <a:endParaRPr lang="sv-SE"/>
          </a:p>
        </p:txBody>
      </p:sp>
    </p:spTree>
    <p:extLst>
      <p:ext uri="{BB962C8B-B14F-4D97-AF65-F5344CB8AC3E}">
        <p14:creationId xmlns:p14="http://schemas.microsoft.com/office/powerpoint/2010/main" val="663938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Times New Roman" panose="02020603050405020304" pitchFamily="18" charset="0"/>
              </a:rPr>
              <a:t>Invånarnas perspektiv och behov bör leda oss. Varje kontaktform mäts och rapporteras separat och kan därmed summeras till en total tillgänglighet av kontakt samma dag. </a:t>
            </a:r>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12</a:t>
            </a:fld>
            <a:endParaRPr lang="sv-SE"/>
          </a:p>
        </p:txBody>
      </p:sp>
    </p:spTree>
    <p:extLst>
      <p:ext uri="{BB962C8B-B14F-4D97-AF65-F5344CB8AC3E}">
        <p14:creationId xmlns:p14="http://schemas.microsoft.com/office/powerpoint/2010/main" val="425344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Times New Roman" panose="02020603050405020304" pitchFamily="18" charset="0"/>
              </a:rPr>
              <a:t>Primärvårdens </a:t>
            </a:r>
            <a:r>
              <a:rPr lang="sv-SE" sz="1800" b="1" i="0" u="none" strike="noStrike" baseline="0" dirty="0">
                <a:solidFill>
                  <a:srgbClr val="000000"/>
                </a:solidFill>
                <a:latin typeface="Times New Roman" panose="02020603050405020304" pitchFamily="18" charset="0"/>
              </a:rPr>
              <a:t>månatliga utfall </a:t>
            </a:r>
            <a:r>
              <a:rPr lang="sv-SE" sz="1800" b="0" i="0" u="none" strike="noStrike" baseline="0" dirty="0">
                <a:solidFill>
                  <a:srgbClr val="000000"/>
                </a:solidFill>
                <a:latin typeface="Times New Roman" panose="02020603050405020304" pitchFamily="18" charset="0"/>
              </a:rPr>
              <a:t>av tillgänglighetsgarantin genom telefon och chatt med fysisk person redovisas separat på vantetider.se. </a:t>
            </a:r>
          </a:p>
          <a:p>
            <a:r>
              <a:rPr lang="sv-SE" sz="1800" b="0" i="0" u="none" strike="noStrike" baseline="0" dirty="0">
                <a:solidFill>
                  <a:srgbClr val="000000"/>
                </a:solidFill>
                <a:latin typeface="Times New Roman" panose="02020603050405020304" pitchFamily="18" charset="0"/>
              </a:rPr>
              <a:t>Även </a:t>
            </a:r>
            <a:r>
              <a:rPr lang="sv-SE" sz="1800" b="1" i="0" u="none" strike="noStrike" baseline="0" dirty="0">
                <a:solidFill>
                  <a:srgbClr val="000000"/>
                </a:solidFill>
                <a:latin typeface="Times New Roman" panose="02020603050405020304" pitchFamily="18" charset="0"/>
              </a:rPr>
              <a:t>utfall </a:t>
            </a:r>
            <a:r>
              <a:rPr lang="sv-SE" sz="1800" b="0" i="0" u="none" strike="noStrike" baseline="0" dirty="0">
                <a:solidFill>
                  <a:srgbClr val="000000"/>
                </a:solidFill>
                <a:latin typeface="Times New Roman" panose="02020603050405020304" pitchFamily="18" charset="0"/>
              </a:rPr>
              <a:t>av tillgängligheten av kontakt samma dag till 1177 sjukvårdsrådgivningen bör redovisas på vantetider.se. </a:t>
            </a:r>
          </a:p>
          <a:p>
            <a:r>
              <a:rPr lang="sv-SE" sz="1800" b="0" i="0" u="none" strike="noStrike" baseline="0" dirty="0">
                <a:solidFill>
                  <a:srgbClr val="000000"/>
                </a:solidFill>
                <a:latin typeface="Times New Roman" panose="02020603050405020304" pitchFamily="18" charset="0"/>
              </a:rPr>
              <a:t>Det skapar tillsammans en tydlig bild hur olika delar samverkar samt en helhet hur väl tillgänglighetsgarantin uppfylls. </a:t>
            </a:r>
            <a:endParaRPr lang="sv-SE" dirty="0"/>
          </a:p>
        </p:txBody>
      </p:sp>
      <p:sp>
        <p:nvSpPr>
          <p:cNvPr id="4" name="Platshållare för bildnummer 3"/>
          <p:cNvSpPr>
            <a:spLocks noGrp="1"/>
          </p:cNvSpPr>
          <p:nvPr>
            <p:ph type="sldNum" sz="quarter" idx="5"/>
          </p:nvPr>
        </p:nvSpPr>
        <p:spPr/>
        <p:txBody>
          <a:bodyPr/>
          <a:lstStyle/>
          <a:p>
            <a:fld id="{3D92426D-EA1E-4756-970D-4C70EA9AC9EE}" type="slidenum">
              <a:rPr lang="sv-SE" smtClean="0"/>
              <a:t>13</a:t>
            </a:fld>
            <a:endParaRPr lang="sv-SE"/>
          </a:p>
        </p:txBody>
      </p:sp>
    </p:spTree>
    <p:extLst>
      <p:ext uri="{BB962C8B-B14F-4D97-AF65-F5344CB8AC3E}">
        <p14:creationId xmlns:p14="http://schemas.microsoft.com/office/powerpoint/2010/main" val="9794213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1004950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230B7FC-8DD1-423E-8EF4-94D7897E47A9}"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A89D212-3966-4D00-A59B-EFC19ACC4594}" type="slidenum">
              <a:rPr lang="sv-SE" smtClean="0"/>
              <a:t>‹#›</a:t>
            </a:fld>
            <a:endParaRPr lang="sv-SE"/>
          </a:p>
        </p:txBody>
      </p:sp>
    </p:spTree>
    <p:extLst>
      <p:ext uri="{BB962C8B-B14F-4D97-AF65-F5344CB8AC3E}">
        <p14:creationId xmlns:p14="http://schemas.microsoft.com/office/powerpoint/2010/main" val="2298726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2023-09-01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2023-09-01</a:t>
            </a:fld>
            <a:endParaRPr lang="sv-SE" dirty="0"/>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2023-09-01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2023-09-01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2" r:id="rId12"/>
    <p:sldLayoutId id="2147483693" r:id="rId13"/>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2023-09-01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2023-09-01</a:t>
            </a:fld>
            <a:endParaRPr lang="sv-SE" dirty="0"/>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4047214" y="2210463"/>
            <a:ext cx="6624693" cy="1534470"/>
          </a:xfrm>
        </p:spPr>
        <p:txBody>
          <a:bodyPr/>
          <a:lstStyle/>
          <a:p>
            <a:r>
              <a:rPr lang="sv-SE" dirty="0"/>
              <a:t>Vårdvalsråd 31 augusti</a:t>
            </a: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a:xfrm>
            <a:off x="4659907" y="5056040"/>
            <a:ext cx="6740964" cy="645902"/>
          </a:xfrm>
        </p:spPr>
        <p:txBody>
          <a:bodyPr/>
          <a:lstStyle/>
          <a:p>
            <a:endParaRPr lang="sv-SE" dirty="0"/>
          </a:p>
        </p:txBody>
      </p:sp>
    </p:spTree>
    <p:extLst>
      <p:ext uri="{BB962C8B-B14F-4D97-AF65-F5344CB8AC3E}">
        <p14:creationId xmlns:p14="http://schemas.microsoft.com/office/powerpoint/2010/main" val="50272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F424B-BACF-692B-F148-6F0FBC5A71EA}"/>
              </a:ext>
            </a:extLst>
          </p:cNvPr>
          <p:cNvSpPr>
            <a:spLocks noGrp="1"/>
          </p:cNvSpPr>
          <p:nvPr>
            <p:ph type="title"/>
          </p:nvPr>
        </p:nvSpPr>
        <p:spPr/>
        <p:txBody>
          <a:bodyPr/>
          <a:lstStyle/>
          <a:p>
            <a:r>
              <a:rPr lang="sv-SE" sz="1800" b="1" i="0" u="none" strike="noStrike" baseline="0" dirty="0">
                <a:solidFill>
                  <a:srgbClr val="000000"/>
                </a:solidFill>
                <a:latin typeface="Arial" panose="020B0604020202020204" pitchFamily="34" charset="0"/>
              </a:rPr>
              <a:t>Omfattas inte av uppföljningen av tillgänglighetsgarantin kontakt samma dag/0:an</a:t>
            </a:r>
            <a:endParaRPr lang="sv-SE" dirty="0"/>
          </a:p>
        </p:txBody>
      </p:sp>
      <p:sp>
        <p:nvSpPr>
          <p:cNvPr id="3" name="Platshållare för text 2">
            <a:extLst>
              <a:ext uri="{FF2B5EF4-FFF2-40B4-BE49-F238E27FC236}">
                <a16:creationId xmlns:a16="http://schemas.microsoft.com/office/drawing/2014/main" id="{8AB95FD9-7F0E-E1FE-C87C-C30C73D9BA5A}"/>
              </a:ext>
            </a:extLst>
          </p:cNvPr>
          <p:cNvSpPr>
            <a:spLocks noGrp="1"/>
          </p:cNvSpPr>
          <p:nvPr>
            <p:ph type="body" sz="quarter" idx="13"/>
          </p:nvPr>
        </p:nvSpPr>
        <p:spPr/>
        <p:txBody>
          <a:bodyPr/>
          <a:lstStyle/>
          <a:p>
            <a:pPr marL="0" indent="0" algn="l">
              <a:buNone/>
            </a:pPr>
            <a:endParaRPr lang="sv-SE" sz="1800" b="0" i="0" u="none" strike="noStrike" baseline="0" dirty="0">
              <a:solidFill>
                <a:srgbClr val="000000"/>
              </a:solidFill>
              <a:latin typeface="Times New Roman" panose="02020603050405020304" pitchFamily="18" charset="0"/>
            </a:endParaRPr>
          </a:p>
          <a:p>
            <a:r>
              <a:rPr lang="sv-SE" sz="1800" dirty="0"/>
              <a:t>Meddelande via e-tjänster inloggad på 1177.se ska inte ses som kontakt samma dag. Information bör ges om förväntad svarstid. </a:t>
            </a:r>
          </a:p>
          <a:p>
            <a:r>
              <a:rPr lang="sv-SE" sz="1800" dirty="0"/>
              <a:t>Samtal till röstbrevlådor. Används i regel för meddelanden om avbokning av tider eller om receptförnyelser som inte återkopplas. Omfattas inte av uppföljningen av tillgänglighetsgarantin kontakt samma dag/0:an. Information bör ges om adekvata kontaktvägar för övriga hälsoärenden. </a:t>
            </a:r>
          </a:p>
          <a:p>
            <a:endParaRPr lang="sv-SE" dirty="0"/>
          </a:p>
        </p:txBody>
      </p:sp>
    </p:spTree>
    <p:extLst>
      <p:ext uri="{BB962C8B-B14F-4D97-AF65-F5344CB8AC3E}">
        <p14:creationId xmlns:p14="http://schemas.microsoft.com/office/powerpoint/2010/main" val="120950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F424B-BACF-692B-F148-6F0FBC5A71EA}"/>
              </a:ext>
            </a:extLst>
          </p:cNvPr>
          <p:cNvSpPr>
            <a:spLocks noGrp="1"/>
          </p:cNvSpPr>
          <p:nvPr>
            <p:ph type="title"/>
          </p:nvPr>
        </p:nvSpPr>
        <p:spPr/>
        <p:txBody>
          <a:bodyPr/>
          <a:lstStyle/>
          <a:p>
            <a:r>
              <a:rPr lang="sv-SE" sz="1800" b="1" i="0" u="none" strike="noStrike" baseline="0" dirty="0">
                <a:solidFill>
                  <a:srgbClr val="000000"/>
                </a:solidFill>
                <a:latin typeface="Arial" panose="020B0604020202020204" pitchFamily="34" charset="0"/>
              </a:rPr>
              <a:t>Bredda uppföljningen och inkludera fler funktioner i mätningen av tillgänglighetsgarantin </a:t>
            </a:r>
            <a:endParaRPr lang="sv-SE" dirty="0"/>
          </a:p>
        </p:txBody>
      </p:sp>
      <p:sp>
        <p:nvSpPr>
          <p:cNvPr id="3" name="Platshållare för text 2">
            <a:extLst>
              <a:ext uri="{FF2B5EF4-FFF2-40B4-BE49-F238E27FC236}">
                <a16:creationId xmlns:a16="http://schemas.microsoft.com/office/drawing/2014/main" id="{8AB95FD9-7F0E-E1FE-C87C-C30C73D9BA5A}"/>
              </a:ext>
            </a:extLst>
          </p:cNvPr>
          <p:cNvSpPr>
            <a:spLocks noGrp="1"/>
          </p:cNvSpPr>
          <p:nvPr>
            <p:ph type="body" sz="quarter" idx="13"/>
          </p:nvPr>
        </p:nvSpPr>
        <p:spPr/>
        <p:txBody>
          <a:bodyPr/>
          <a:lstStyle/>
          <a:p>
            <a:pPr algn="l"/>
            <a:endParaRPr lang="sv-SE" sz="1800" b="0" i="0" u="none" strike="noStrike" baseline="0" dirty="0">
              <a:solidFill>
                <a:srgbClr val="000000"/>
              </a:solidFill>
              <a:latin typeface="Symbol" panose="05050102010706020507" pitchFamily="18" charset="2"/>
            </a:endParaRPr>
          </a:p>
          <a:p>
            <a:r>
              <a:rPr lang="sv-SE" sz="1800" dirty="0"/>
              <a:t>Lagen säger att invånare ska få kontakt med primärvården samma dag, det finns inget kompetenskrav beskrivet för kontakten. Idag bemannas de flesta telefon- och chattrådgivningar av sjuksköterskor. </a:t>
            </a:r>
          </a:p>
          <a:p>
            <a:r>
              <a:rPr lang="sv-SE" sz="1800" dirty="0"/>
              <a:t>Uppföljningen av tillgänglighetsgarantin bör breddas till att ta med alla kompetenser som hanterar inkommande kontakter och har rätt kompetens för uppgiften. </a:t>
            </a:r>
          </a:p>
        </p:txBody>
      </p:sp>
    </p:spTree>
    <p:extLst>
      <p:ext uri="{BB962C8B-B14F-4D97-AF65-F5344CB8AC3E}">
        <p14:creationId xmlns:p14="http://schemas.microsoft.com/office/powerpoint/2010/main" val="10999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F424B-BACF-692B-F148-6F0FBC5A71EA}"/>
              </a:ext>
            </a:extLst>
          </p:cNvPr>
          <p:cNvSpPr>
            <a:spLocks noGrp="1"/>
          </p:cNvSpPr>
          <p:nvPr>
            <p:ph type="title"/>
          </p:nvPr>
        </p:nvSpPr>
        <p:spPr>
          <a:xfrm>
            <a:off x="2496809" y="244031"/>
            <a:ext cx="7200000" cy="1325563"/>
          </a:xfrm>
        </p:spPr>
        <p:txBody>
          <a:bodyPr/>
          <a:lstStyle/>
          <a:p>
            <a:r>
              <a:rPr lang="sv-SE" sz="1800" b="1" i="0" u="none" strike="noStrike" baseline="0" dirty="0">
                <a:solidFill>
                  <a:srgbClr val="000000"/>
                </a:solidFill>
                <a:latin typeface="Arial" panose="020B0604020202020204" pitchFamily="34" charset="0"/>
              </a:rPr>
              <a:t>Villkor och motiveringar för telefontillgänglighetsmätningen </a:t>
            </a:r>
            <a:endParaRPr lang="sv-SE" dirty="0"/>
          </a:p>
        </p:txBody>
      </p:sp>
      <p:sp>
        <p:nvSpPr>
          <p:cNvPr id="3" name="Platshållare för text 2">
            <a:extLst>
              <a:ext uri="{FF2B5EF4-FFF2-40B4-BE49-F238E27FC236}">
                <a16:creationId xmlns:a16="http://schemas.microsoft.com/office/drawing/2014/main" id="{8AB95FD9-7F0E-E1FE-C87C-C30C73D9BA5A}"/>
              </a:ext>
            </a:extLst>
          </p:cNvPr>
          <p:cNvSpPr>
            <a:spLocks noGrp="1"/>
          </p:cNvSpPr>
          <p:nvPr>
            <p:ph type="body" sz="quarter" idx="13"/>
          </p:nvPr>
        </p:nvSpPr>
        <p:spPr>
          <a:xfrm>
            <a:off x="2576708" y="1799269"/>
            <a:ext cx="7200000" cy="3882439"/>
          </a:xfrm>
        </p:spPr>
        <p:txBody>
          <a:bodyPr/>
          <a:lstStyle/>
          <a:p>
            <a:pPr algn="l"/>
            <a:endParaRPr lang="sv-SE" sz="1800" b="0" i="0" u="none" strike="noStrike" baseline="0" dirty="0">
              <a:solidFill>
                <a:srgbClr val="000000"/>
              </a:solidFill>
              <a:latin typeface="Symbol" panose="05050102010706020507" pitchFamily="18" charset="2"/>
            </a:endParaRPr>
          </a:p>
          <a:p>
            <a:pPr algn="l"/>
            <a:endParaRPr lang="sv-SE" sz="1800" b="0" i="0" u="none" strike="noStrike" baseline="0" dirty="0">
              <a:solidFill>
                <a:srgbClr val="000000"/>
              </a:solidFill>
              <a:latin typeface="Times New Roman" panose="02020603050405020304" pitchFamily="18" charset="0"/>
            </a:endParaRPr>
          </a:p>
          <a:p>
            <a:r>
              <a:rPr lang="sv-SE" sz="1800" dirty="0"/>
              <a:t>Mätning av telefontillgänglighet samma kalenderdag ska ske på primärvårdsenhetens huvudnummer och de knappval/direktnummer8 som finns under det. </a:t>
            </a:r>
          </a:p>
          <a:p>
            <a:r>
              <a:rPr lang="sv-SE" sz="1800" dirty="0"/>
              <a:t>Mäter </a:t>
            </a:r>
            <a:r>
              <a:rPr lang="sv-SE" sz="1800" dirty="0" err="1"/>
              <a:t>återuppringda</a:t>
            </a:r>
            <a:r>
              <a:rPr lang="sv-SE" sz="1800" dirty="0"/>
              <a:t> samtal under primärvårdsenhetens hela öppettider.</a:t>
            </a:r>
          </a:p>
          <a:p>
            <a:r>
              <a:rPr lang="sv-SE" sz="1800" dirty="0"/>
              <a:t>Mäter andel besvarade samtalsärenden av totalt inkomna samma kalenderdag, minst under enheternas ordinarie öppettider helgfri vardag (08.00-17.00), för så jämförbar mätning som möjligt. </a:t>
            </a:r>
          </a:p>
          <a:p>
            <a:endParaRPr lang="sv-SE" dirty="0"/>
          </a:p>
        </p:txBody>
      </p:sp>
    </p:spTree>
    <p:extLst>
      <p:ext uri="{BB962C8B-B14F-4D97-AF65-F5344CB8AC3E}">
        <p14:creationId xmlns:p14="http://schemas.microsoft.com/office/powerpoint/2010/main" val="296099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F424B-BACF-692B-F148-6F0FBC5A71EA}"/>
              </a:ext>
            </a:extLst>
          </p:cNvPr>
          <p:cNvSpPr>
            <a:spLocks noGrp="1"/>
          </p:cNvSpPr>
          <p:nvPr>
            <p:ph type="title"/>
          </p:nvPr>
        </p:nvSpPr>
        <p:spPr>
          <a:xfrm>
            <a:off x="2496809" y="244031"/>
            <a:ext cx="7200000" cy="1325563"/>
          </a:xfrm>
        </p:spPr>
        <p:txBody>
          <a:bodyPr/>
          <a:lstStyle/>
          <a:p>
            <a:r>
              <a:rPr lang="sv-SE" sz="1800" b="1" i="0" u="none" strike="noStrike" baseline="0" dirty="0">
                <a:solidFill>
                  <a:srgbClr val="000000"/>
                </a:solidFill>
                <a:latin typeface="Arial" panose="020B0604020202020204" pitchFamily="34" charset="0"/>
              </a:rPr>
              <a:t>Villkor och motiveringar för telefontillgänglighetsmätningen </a:t>
            </a:r>
            <a:endParaRPr lang="sv-SE" dirty="0"/>
          </a:p>
        </p:txBody>
      </p:sp>
      <p:sp>
        <p:nvSpPr>
          <p:cNvPr id="3" name="Platshållare för text 2">
            <a:extLst>
              <a:ext uri="{FF2B5EF4-FFF2-40B4-BE49-F238E27FC236}">
                <a16:creationId xmlns:a16="http://schemas.microsoft.com/office/drawing/2014/main" id="{8AB95FD9-7F0E-E1FE-C87C-C30C73D9BA5A}"/>
              </a:ext>
            </a:extLst>
          </p:cNvPr>
          <p:cNvSpPr>
            <a:spLocks noGrp="1"/>
          </p:cNvSpPr>
          <p:nvPr>
            <p:ph type="body" sz="quarter" idx="13"/>
          </p:nvPr>
        </p:nvSpPr>
        <p:spPr>
          <a:xfrm>
            <a:off x="2576708" y="1799269"/>
            <a:ext cx="7200000" cy="3882439"/>
          </a:xfrm>
        </p:spPr>
        <p:txBody>
          <a:bodyPr/>
          <a:lstStyle/>
          <a:p>
            <a:pPr algn="l"/>
            <a:endParaRPr lang="sv-SE" sz="1800" b="0" i="0" u="none" strike="noStrike" baseline="0" dirty="0">
              <a:solidFill>
                <a:srgbClr val="000000"/>
              </a:solidFill>
              <a:latin typeface="Times New Roman" panose="02020603050405020304" pitchFamily="18" charset="0"/>
            </a:endParaRPr>
          </a:p>
          <a:p>
            <a:r>
              <a:rPr lang="sv-SE" sz="1800" dirty="0"/>
              <a:t>Telefonärenden kan endast besvaras när enheten är öppen. Formeln tar höjd för att enheter kan öppna sin telefonkö innan enhetens öppettid och att hålla enhetens öppettid längre än 17.00, de samtalen ingår i mätningen. Besvaras ärendet nästkommande kalenderdag, räknas det som missat samtal. </a:t>
            </a:r>
          </a:p>
          <a:p>
            <a:r>
              <a:rPr lang="sv-SE" sz="1800" dirty="0"/>
              <a:t>Tar med alla samtal som kommer in till enheten oavsett om kön är öppen, fylld eller stängd under enhetens öppet tid. Tar inte med samtal mot stängd kö före 08.00 och efter 17.00 samma kalenderdag. </a:t>
            </a:r>
          </a:p>
          <a:p>
            <a:r>
              <a:rPr lang="sv-SE" sz="1800" dirty="0"/>
              <a:t>Alla regioner mäter på samma sätt, utfallen blir jämförbara. </a:t>
            </a:r>
          </a:p>
          <a:p>
            <a:pPr marL="0" indent="0">
              <a:buNone/>
            </a:pPr>
            <a:endParaRPr lang="sv-SE" sz="1800" b="0" i="0" u="none" strike="noStrike" baseline="0" dirty="0">
              <a:solidFill>
                <a:srgbClr val="000000"/>
              </a:solidFill>
              <a:latin typeface="Symbol" panose="05050102010706020507" pitchFamily="18" charset="2"/>
            </a:endParaRPr>
          </a:p>
        </p:txBody>
      </p:sp>
    </p:spTree>
    <p:extLst>
      <p:ext uri="{BB962C8B-B14F-4D97-AF65-F5344CB8AC3E}">
        <p14:creationId xmlns:p14="http://schemas.microsoft.com/office/powerpoint/2010/main" val="94991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176E3D-2EA0-80DF-CE17-AD4E8601B464}"/>
              </a:ext>
            </a:extLst>
          </p:cNvPr>
          <p:cNvSpPr>
            <a:spLocks noGrp="1"/>
          </p:cNvSpPr>
          <p:nvPr>
            <p:ph type="title"/>
          </p:nvPr>
        </p:nvSpPr>
        <p:spPr/>
        <p:txBody>
          <a:bodyPr/>
          <a:lstStyle/>
          <a:p>
            <a:r>
              <a:rPr lang="sv-SE" sz="1800" b="1" i="0" u="none" strike="noStrike" baseline="0" dirty="0">
                <a:solidFill>
                  <a:srgbClr val="000000"/>
                </a:solidFill>
                <a:latin typeface="Arial" panose="020B0604020202020204" pitchFamily="34" charset="0"/>
              </a:rPr>
              <a:t>Formel för uppföljning telefontillgänglighet kontakt samma dag: </a:t>
            </a:r>
            <a:endParaRPr lang="sv-SE" dirty="0"/>
          </a:p>
        </p:txBody>
      </p:sp>
      <p:sp>
        <p:nvSpPr>
          <p:cNvPr id="3" name="Platshållare för text 2">
            <a:extLst>
              <a:ext uri="{FF2B5EF4-FFF2-40B4-BE49-F238E27FC236}">
                <a16:creationId xmlns:a16="http://schemas.microsoft.com/office/drawing/2014/main" id="{92B776FF-7AFA-30F0-F14B-5EA54FEFE631}"/>
              </a:ext>
            </a:extLst>
          </p:cNvPr>
          <p:cNvSpPr>
            <a:spLocks noGrp="1"/>
          </p:cNvSpPr>
          <p:nvPr>
            <p:ph type="body" sz="quarter" idx="13"/>
          </p:nvPr>
        </p:nvSpPr>
        <p:spPr/>
        <p:txBody>
          <a:bodyPr/>
          <a:lstStyle/>
          <a:p>
            <a:pPr marL="0" indent="0">
              <a:buNone/>
            </a:pPr>
            <a:r>
              <a:rPr lang="sv-SE" sz="1800" u="sng" dirty="0"/>
              <a:t>Totalt besvarade ärenden samma kalenderdag</a:t>
            </a:r>
          </a:p>
          <a:p>
            <a:pPr marL="0" indent="0">
              <a:buNone/>
            </a:pPr>
            <a:r>
              <a:rPr lang="sv-SE" sz="1800" dirty="0"/>
              <a:t>(Skapade ärenden + unika samtal till fylld kö + (unika samtal till stängd kö kl. 08.00-17.00) samma kalenderdag) </a:t>
            </a:r>
          </a:p>
        </p:txBody>
      </p:sp>
    </p:spTree>
    <p:extLst>
      <p:ext uri="{BB962C8B-B14F-4D97-AF65-F5344CB8AC3E}">
        <p14:creationId xmlns:p14="http://schemas.microsoft.com/office/powerpoint/2010/main" val="278841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5A9AC7-BCE3-2104-783A-37F83BDAECF9}"/>
              </a:ext>
            </a:extLst>
          </p:cNvPr>
          <p:cNvSpPr>
            <a:spLocks noGrp="1"/>
          </p:cNvSpPr>
          <p:nvPr>
            <p:ph type="title"/>
          </p:nvPr>
        </p:nvSpPr>
        <p:spPr>
          <a:xfrm>
            <a:off x="1773496" y="972000"/>
            <a:ext cx="8640000" cy="1325563"/>
          </a:xfrm>
        </p:spPr>
        <p:txBody>
          <a:bodyPr anchor="b">
            <a:normAutofit/>
          </a:bodyPr>
          <a:lstStyle/>
          <a:p>
            <a:r>
              <a:rPr lang="sv-SE" dirty="0"/>
              <a:t>Sammanfattning</a:t>
            </a:r>
          </a:p>
        </p:txBody>
      </p:sp>
      <p:sp>
        <p:nvSpPr>
          <p:cNvPr id="3" name="Platshållare för text 2">
            <a:extLst>
              <a:ext uri="{FF2B5EF4-FFF2-40B4-BE49-F238E27FC236}">
                <a16:creationId xmlns:a16="http://schemas.microsoft.com/office/drawing/2014/main" id="{E7E70FDD-AF30-7D58-2C2D-B6E696092453}"/>
              </a:ext>
            </a:extLst>
          </p:cNvPr>
          <p:cNvSpPr>
            <a:spLocks noGrp="1"/>
          </p:cNvSpPr>
          <p:nvPr>
            <p:ph sz="half" idx="1"/>
          </p:nvPr>
        </p:nvSpPr>
        <p:spPr>
          <a:xfrm>
            <a:off x="1773496" y="2484000"/>
            <a:ext cx="4140000" cy="3240000"/>
          </a:xfrm>
        </p:spPr>
        <p:txBody>
          <a:bodyPr>
            <a:normAutofit/>
          </a:bodyPr>
          <a:lstStyle/>
          <a:p>
            <a:pPr marL="0" indent="0">
              <a:lnSpc>
                <a:spcPct val="90000"/>
              </a:lnSpc>
              <a:buNone/>
            </a:pPr>
            <a:r>
              <a:rPr lang="sv-SE" sz="1600"/>
              <a:t> Den nya utvidgade uppföljningen av tillgänglighetsgarantin kontakt samma dag är en utvecklad förtydning av befintliga anvisningar för tillgänglighet i primärvård10. Den beskriver främst förändringar av tidsintervall och inkluderar fler kontaktvägar än tidigare. Det betyder att en uppdaterad postbeskrivning från SKR, en förändrad leverans av data från regionerna och att förnyade avtal mellan privata aktörer och regionerna kommer att krävas. Den utvidgade uppföljningen föreslås därför gälla från och med 1 januari 2024. </a:t>
            </a:r>
          </a:p>
        </p:txBody>
      </p:sp>
      <p:pic>
        <p:nvPicPr>
          <p:cNvPr id="5" name="Bildobjekt 4" descr="Frangipaniblomma">
            <a:extLst>
              <a:ext uri="{FF2B5EF4-FFF2-40B4-BE49-F238E27FC236}">
                <a16:creationId xmlns:a16="http://schemas.microsoft.com/office/drawing/2014/main" id="{C0154489-6487-D9B3-42C0-EDDEDAF8CB53}"/>
              </a:ext>
            </a:extLst>
          </p:cNvPr>
          <p:cNvPicPr>
            <a:picLocks noChangeAspect="1"/>
          </p:cNvPicPr>
          <p:nvPr/>
        </p:nvPicPr>
        <p:blipFill rotWithShape="1">
          <a:blip r:embed="rId2">
            <a:extLst>
              <a:ext uri="{28A0092B-C50C-407E-A947-70E740481C1C}">
                <a14:useLocalDpi xmlns:a14="http://schemas.microsoft.com/office/drawing/2010/main" val="0"/>
              </a:ext>
            </a:extLst>
          </a:blip>
          <a:srcRect l="14708" r="1" b="1"/>
          <a:stretch/>
        </p:blipFill>
        <p:spPr>
          <a:xfrm>
            <a:off x="6273496" y="2484000"/>
            <a:ext cx="4140000" cy="3240000"/>
          </a:xfrm>
          <a:prstGeom prst="rect">
            <a:avLst/>
          </a:prstGeom>
          <a:noFill/>
        </p:spPr>
      </p:pic>
    </p:spTree>
    <p:extLst>
      <p:ext uri="{BB962C8B-B14F-4D97-AF65-F5344CB8AC3E}">
        <p14:creationId xmlns:p14="http://schemas.microsoft.com/office/powerpoint/2010/main" val="1648975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5A9AC7-BCE3-2104-783A-37F83BDAECF9}"/>
              </a:ext>
            </a:extLst>
          </p:cNvPr>
          <p:cNvSpPr>
            <a:spLocks noGrp="1"/>
          </p:cNvSpPr>
          <p:nvPr>
            <p:ph type="title"/>
          </p:nvPr>
        </p:nvSpPr>
        <p:spPr>
          <a:xfrm>
            <a:off x="2496000" y="252909"/>
            <a:ext cx="7200000" cy="1325563"/>
          </a:xfrm>
        </p:spPr>
        <p:txBody>
          <a:bodyPr/>
          <a:lstStyle/>
          <a:p>
            <a:r>
              <a:rPr lang="sv-SE" dirty="0"/>
              <a:t>Sammanfattning</a:t>
            </a:r>
          </a:p>
        </p:txBody>
      </p:sp>
      <p:sp>
        <p:nvSpPr>
          <p:cNvPr id="3" name="Platshållare för text 2">
            <a:extLst>
              <a:ext uri="{FF2B5EF4-FFF2-40B4-BE49-F238E27FC236}">
                <a16:creationId xmlns:a16="http://schemas.microsoft.com/office/drawing/2014/main" id="{E7E70FDD-AF30-7D58-2C2D-B6E696092453}"/>
              </a:ext>
            </a:extLst>
          </p:cNvPr>
          <p:cNvSpPr>
            <a:spLocks noGrp="1"/>
          </p:cNvSpPr>
          <p:nvPr>
            <p:ph type="body" sz="quarter" idx="13"/>
          </p:nvPr>
        </p:nvSpPr>
        <p:spPr>
          <a:xfrm>
            <a:off x="2576708" y="1737125"/>
            <a:ext cx="7200000" cy="4583775"/>
          </a:xfrm>
        </p:spPr>
        <p:txBody>
          <a:bodyPr/>
          <a:lstStyle/>
          <a:p>
            <a:pPr marL="0" indent="0">
              <a:buNone/>
            </a:pPr>
            <a:r>
              <a:rPr lang="sv-SE" sz="1800" dirty="0"/>
              <a:t> </a:t>
            </a:r>
          </a:p>
          <a:p>
            <a:r>
              <a:rPr lang="sv-SE" sz="1800" dirty="0"/>
              <a:t>Kontakt via chatt med fysisk vårdprofession (nytt) </a:t>
            </a:r>
          </a:p>
          <a:p>
            <a:r>
              <a:rPr lang="sv-SE" sz="1800" dirty="0"/>
              <a:t>Mätning av telefontillgänglighet samma kalenderdag ska ske på primärvårdsenhetens huvudnummer och de knappval/direktnummer som finns under det (nytt) </a:t>
            </a:r>
          </a:p>
          <a:p>
            <a:r>
              <a:rPr lang="sv-SE" sz="1800" dirty="0"/>
              <a:t>I formelns nämnare ingår inkommande unika samtal samma kalenderdag (nytt) </a:t>
            </a:r>
          </a:p>
          <a:p>
            <a:r>
              <a:rPr lang="sv-SE" sz="1800" dirty="0"/>
              <a:t>Leverans av data och sammanställning (nytt) </a:t>
            </a:r>
          </a:p>
          <a:p>
            <a:r>
              <a:rPr lang="sv-SE" sz="1800" dirty="0"/>
              <a:t>Komplettera resultat av tillgänglighetsgarantin på vantetider.se med tillgänglighet till chatt till fysisk person och 1177 sjukvårdsrådgivningens tillgänglighetsstatistik (nytt) </a:t>
            </a:r>
          </a:p>
          <a:p>
            <a:endParaRPr lang="sv-SE" dirty="0"/>
          </a:p>
        </p:txBody>
      </p:sp>
    </p:spTree>
    <p:extLst>
      <p:ext uri="{BB962C8B-B14F-4D97-AF65-F5344CB8AC3E}">
        <p14:creationId xmlns:p14="http://schemas.microsoft.com/office/powerpoint/2010/main" val="3134692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4900DB7-300A-B81D-68ED-A433D2F35BFB}"/>
              </a:ext>
            </a:extLst>
          </p:cNvPr>
          <p:cNvSpPr>
            <a:spLocks noGrp="1"/>
          </p:cNvSpPr>
          <p:nvPr>
            <p:ph type="title"/>
          </p:nvPr>
        </p:nvSpPr>
        <p:spPr>
          <a:xfrm>
            <a:off x="664233" y="975186"/>
            <a:ext cx="9609825" cy="1112405"/>
          </a:xfrm>
        </p:spPr>
        <p:txBody>
          <a:bodyPr anchor="t">
            <a:normAutofit fontScale="90000"/>
          </a:bodyPr>
          <a:lstStyle/>
          <a:p>
            <a:r>
              <a:rPr lang="sv-SE" sz="4100"/>
              <a:t>När ska mätning och uppföljning efter utvecklad anvisning ske skarpt? </a:t>
            </a:r>
          </a:p>
        </p:txBody>
      </p:sp>
      <p:graphicFrame>
        <p:nvGraphicFramePr>
          <p:cNvPr id="8" name="Platshållare för innehåll 5">
            <a:extLst>
              <a:ext uri="{FF2B5EF4-FFF2-40B4-BE49-F238E27FC236}">
                <a16:creationId xmlns:a16="http://schemas.microsoft.com/office/drawing/2014/main" id="{2BAEB553-8D5A-A510-338A-82FBBDB099A5}"/>
              </a:ext>
            </a:extLst>
          </p:cNvPr>
          <p:cNvGraphicFramePr>
            <a:graphicFrameLocks noGrp="1"/>
          </p:cNvGraphicFramePr>
          <p:nvPr>
            <p:ph idx="1"/>
          </p:nvPr>
        </p:nvGraphicFramePr>
        <p:xfrm>
          <a:off x="664232" y="2495203"/>
          <a:ext cx="9609825" cy="3738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ruta 1">
            <a:extLst>
              <a:ext uri="{FF2B5EF4-FFF2-40B4-BE49-F238E27FC236}">
                <a16:creationId xmlns:a16="http://schemas.microsoft.com/office/drawing/2014/main" id="{C6EE0B03-AE71-0CBC-2244-D4BB8F2784B4}"/>
              </a:ext>
            </a:extLst>
          </p:cNvPr>
          <p:cNvSpPr txBox="1"/>
          <p:nvPr/>
        </p:nvSpPr>
        <p:spPr>
          <a:xfrm>
            <a:off x="9987379" y="6054570"/>
            <a:ext cx="1997475" cy="803429"/>
          </a:xfrm>
          <a:prstGeom prst="rect">
            <a:avLst/>
          </a:prstGeom>
          <a:solidFill>
            <a:schemeClr val="bg1"/>
          </a:solidFill>
        </p:spPr>
        <p:txBody>
          <a:bodyPr wrap="square" rtlCol="0">
            <a:spAutoFit/>
          </a:bodyPr>
          <a:lstStyle/>
          <a:p>
            <a:endParaRPr lang="sv-SE" dirty="0"/>
          </a:p>
        </p:txBody>
      </p:sp>
    </p:spTree>
    <p:extLst>
      <p:ext uri="{BB962C8B-B14F-4D97-AF65-F5344CB8AC3E}">
        <p14:creationId xmlns:p14="http://schemas.microsoft.com/office/powerpoint/2010/main" val="3805428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47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DA2A5B-E8DB-0F37-422D-18AFCB9D20E4}"/>
              </a:ext>
            </a:extLst>
          </p:cNvPr>
          <p:cNvSpPr>
            <a:spLocks noGrp="1"/>
          </p:cNvSpPr>
          <p:nvPr>
            <p:ph type="title"/>
          </p:nvPr>
        </p:nvSpPr>
        <p:spPr>
          <a:xfrm>
            <a:off x="2496809" y="972000"/>
            <a:ext cx="7200000" cy="618675"/>
          </a:xfrm>
        </p:spPr>
        <p:txBody>
          <a:bodyPr/>
          <a:lstStyle/>
          <a:p>
            <a:r>
              <a:rPr lang="sv-SE"/>
              <a:t>Dagens punkter:</a:t>
            </a:r>
            <a:endParaRPr lang="sv-SE" dirty="0"/>
          </a:p>
        </p:txBody>
      </p:sp>
      <p:sp>
        <p:nvSpPr>
          <p:cNvPr id="3" name="Platshållare för text 2">
            <a:extLst>
              <a:ext uri="{FF2B5EF4-FFF2-40B4-BE49-F238E27FC236}">
                <a16:creationId xmlns:a16="http://schemas.microsoft.com/office/drawing/2014/main" id="{1F170F74-19C2-FA85-C31C-8689B9D19B0E}"/>
              </a:ext>
            </a:extLst>
          </p:cNvPr>
          <p:cNvSpPr>
            <a:spLocks noGrp="1"/>
          </p:cNvSpPr>
          <p:nvPr>
            <p:ph type="body" sz="quarter" idx="13"/>
          </p:nvPr>
        </p:nvSpPr>
        <p:spPr>
          <a:xfrm>
            <a:off x="2496808" y="1809000"/>
            <a:ext cx="8475991" cy="3240000"/>
          </a:xfrm>
        </p:spPr>
        <p:txBody>
          <a:bodyPr/>
          <a:lstStyle/>
          <a:p>
            <a:r>
              <a:rPr lang="sv-SE" dirty="0"/>
              <a:t>13.00-13.45 -  Ledningsinformation, avstämning ang.   sommaren, certifiering </a:t>
            </a:r>
          </a:p>
          <a:p>
            <a:r>
              <a:rPr lang="sv-SE" dirty="0"/>
              <a:t>13.45-14.15 - Kvalitetsindikatorer, Eric </a:t>
            </a:r>
            <a:r>
              <a:rPr lang="sv-SE" dirty="0" err="1"/>
              <a:t>LeBrasseur</a:t>
            </a:r>
            <a:endParaRPr lang="sv-SE" dirty="0"/>
          </a:p>
          <a:p>
            <a:r>
              <a:rPr lang="sv-SE" dirty="0"/>
              <a:t>14.15-14.30 - Fika</a:t>
            </a:r>
          </a:p>
          <a:p>
            <a:r>
              <a:rPr lang="sv-SE" dirty="0"/>
              <a:t>14.30-15.00 - Förbättra förskrivning av antibiotika, Tomas Ahlqvist, överläkare, smittskydd Värmland</a:t>
            </a:r>
          </a:p>
          <a:p>
            <a:r>
              <a:rPr lang="sv-SE" dirty="0"/>
              <a:t>15.00-15.30 - Kognitiv svikt, Carina Stenmark från Torsby kommun</a:t>
            </a:r>
          </a:p>
          <a:p>
            <a:r>
              <a:rPr lang="sv-SE" dirty="0"/>
              <a:t>15.30-16.00 - BVC/BMM, avvikelse</a:t>
            </a:r>
          </a:p>
          <a:p>
            <a:endParaRPr lang="sv-SE" dirty="0"/>
          </a:p>
        </p:txBody>
      </p:sp>
    </p:spTree>
    <p:extLst>
      <p:ext uri="{BB962C8B-B14F-4D97-AF65-F5344CB8AC3E}">
        <p14:creationId xmlns:p14="http://schemas.microsoft.com/office/powerpoint/2010/main" val="143043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AF41DD-4922-4796-E803-3C91B64400CF}"/>
              </a:ext>
            </a:extLst>
          </p:cNvPr>
          <p:cNvSpPr>
            <a:spLocks noGrp="1"/>
          </p:cNvSpPr>
          <p:nvPr>
            <p:ph type="title"/>
          </p:nvPr>
        </p:nvSpPr>
        <p:spPr/>
        <p:txBody>
          <a:bodyPr/>
          <a:lstStyle/>
          <a:p>
            <a:r>
              <a:rPr lang="sv-SE" dirty="0"/>
              <a:t>Ledningsinformation</a:t>
            </a:r>
          </a:p>
        </p:txBody>
      </p:sp>
      <p:sp>
        <p:nvSpPr>
          <p:cNvPr id="3" name="Platshållare för text 2">
            <a:extLst>
              <a:ext uri="{FF2B5EF4-FFF2-40B4-BE49-F238E27FC236}">
                <a16:creationId xmlns:a16="http://schemas.microsoft.com/office/drawing/2014/main" id="{A21B5797-AF4F-064B-F69B-B0EF5F84A9D8}"/>
              </a:ext>
            </a:extLst>
          </p:cNvPr>
          <p:cNvSpPr>
            <a:spLocks noGrp="1"/>
          </p:cNvSpPr>
          <p:nvPr>
            <p:ph type="body" sz="quarter" idx="13"/>
          </p:nvPr>
        </p:nvSpPr>
        <p:spPr/>
        <p:txBody>
          <a:bodyPr/>
          <a:lstStyle/>
          <a:p>
            <a:r>
              <a:rPr lang="sv-SE" dirty="0"/>
              <a:t>Ny organisation beslutad</a:t>
            </a:r>
          </a:p>
          <a:p>
            <a:r>
              <a:rPr lang="sv-SE" dirty="0"/>
              <a:t>Rekrytering av områdeschefer pågår</a:t>
            </a:r>
          </a:p>
          <a:p>
            <a:r>
              <a:rPr lang="sv-SE" dirty="0"/>
              <a:t>Översyn av mötesformer för vårdvalsmöten pågår</a:t>
            </a:r>
          </a:p>
        </p:txBody>
      </p:sp>
    </p:spTree>
    <p:extLst>
      <p:ext uri="{BB962C8B-B14F-4D97-AF65-F5344CB8AC3E}">
        <p14:creationId xmlns:p14="http://schemas.microsoft.com/office/powerpoint/2010/main" val="280523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099702-2DCB-453C-4125-66D90390F997}"/>
              </a:ext>
            </a:extLst>
          </p:cNvPr>
          <p:cNvSpPr>
            <a:spLocks noGrp="1"/>
          </p:cNvSpPr>
          <p:nvPr>
            <p:ph type="title"/>
          </p:nvPr>
        </p:nvSpPr>
        <p:spPr/>
        <p:txBody>
          <a:bodyPr/>
          <a:lstStyle/>
          <a:p>
            <a:r>
              <a:rPr lang="sv-SE" dirty="0"/>
              <a:t>Ledningsinformation</a:t>
            </a:r>
          </a:p>
        </p:txBody>
      </p:sp>
      <p:sp>
        <p:nvSpPr>
          <p:cNvPr id="3" name="Platshållare för text 2">
            <a:extLst>
              <a:ext uri="{FF2B5EF4-FFF2-40B4-BE49-F238E27FC236}">
                <a16:creationId xmlns:a16="http://schemas.microsoft.com/office/drawing/2014/main" id="{A0A144EB-7BCB-9858-03DF-202297152236}"/>
              </a:ext>
            </a:extLst>
          </p:cNvPr>
          <p:cNvSpPr>
            <a:spLocks noGrp="1"/>
          </p:cNvSpPr>
          <p:nvPr>
            <p:ph type="body" sz="quarter" idx="13"/>
          </p:nvPr>
        </p:nvSpPr>
        <p:spPr/>
        <p:txBody>
          <a:bodyPr/>
          <a:lstStyle/>
          <a:p>
            <a:r>
              <a:rPr lang="sv-SE" dirty="0"/>
              <a:t>Mycket allvarligt ekonomiskt läge</a:t>
            </a:r>
          </a:p>
        </p:txBody>
      </p:sp>
    </p:spTree>
    <p:extLst>
      <p:ext uri="{BB962C8B-B14F-4D97-AF65-F5344CB8AC3E}">
        <p14:creationId xmlns:p14="http://schemas.microsoft.com/office/powerpoint/2010/main" val="252460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3191934" y="2078760"/>
            <a:ext cx="6730518" cy="1957031"/>
          </a:xfrm>
        </p:spPr>
        <p:txBody>
          <a:bodyPr/>
          <a:lstStyle/>
          <a:p>
            <a:r>
              <a:rPr lang="sv-SE" dirty="0"/>
              <a:t>Utvecklad uppföljning tillgänglighetsgarantin	</a:t>
            </a: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a:xfrm>
            <a:off x="3296463" y="4998557"/>
            <a:ext cx="5599074" cy="645902"/>
          </a:xfrm>
        </p:spPr>
        <p:txBody>
          <a:bodyPr/>
          <a:lstStyle/>
          <a:p>
            <a:r>
              <a:rPr lang="sv-SE" dirty="0"/>
              <a:t>2023-08-31 Vårdvalsrådet Region Värmland</a:t>
            </a:r>
          </a:p>
        </p:txBody>
      </p:sp>
    </p:spTree>
    <p:extLst>
      <p:ext uri="{BB962C8B-B14F-4D97-AF65-F5344CB8AC3E}">
        <p14:creationId xmlns:p14="http://schemas.microsoft.com/office/powerpoint/2010/main" val="2224912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2B9D37-F970-7E40-9547-8BEE701338D9}"/>
              </a:ext>
            </a:extLst>
          </p:cNvPr>
          <p:cNvSpPr>
            <a:spLocks noGrp="1"/>
          </p:cNvSpPr>
          <p:nvPr>
            <p:ph type="ctrTitle"/>
          </p:nvPr>
        </p:nvSpPr>
        <p:spPr>
          <a:xfrm>
            <a:off x="239696" y="1963490"/>
            <a:ext cx="11754036" cy="3735974"/>
          </a:xfrm>
        </p:spPr>
        <p:txBody>
          <a:bodyPr/>
          <a:lstStyle/>
          <a:p>
            <a:r>
              <a:rPr lang="sv-SE" sz="6000" dirty="0"/>
              <a:t>Tillgänglighetssamordnare</a:t>
            </a:r>
            <a:br>
              <a:rPr lang="sv-SE" sz="6000" dirty="0"/>
            </a:br>
            <a:r>
              <a:rPr lang="sv-SE" sz="6000" dirty="0"/>
              <a:t>Malin Grafström Vilhelmsson</a:t>
            </a:r>
          </a:p>
        </p:txBody>
      </p:sp>
    </p:spTree>
    <p:extLst>
      <p:ext uri="{BB962C8B-B14F-4D97-AF65-F5344CB8AC3E}">
        <p14:creationId xmlns:p14="http://schemas.microsoft.com/office/powerpoint/2010/main" val="102109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0EB304C-9D28-BE7B-18A8-A7E3594C2C80}"/>
              </a:ext>
            </a:extLst>
          </p:cNvPr>
          <p:cNvSpPr>
            <a:spLocks noGrp="1"/>
          </p:cNvSpPr>
          <p:nvPr>
            <p:ph sz="half" idx="14"/>
          </p:nvPr>
        </p:nvSpPr>
        <p:spPr/>
        <p:txBody>
          <a:bodyPr/>
          <a:lstStyle/>
          <a:p>
            <a:r>
              <a:rPr lang="sv-SE" sz="3600" b="1" dirty="0">
                <a:solidFill>
                  <a:srgbClr val="000000"/>
                </a:solidFill>
                <a:latin typeface="Arial" panose="020B0604020202020204" pitchFamily="34" charset="0"/>
                <a:ea typeface="+mj-ea"/>
                <a:cs typeface="+mj-cs"/>
              </a:rPr>
              <a:t>Problembild idag</a:t>
            </a:r>
          </a:p>
          <a:p>
            <a:endParaRPr lang="sv-SE" dirty="0"/>
          </a:p>
          <a:p>
            <a:endParaRPr lang="sv-SE" dirty="0"/>
          </a:p>
          <a:p>
            <a:pPr marL="285750" indent="-285750">
              <a:buFont typeface="Arial" panose="020B0604020202020204" pitchFamily="34" charset="0"/>
              <a:buChar char="•"/>
            </a:pPr>
            <a:r>
              <a:rPr lang="sv-SE" sz="1800" dirty="0"/>
              <a:t>Idag följs tillgänglighetsgarantin kontakt samma dag i primärvården endast genom framkomlighet på telefon, enligt de anvisningar som SKR tog fram 2010. </a:t>
            </a:r>
          </a:p>
          <a:p>
            <a:pPr marL="285750" indent="-285750">
              <a:buFont typeface="Arial" panose="020B0604020202020204" pitchFamily="34" charset="0"/>
              <a:buChar char="•"/>
            </a:pPr>
            <a:r>
              <a:rPr lang="sv-SE" sz="1800" dirty="0"/>
              <a:t>Den digitala utvecklingen har gjort det möjligt för invånaren att utöver telefonledes, även kontakta primärvården genom chattfunktioner och 1177 e-tjänster. Då många kontakter tas genom de nya kontaktvägarna bör uppföljningen av tillgänglighetsgarantin breddas och innefatta fler ingångar. </a:t>
            </a:r>
          </a:p>
          <a:p>
            <a:pPr marL="285750" indent="-285750">
              <a:buFont typeface="Arial" panose="020B0604020202020204" pitchFamily="34" charset="0"/>
              <a:buChar char="•"/>
            </a:pPr>
            <a:r>
              <a:rPr lang="sv-SE" sz="1800" dirty="0"/>
              <a:t>I dag råder olika tolkningar av betydelsen av kontakt samma dag bland regioner. </a:t>
            </a:r>
          </a:p>
        </p:txBody>
      </p:sp>
    </p:spTree>
    <p:extLst>
      <p:ext uri="{BB962C8B-B14F-4D97-AF65-F5344CB8AC3E}">
        <p14:creationId xmlns:p14="http://schemas.microsoft.com/office/powerpoint/2010/main" val="9655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99D4AE-BCA8-839C-71E4-CF3CB2B95189}"/>
              </a:ext>
            </a:extLst>
          </p:cNvPr>
          <p:cNvSpPr>
            <a:spLocks noGrp="1"/>
          </p:cNvSpPr>
          <p:nvPr>
            <p:ph type="title"/>
          </p:nvPr>
        </p:nvSpPr>
        <p:spPr>
          <a:xfrm>
            <a:off x="2496000" y="359441"/>
            <a:ext cx="7200000" cy="1325563"/>
          </a:xfrm>
        </p:spPr>
        <p:txBody>
          <a:bodyPr/>
          <a:lstStyle/>
          <a:p>
            <a:r>
              <a:rPr lang="sv-SE" sz="1800" b="1" i="0" u="none" strike="noStrike" baseline="0" dirty="0">
                <a:solidFill>
                  <a:srgbClr val="000000"/>
                </a:solidFill>
                <a:latin typeface="Arial" panose="020B0604020202020204" pitchFamily="34" charset="0"/>
              </a:rPr>
              <a:t>Tillgänglighetsgarantin kontakt samma dag följs upp i primärvården, inte bara på listad enhet</a:t>
            </a:r>
            <a:endParaRPr lang="sv-SE" dirty="0"/>
          </a:p>
        </p:txBody>
      </p:sp>
      <p:sp>
        <p:nvSpPr>
          <p:cNvPr id="3" name="Platshållare för text 2">
            <a:extLst>
              <a:ext uri="{FF2B5EF4-FFF2-40B4-BE49-F238E27FC236}">
                <a16:creationId xmlns:a16="http://schemas.microsoft.com/office/drawing/2014/main" id="{4A362A01-5F5B-3C59-D867-55B3D8C12526}"/>
              </a:ext>
            </a:extLst>
          </p:cNvPr>
          <p:cNvSpPr>
            <a:spLocks noGrp="1"/>
          </p:cNvSpPr>
          <p:nvPr>
            <p:ph type="body" sz="quarter" idx="13"/>
          </p:nvPr>
        </p:nvSpPr>
        <p:spPr/>
        <p:txBody>
          <a:bodyPr/>
          <a:lstStyle/>
          <a:p>
            <a:r>
              <a:rPr lang="sv-SE" sz="1800" dirty="0"/>
              <a:t>Primärvård är inte en organisation utan en vårdnivå. Vårdgarantin gäller hos samtliga utförare av primärvård, såväl enheter med tillgång till fast läkarkontakt som enheter som ligger utanför enhet med tillgång till fast läkarkontakt. </a:t>
            </a:r>
          </a:p>
          <a:p>
            <a:r>
              <a:rPr lang="sv-SE" sz="1800" dirty="0"/>
              <a:t>Detta innebär att såväl vård/hälsocentraler, </a:t>
            </a:r>
            <a:r>
              <a:rPr lang="sv-SE" sz="1800" dirty="0" err="1"/>
              <a:t>primärvårdsrehabilitering</a:t>
            </a:r>
            <a:r>
              <a:rPr lang="sv-SE" sz="1800" dirty="0"/>
              <a:t>, jourcentraler/</a:t>
            </a:r>
            <a:r>
              <a:rPr lang="sv-SE" sz="1800" dirty="0" err="1"/>
              <a:t>närakuter</a:t>
            </a:r>
            <a:r>
              <a:rPr lang="sv-SE" sz="1800" dirty="0"/>
              <a:t>, första linjen barn- och unga, privata vårdgivare med avtal m.m. omfattas av vårdgarantin och därmed ska inkluderas i uppföljningen. </a:t>
            </a:r>
          </a:p>
          <a:p>
            <a:r>
              <a:rPr lang="sv-SE" sz="1800" dirty="0"/>
              <a:t>Hos andra utförare inom primärvården där det inte förekommer någon fast läkarkontakt som den enskilde kan välja, som exempelvis mottagningar för logopedi, fysioterapi och rehabilitering m.m. krävs det inte att den enskilde har listat sig hos utföraren för att vårdgarantin ska gälla. </a:t>
            </a:r>
          </a:p>
        </p:txBody>
      </p:sp>
    </p:spTree>
    <p:extLst>
      <p:ext uri="{BB962C8B-B14F-4D97-AF65-F5344CB8AC3E}">
        <p14:creationId xmlns:p14="http://schemas.microsoft.com/office/powerpoint/2010/main" val="244611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F424B-BACF-692B-F148-6F0FBC5A71EA}"/>
              </a:ext>
            </a:extLst>
          </p:cNvPr>
          <p:cNvSpPr>
            <a:spLocks noGrp="1"/>
          </p:cNvSpPr>
          <p:nvPr>
            <p:ph type="title"/>
          </p:nvPr>
        </p:nvSpPr>
        <p:spPr/>
        <p:txBody>
          <a:bodyPr/>
          <a:lstStyle/>
          <a:p>
            <a:r>
              <a:rPr lang="sv-SE" sz="1800" b="1" i="0" u="none" strike="noStrike" baseline="0" dirty="0">
                <a:solidFill>
                  <a:srgbClr val="000000"/>
                </a:solidFill>
                <a:latin typeface="Arial" panose="020B0604020202020204" pitchFamily="34" charset="0"/>
              </a:rPr>
              <a:t>Kontaktvägar som ingår i tillgänglighetsuppföljningen av kontakt samma dag </a:t>
            </a:r>
            <a:endParaRPr lang="sv-SE" dirty="0"/>
          </a:p>
        </p:txBody>
      </p:sp>
      <p:sp>
        <p:nvSpPr>
          <p:cNvPr id="3" name="Platshållare för text 2">
            <a:extLst>
              <a:ext uri="{FF2B5EF4-FFF2-40B4-BE49-F238E27FC236}">
                <a16:creationId xmlns:a16="http://schemas.microsoft.com/office/drawing/2014/main" id="{8AB95FD9-7F0E-E1FE-C87C-C30C73D9BA5A}"/>
              </a:ext>
            </a:extLst>
          </p:cNvPr>
          <p:cNvSpPr>
            <a:spLocks noGrp="1"/>
          </p:cNvSpPr>
          <p:nvPr>
            <p:ph type="body" sz="quarter" idx="13"/>
          </p:nvPr>
        </p:nvSpPr>
        <p:spPr/>
        <p:txBody>
          <a:bodyPr/>
          <a:lstStyle/>
          <a:p>
            <a:pPr algn="l"/>
            <a:endParaRPr lang="sv-SE" sz="1800" b="0" i="0" u="none" strike="noStrike" baseline="0" dirty="0">
              <a:solidFill>
                <a:srgbClr val="000000"/>
              </a:solidFill>
              <a:latin typeface="Symbol" panose="05050102010706020507" pitchFamily="18" charset="2"/>
            </a:endParaRPr>
          </a:p>
          <a:p>
            <a:r>
              <a:rPr lang="sv-SE" sz="1800" dirty="0"/>
              <a:t>Telefon till primärvårdsenhet. </a:t>
            </a:r>
          </a:p>
          <a:p>
            <a:r>
              <a:rPr lang="sv-SE" sz="1800" dirty="0"/>
              <a:t>Chatt med fysisk person vid primärvårdsenhet. OM chattbot initialt, startar mätpunkten vid övergång från chattbot till chatt med fysisk person. </a:t>
            </a:r>
          </a:p>
          <a:p>
            <a:endParaRPr lang="sv-SE" dirty="0"/>
          </a:p>
        </p:txBody>
      </p:sp>
    </p:spTree>
    <p:extLst>
      <p:ext uri="{BB962C8B-B14F-4D97-AF65-F5344CB8AC3E}">
        <p14:creationId xmlns:p14="http://schemas.microsoft.com/office/powerpoint/2010/main" val="407502697"/>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Powerpoint-Region Värmland</Template>
  <TotalTime>2382</TotalTime>
  <Words>1156</Words>
  <Application>Microsoft Office PowerPoint</Application>
  <PresentationFormat>Bredbild</PresentationFormat>
  <Paragraphs>88</Paragraphs>
  <Slides>18</Slides>
  <Notes>6</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18</vt:i4>
      </vt:variant>
    </vt:vector>
  </HeadingPairs>
  <TitlesOfParts>
    <vt:vector size="26" baseType="lpstr">
      <vt:lpstr>Arial</vt:lpstr>
      <vt:lpstr>Calibri</vt:lpstr>
      <vt:lpstr>Courier New</vt:lpstr>
      <vt:lpstr>Symbol</vt:lpstr>
      <vt:lpstr>Times New Roman</vt:lpstr>
      <vt:lpstr>Region Varmland</vt:lpstr>
      <vt:lpstr>Region Varmland Grå</vt:lpstr>
      <vt:lpstr>Stor rubrik</vt:lpstr>
      <vt:lpstr>Vårdvalsråd 31 augusti</vt:lpstr>
      <vt:lpstr>Dagens punkter:</vt:lpstr>
      <vt:lpstr>Ledningsinformation</vt:lpstr>
      <vt:lpstr>Ledningsinformation</vt:lpstr>
      <vt:lpstr>Utvecklad uppföljning tillgänglighetsgarantin </vt:lpstr>
      <vt:lpstr>Tillgänglighetssamordnare Malin Grafström Vilhelmsson</vt:lpstr>
      <vt:lpstr>PowerPoint-presentation</vt:lpstr>
      <vt:lpstr>Tillgänglighetsgarantin kontakt samma dag följs upp i primärvården, inte bara på listad enhet</vt:lpstr>
      <vt:lpstr>Kontaktvägar som ingår i tillgänglighetsuppföljningen av kontakt samma dag </vt:lpstr>
      <vt:lpstr>Omfattas inte av uppföljningen av tillgänglighetsgarantin kontakt samma dag/0:an</vt:lpstr>
      <vt:lpstr>Bredda uppföljningen och inkludera fler funktioner i mätningen av tillgänglighetsgarantin </vt:lpstr>
      <vt:lpstr>Villkor och motiveringar för telefontillgänglighetsmätningen </vt:lpstr>
      <vt:lpstr>Villkor och motiveringar för telefontillgänglighetsmätningen </vt:lpstr>
      <vt:lpstr>Formel för uppföljning telefontillgänglighet kontakt samma dag: </vt:lpstr>
      <vt:lpstr>Sammanfattning</vt:lpstr>
      <vt:lpstr>Sammanfattning</vt:lpstr>
      <vt:lpstr>När ska mätning och uppföljning efter utvecklad anvisning ske skarpt?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Förändad ersättning vårdval vårdcentral inför år 2024</dc:title>
  <dc:creator>Anders Olsson</dc:creator>
  <cp:lastModifiedBy>Berit Bryske</cp:lastModifiedBy>
  <cp:revision>8</cp:revision>
  <dcterms:created xsi:type="dcterms:W3CDTF">2023-04-05T12:52:24Z</dcterms:created>
  <dcterms:modified xsi:type="dcterms:W3CDTF">2023-09-01T09:04:55Z</dcterms:modified>
</cp:coreProperties>
</file>