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88" r:id="rId6"/>
    <p:sldMasterId id="2147483700" r:id="rId7"/>
    <p:sldMasterId id="2147483712" r:id="rId8"/>
    <p:sldMasterId id="2147483724" r:id="rId9"/>
    <p:sldMasterId id="2147483736" r:id="rId10"/>
    <p:sldMasterId id="2147483748" r:id="rId11"/>
    <p:sldMasterId id="2147483760" r:id="rId12"/>
    <p:sldMasterId id="2147483834" r:id="rId13"/>
    <p:sldMasterId id="2147483851" r:id="rId14"/>
    <p:sldMasterId id="2147483931" r:id="rId15"/>
  </p:sldMasterIdLst>
  <p:notesMasterIdLst>
    <p:notesMasterId r:id="rId32"/>
  </p:notesMasterIdLst>
  <p:sldIdLst>
    <p:sldId id="271" r:id="rId16"/>
    <p:sldId id="5122" r:id="rId17"/>
    <p:sldId id="5128" r:id="rId18"/>
    <p:sldId id="5138" r:id="rId19"/>
    <p:sldId id="5139" r:id="rId20"/>
    <p:sldId id="5150" r:id="rId21"/>
    <p:sldId id="5148" r:id="rId22"/>
    <p:sldId id="5144" r:id="rId23"/>
    <p:sldId id="5149" r:id="rId24"/>
    <p:sldId id="5131" r:id="rId25"/>
    <p:sldId id="5132" r:id="rId26"/>
    <p:sldId id="5133" r:id="rId27"/>
    <p:sldId id="5134" r:id="rId28"/>
    <p:sldId id="5135" r:id="rId29"/>
    <p:sldId id="5136" r:id="rId30"/>
    <p:sldId id="5137" r:id="rId31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49EDB6E-F0A6-4907-90B4-99F23558DDEB}">
          <p14:sldIdLst/>
        </p14:section>
        <p14:section name="Information från tidigare möten" id="{21B728BE-9F12-4DA5-A350-32AAC5843385}">
          <p14:sldIdLst/>
        </p14:section>
        <p14:section name="Om Nya perspektiv och Beredningsgruppen" id="{1D3E66E5-9702-4A30-B520-F2F7E2662B08}">
          <p14:sldIdLst>
            <p14:sldId id="271"/>
            <p14:sldId id="5122"/>
            <p14:sldId id="5128"/>
            <p14:sldId id="5138"/>
            <p14:sldId id="5139"/>
            <p14:sldId id="5150"/>
            <p14:sldId id="5148"/>
            <p14:sldId id="5144"/>
            <p14:sldId id="5149"/>
            <p14:sldId id="5131"/>
            <p14:sldId id="5132"/>
            <p14:sldId id="5133"/>
            <p14:sldId id="5134"/>
            <p14:sldId id="5135"/>
            <p14:sldId id="5136"/>
            <p14:sldId id="51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27F203-027E-8DDC-BEF1-1F49D9BABFA7}" name="Sandra Nätt" initials="SN" userId="S::sandra.natt@regionvarmland.se::9c151fd4-d55d-4f6e-98e3-331896daa6f5" providerId="AD"/>
  <p188:author id="{18FF1B2E-E8CD-2419-5C7A-5454E49FD7C3}" name="Linnea Grankvist" initials="LG" userId="S::linnea.grankvist@regionvarmland.se::c5bdfad5-c509-4a04-9b9e-4a51f54b7038" providerId="AD"/>
  <p188:author id="{E9B31A73-56F1-AF89-A884-3D8A505C688B}" name="Kristin Törnqvist" initials="KT" userId="S::Kristin.Tornqvist@regionvarmland.se::7350a3d1-7235-4ba2-b8d6-f2cc386e2190" providerId="AD"/>
  <p188:author id="{CDE8FCDE-21BD-12A3-306A-CAEEDA8EF384}" name="André Szeles" initials="AS" userId="S::andre.szeles@regionvarmland.se::7db6dcf2-5f68-4a5a-a670-3e98a36283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530"/>
    <a:srgbClr val="F9B00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B7450-76BA-429F-8BEF-17878849F04E}" v="6" dt="2024-01-29T14:49:38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4" autoAdjust="0"/>
  </p:normalViewPr>
  <p:slideViewPr>
    <p:cSldViewPr snapToGrid="0">
      <p:cViewPr varScale="1">
        <p:scale>
          <a:sx n="107" d="100"/>
          <a:sy n="107" d="100"/>
        </p:scale>
        <p:origin x="102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8264-26C0-1C4C-8305-0280C6B977E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CFF6-9A12-AC4B-B404-443D672524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99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58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F6847-583A-4553-ACC6-6E8BD342DB2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62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 livsperspektiven finns också representanter från universitetet (</a:t>
            </a:r>
            <a:r>
              <a:rPr lang="sv-SE" err="1"/>
              <a:t>Fou</a:t>
            </a:r>
            <a:r>
              <a:rPr lang="sv-SE"/>
              <a:t>) och länsstyrelsen tex (adjungerade)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F6847-583A-4553-ACC6-6E8BD342DB2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190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D1CB-3C41-0C4E-BB19-C69CF1FADF2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97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2D1CB-3C41-0C4E-BB19-C69CF1FADF2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528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1CFF6-9A12-AC4B-B404-443D6725240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07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9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52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41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latin typeface="Noto Sans"/>
                <a:ea typeface="Noto Sans"/>
                <a:cs typeface="Noto Sans"/>
              </a:rPr>
              <a:t>ÖK </a:t>
            </a:r>
            <a:r>
              <a:rPr lang="sv-SE" i="1">
                <a:latin typeface="Noto Sans"/>
                <a:ea typeface="Noto Sans"/>
                <a:cs typeface="Noto Sans"/>
              </a:rPr>
              <a:t>syftar till att stimulera kommunala, regionala och länsgemensamma insatser som bidrar till förbättringar i verksamheterna och för patienter, brukare och anhöriga utifrån de behov som finns inom området psykisk hälsa och suicidprevention på nationell, regional och lokal nivå</a:t>
            </a:r>
          </a:p>
          <a:p>
            <a:r>
              <a:rPr lang="sv-SE" b="1">
                <a:latin typeface="Noto Sans"/>
                <a:ea typeface="Noto Sans"/>
                <a:cs typeface="Noto Sans"/>
              </a:rPr>
              <a:t>Målsättningen</a:t>
            </a:r>
            <a:r>
              <a:rPr lang="sv-SE">
                <a:latin typeface="Noto Sans"/>
                <a:ea typeface="Noto Sans"/>
                <a:cs typeface="Noto Sans"/>
              </a:rPr>
              <a:t> med överenskommelsen är enligt tidigare ök även nu </a:t>
            </a:r>
            <a:r>
              <a:rPr lang="sv-SE" i="1">
                <a:latin typeface="Noto Sans"/>
                <a:ea typeface="Noto Sans"/>
                <a:cs typeface="Noto Sans"/>
              </a:rPr>
              <a:t>att öka tillgängligheten till vård och stöd av god kvalitet och att främja psykisk hälsa och förebygga och motverka psykisk ohälsa och suicid för personer i alla åldrar. </a:t>
            </a:r>
            <a:r>
              <a:rPr lang="sv-SE">
                <a:latin typeface="Noto Sans"/>
                <a:ea typeface="Noto Sans"/>
                <a:cs typeface="Noto Sans"/>
              </a:rPr>
              <a:t>Målsättningen är även att de insatser som vidtas med stöd av överenskommelsen s</a:t>
            </a:r>
            <a:r>
              <a:rPr lang="sv-SE" b="1">
                <a:latin typeface="Noto Sans"/>
                <a:ea typeface="Noto Sans"/>
                <a:cs typeface="Noto Sans"/>
              </a:rPr>
              <a:t>ka bidra till ökad jämlikhet i hälsa, jämställdhet mellan kvinnor och män och att stärka barnrättsperspektivet i enlighet med barnkonventionen.</a:t>
            </a:r>
          </a:p>
          <a:p>
            <a:endParaRPr lang="sv-SE" b="1">
              <a:latin typeface="Noto Sans"/>
              <a:ea typeface="Noto Sans"/>
              <a:cs typeface="Noto San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E1A0B-54AE-4895-8C53-AE1E376F8F1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25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15477-B077-4B27-9C14-E0DA81C3091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0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200" kern="1200"/>
              <a:t>Nya Perspektiv är samverkan med förtroendevalda och förvaltningslednin</a:t>
            </a:r>
            <a:r>
              <a:rPr lang="sv-SE" sz="1200"/>
              <a:t>g </a:t>
            </a:r>
            <a:r>
              <a:rPr lang="sv-SE" sz="1200" kern="1200"/>
              <a:t>mellan länets 16 kommuner och </a:t>
            </a:r>
            <a:br>
              <a:rPr lang="sv-SE" sz="1200" kern="1200"/>
            </a:br>
            <a:r>
              <a:rPr lang="sv-SE" sz="1200" kern="1200"/>
              <a:t>Region Värmland. </a:t>
            </a:r>
          </a:p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200" kern="1200"/>
              <a:t>Fokus ligger på invånarnas behov ​och med utgångspunkt i tydliga roller och ansvar.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2D1CB-3C41-0C4E-BB19-C69CF1FADF2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7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2D1CB-3C41-0C4E-BB19-C69CF1FADF2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9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085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6140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9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40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1244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6228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698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27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9135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051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7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57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724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9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635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8117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830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853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1554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13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5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55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1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9D6F0542-C080-44C7-B492-E0129A6E83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620215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3D6A284-40FE-5D4D-AE9A-E6949FC1F8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4717" y="5794375"/>
            <a:ext cx="2302566" cy="725488"/>
          </a:xfrm>
        </p:spPr>
        <p:txBody>
          <a:bodyPr/>
          <a:lstStyle/>
          <a:p>
            <a:r>
              <a:rPr lang="sv-SE"/>
              <a:t>Plats för er logotyp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9966D44-0F26-054F-A669-8C3859EFC6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2626" y="5794375"/>
            <a:ext cx="2302565" cy="725488"/>
          </a:xfrm>
        </p:spPr>
        <p:txBody>
          <a:bodyPr/>
          <a:lstStyle/>
          <a:p>
            <a:r>
              <a:rPr lang="sv-SE"/>
              <a:t>Plats för er logotyp</a:t>
            </a:r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CA3E2F59-612B-3D47-9810-25CF7910B2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6809" y="5794375"/>
            <a:ext cx="2302566" cy="725488"/>
          </a:xfrm>
        </p:spPr>
        <p:txBody>
          <a:bodyPr/>
          <a:lstStyle/>
          <a:p>
            <a:r>
              <a:rPr lang="sv-SE"/>
              <a:t>Plats för er logotyp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A094257-F752-4149-BA17-7920E312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a. Startsida grö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 8">
            <a:extLst>
              <a:ext uri="{FF2B5EF4-FFF2-40B4-BE49-F238E27FC236}">
                <a16:creationId xmlns:a16="http://schemas.microsoft.com/office/drawing/2014/main" id="{59BED42D-49FA-0D4D-AD14-D608FE122716}"/>
              </a:ext>
            </a:extLst>
          </p:cNvPr>
          <p:cNvSpPr/>
          <p:nvPr userDrawn="1"/>
        </p:nvSpPr>
        <p:spPr>
          <a:xfrm>
            <a:off x="-16576" y="4548338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tx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sp>
        <p:nvSpPr>
          <p:cNvPr id="15" name="Platshållare för bild 5">
            <a:extLst>
              <a:ext uri="{FF2B5EF4-FFF2-40B4-BE49-F238E27FC236}">
                <a16:creationId xmlns:a16="http://schemas.microsoft.com/office/drawing/2014/main" id="{20C3AFF7-6667-424A-A65B-2488323058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4717" y="5794375"/>
            <a:ext cx="2302566" cy="725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16" name="Platshållare för bild 5">
            <a:extLst>
              <a:ext uri="{FF2B5EF4-FFF2-40B4-BE49-F238E27FC236}">
                <a16:creationId xmlns:a16="http://schemas.microsoft.com/office/drawing/2014/main" id="{7169F923-DC69-1C44-8F20-1B61CE8E37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2626" y="5794375"/>
            <a:ext cx="2302565" cy="725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17" name="Platshållare för bild 5">
            <a:extLst>
              <a:ext uri="{FF2B5EF4-FFF2-40B4-BE49-F238E27FC236}">
                <a16:creationId xmlns:a16="http://schemas.microsoft.com/office/drawing/2014/main" id="{7BB8037A-3BA0-7649-B317-1BFFAD9D5E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6809" y="5794375"/>
            <a:ext cx="2302566" cy="725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F81E735E-7E2C-ED4B-9706-A25F02C8C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117C8E5-F351-4343-88A0-A6062EB8E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24381676 w 24384000"/>
              <a:gd name="connsiteY3" fmla="*/ 13716000 h 13716000"/>
              <a:gd name="connsiteX4" fmla="*/ 24381676 w 24384000"/>
              <a:gd name="connsiteY4" fmla="*/ 11892558 h 13716000"/>
              <a:gd name="connsiteX5" fmla="*/ 24379264 w 24384000"/>
              <a:gd name="connsiteY5" fmla="*/ 11831679 h 13716000"/>
              <a:gd name="connsiteX6" fmla="*/ 24341216 w 24384000"/>
              <a:gd name="connsiteY6" fmla="*/ 11793629 h 13716000"/>
              <a:gd name="connsiteX7" fmla="*/ 24221866 w 24384000"/>
              <a:gd name="connsiteY7" fmla="*/ 11793629 h 13716000"/>
              <a:gd name="connsiteX8" fmla="*/ 24003970 w 24384000"/>
              <a:gd name="connsiteY8" fmla="*/ 11849435 h 13716000"/>
              <a:gd name="connsiteX9" fmla="*/ 23647824 w 24384000"/>
              <a:gd name="connsiteY9" fmla="*/ 11927310 h 13716000"/>
              <a:gd name="connsiteX10" fmla="*/ 23323008 w 24384000"/>
              <a:gd name="connsiteY10" fmla="*/ 11912217 h 13716000"/>
              <a:gd name="connsiteX11" fmla="*/ 23197824 w 24384000"/>
              <a:gd name="connsiteY11" fmla="*/ 11929466 h 13716000"/>
              <a:gd name="connsiteX12" fmla="*/ 22970796 w 24384000"/>
              <a:gd name="connsiteY12" fmla="*/ 11980199 h 13716000"/>
              <a:gd name="connsiteX13" fmla="*/ 22952786 w 24384000"/>
              <a:gd name="connsiteY13" fmla="*/ 11980199 h 13716000"/>
              <a:gd name="connsiteX14" fmla="*/ 22764060 w 24384000"/>
              <a:gd name="connsiteY14" fmla="*/ 11945320 h 13716000"/>
              <a:gd name="connsiteX15" fmla="*/ 22657648 w 24384000"/>
              <a:gd name="connsiteY15" fmla="*/ 11946335 h 13716000"/>
              <a:gd name="connsiteX16" fmla="*/ 22264468 w 24384000"/>
              <a:gd name="connsiteY16" fmla="*/ 12039176 h 13716000"/>
              <a:gd name="connsiteX17" fmla="*/ 22175686 w 24384000"/>
              <a:gd name="connsiteY17" fmla="*/ 12030171 h 13716000"/>
              <a:gd name="connsiteX18" fmla="*/ 22018922 w 24384000"/>
              <a:gd name="connsiteY18" fmla="*/ 12028395 h 13716000"/>
              <a:gd name="connsiteX19" fmla="*/ 21739892 w 24384000"/>
              <a:gd name="connsiteY19" fmla="*/ 12039937 h 13716000"/>
              <a:gd name="connsiteX20" fmla="*/ 21467204 w 24384000"/>
              <a:gd name="connsiteY20" fmla="*/ 11982355 h 13716000"/>
              <a:gd name="connsiteX21" fmla="*/ 21262876 w 24384000"/>
              <a:gd name="connsiteY21" fmla="*/ 11991360 h 13716000"/>
              <a:gd name="connsiteX22" fmla="*/ 21144540 w 24384000"/>
              <a:gd name="connsiteY22" fmla="*/ 12003282 h 13716000"/>
              <a:gd name="connsiteX23" fmla="*/ 21005916 w 24384000"/>
              <a:gd name="connsiteY23" fmla="*/ 12029917 h 13716000"/>
              <a:gd name="connsiteX24" fmla="*/ 20863608 w 24384000"/>
              <a:gd name="connsiteY24" fmla="*/ 12035878 h 13716000"/>
              <a:gd name="connsiteX25" fmla="*/ 20818076 w 24384000"/>
              <a:gd name="connsiteY25" fmla="*/ 12032834 h 13716000"/>
              <a:gd name="connsiteX26" fmla="*/ 20675008 w 24384000"/>
              <a:gd name="connsiteY26" fmla="*/ 12244770 h 13716000"/>
              <a:gd name="connsiteX27" fmla="*/ 20673488 w 24384000"/>
              <a:gd name="connsiteY27" fmla="*/ 12378579 h 13716000"/>
              <a:gd name="connsiteX28" fmla="*/ 20530168 w 24384000"/>
              <a:gd name="connsiteY28" fmla="*/ 12528113 h 13716000"/>
              <a:gd name="connsiteX29" fmla="*/ 20394456 w 24384000"/>
              <a:gd name="connsiteY29" fmla="*/ 12553480 h 13716000"/>
              <a:gd name="connsiteX30" fmla="*/ 20231352 w 24384000"/>
              <a:gd name="connsiteY30" fmla="*/ 12554494 h 13716000"/>
              <a:gd name="connsiteX31" fmla="*/ 20114032 w 24384000"/>
              <a:gd name="connsiteY31" fmla="*/ 12571363 h 13716000"/>
              <a:gd name="connsiteX32" fmla="*/ 20040724 w 24384000"/>
              <a:gd name="connsiteY32" fmla="*/ 12595334 h 13716000"/>
              <a:gd name="connsiteX33" fmla="*/ 19861762 w 24384000"/>
              <a:gd name="connsiteY33" fmla="*/ 12622603 h 13716000"/>
              <a:gd name="connsiteX34" fmla="*/ 19582732 w 24384000"/>
              <a:gd name="connsiteY34" fmla="*/ 12780889 h 13716000"/>
              <a:gd name="connsiteX35" fmla="*/ 19359380 w 24384000"/>
              <a:gd name="connsiteY35" fmla="*/ 12841515 h 13716000"/>
              <a:gd name="connsiteX36" fmla="*/ 19154420 w 24384000"/>
              <a:gd name="connsiteY36" fmla="*/ 12865613 h 13716000"/>
              <a:gd name="connsiteX37" fmla="*/ 18966964 w 24384000"/>
              <a:gd name="connsiteY37" fmla="*/ 12902522 h 13716000"/>
              <a:gd name="connsiteX38" fmla="*/ 18903548 w 24384000"/>
              <a:gd name="connsiteY38" fmla="*/ 12934610 h 13716000"/>
              <a:gd name="connsiteX39" fmla="*/ 18815906 w 24384000"/>
              <a:gd name="connsiteY39" fmla="*/ 13010075 h 13716000"/>
              <a:gd name="connsiteX40" fmla="*/ 18538904 w 24384000"/>
              <a:gd name="connsiteY40" fmla="*/ 13155298 h 13716000"/>
              <a:gd name="connsiteX41" fmla="*/ 18235142 w 24384000"/>
              <a:gd name="connsiteY41" fmla="*/ 13250168 h 13716000"/>
              <a:gd name="connsiteX42" fmla="*/ 18182252 w 24384000"/>
              <a:gd name="connsiteY42" fmla="*/ 13262851 h 13716000"/>
              <a:gd name="connsiteX43" fmla="*/ 17923388 w 24384000"/>
              <a:gd name="connsiteY43" fmla="*/ 13340980 h 13716000"/>
              <a:gd name="connsiteX44" fmla="*/ 17637256 w 24384000"/>
              <a:gd name="connsiteY44" fmla="*/ 13361019 h 13716000"/>
              <a:gd name="connsiteX45" fmla="*/ 17522092 w 24384000"/>
              <a:gd name="connsiteY45" fmla="*/ 13367868 h 13716000"/>
              <a:gd name="connsiteX46" fmla="*/ 17298996 w 24384000"/>
              <a:gd name="connsiteY46" fmla="*/ 13370531 h 13716000"/>
              <a:gd name="connsiteX47" fmla="*/ 17077928 w 24384000"/>
              <a:gd name="connsiteY47" fmla="*/ 13292910 h 13716000"/>
              <a:gd name="connsiteX48" fmla="*/ 16889836 w 24384000"/>
              <a:gd name="connsiteY48" fmla="*/ 13307623 h 13716000"/>
              <a:gd name="connsiteX49" fmla="*/ 16698572 w 24384000"/>
              <a:gd name="connsiteY49" fmla="*/ 13420377 h 13716000"/>
              <a:gd name="connsiteX50" fmla="*/ 16622473 w 24384000"/>
              <a:gd name="connsiteY50" fmla="*/ 13510935 h 13716000"/>
              <a:gd name="connsiteX51" fmla="*/ 16574483 w 24384000"/>
              <a:gd name="connsiteY51" fmla="*/ 13644076 h 13716000"/>
              <a:gd name="connsiteX52" fmla="*/ 16521311 w 24384000"/>
              <a:gd name="connsiteY52" fmla="*/ 13716000 h 13716000"/>
              <a:gd name="connsiteX53" fmla="*/ 0 w 24384000"/>
              <a:gd name="connsiteY5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24381676" y="13716000"/>
                </a:lnTo>
                <a:lnTo>
                  <a:pt x="24381676" y="11892558"/>
                </a:lnTo>
                <a:cubicBezTo>
                  <a:pt x="24381928" y="11872240"/>
                  <a:pt x="24381040" y="11851921"/>
                  <a:pt x="24379264" y="11831679"/>
                </a:cubicBezTo>
                <a:cubicBezTo>
                  <a:pt x="24377236" y="11809483"/>
                  <a:pt x="24364552" y="11789190"/>
                  <a:pt x="24341216" y="11793629"/>
                </a:cubicBezTo>
                <a:cubicBezTo>
                  <a:pt x="24299996" y="11801746"/>
                  <a:pt x="24252688" y="11776507"/>
                  <a:pt x="24221866" y="11793629"/>
                </a:cubicBezTo>
                <a:cubicBezTo>
                  <a:pt x="24152998" y="11832186"/>
                  <a:pt x="24074360" y="11810117"/>
                  <a:pt x="24003970" y="11849435"/>
                </a:cubicBezTo>
                <a:cubicBezTo>
                  <a:pt x="23896416" y="11909680"/>
                  <a:pt x="23788480" y="11978043"/>
                  <a:pt x="23647824" y="11927310"/>
                </a:cubicBezTo>
                <a:cubicBezTo>
                  <a:pt x="23545344" y="11890275"/>
                  <a:pt x="23431324" y="11930861"/>
                  <a:pt x="23323008" y="11912217"/>
                </a:cubicBezTo>
                <a:cubicBezTo>
                  <a:pt x="23280520" y="11903541"/>
                  <a:pt x="23236382" y="11909617"/>
                  <a:pt x="23197824" y="11929466"/>
                </a:cubicBezTo>
                <a:cubicBezTo>
                  <a:pt x="23126544" y="11969672"/>
                  <a:pt x="23039920" y="11935047"/>
                  <a:pt x="22970796" y="11980199"/>
                </a:cubicBezTo>
                <a:cubicBezTo>
                  <a:pt x="22966610" y="11983497"/>
                  <a:pt x="22958874" y="11980199"/>
                  <a:pt x="22952786" y="11980199"/>
                </a:cubicBezTo>
                <a:cubicBezTo>
                  <a:pt x="22888356" y="11979261"/>
                  <a:pt x="22824558" y="11967465"/>
                  <a:pt x="22764060" y="11945320"/>
                </a:cubicBezTo>
                <a:cubicBezTo>
                  <a:pt x="22729942" y="11930798"/>
                  <a:pt x="22691384" y="11931166"/>
                  <a:pt x="22657648" y="11946335"/>
                </a:cubicBezTo>
                <a:cubicBezTo>
                  <a:pt x="22532338" y="12001126"/>
                  <a:pt x="22397768" y="12016853"/>
                  <a:pt x="22264468" y="12039176"/>
                </a:cubicBezTo>
                <a:cubicBezTo>
                  <a:pt x="22234536" y="12043958"/>
                  <a:pt x="22203970" y="12040850"/>
                  <a:pt x="22175686" y="12030171"/>
                </a:cubicBezTo>
                <a:cubicBezTo>
                  <a:pt x="22124700" y="12012922"/>
                  <a:pt x="22064836" y="11985779"/>
                  <a:pt x="22018922" y="12028395"/>
                </a:cubicBezTo>
                <a:cubicBezTo>
                  <a:pt x="21927220" y="12113626"/>
                  <a:pt x="21825122" y="12064035"/>
                  <a:pt x="21739892" y="12039937"/>
                </a:cubicBezTo>
                <a:cubicBezTo>
                  <a:pt x="21649208" y="12014317"/>
                  <a:pt x="21565750" y="11977282"/>
                  <a:pt x="21467204" y="11982355"/>
                </a:cubicBezTo>
                <a:cubicBezTo>
                  <a:pt x="21399220" y="11985779"/>
                  <a:pt x="21328828" y="11969672"/>
                  <a:pt x="21262876" y="11991360"/>
                </a:cubicBezTo>
                <a:cubicBezTo>
                  <a:pt x="21224700" y="12003701"/>
                  <a:pt x="21184368" y="12007760"/>
                  <a:pt x="21144540" y="12003282"/>
                </a:cubicBezTo>
                <a:cubicBezTo>
                  <a:pt x="21096726" y="11999084"/>
                  <a:pt x="21048784" y="12008305"/>
                  <a:pt x="21005916" y="12029917"/>
                </a:cubicBezTo>
                <a:cubicBezTo>
                  <a:pt x="20959240" y="12053508"/>
                  <a:pt x="20914340" y="12093080"/>
                  <a:pt x="20863608" y="12035878"/>
                </a:cubicBezTo>
                <a:cubicBezTo>
                  <a:pt x="20851306" y="12021927"/>
                  <a:pt x="20834438" y="12028395"/>
                  <a:pt x="20818076" y="12032834"/>
                </a:cubicBezTo>
                <a:cubicBezTo>
                  <a:pt x="20749840" y="12051098"/>
                  <a:pt x="20677674" y="12155988"/>
                  <a:pt x="20675008" y="12244770"/>
                </a:cubicBezTo>
                <a:cubicBezTo>
                  <a:pt x="20673488" y="12289796"/>
                  <a:pt x="20674376" y="12333933"/>
                  <a:pt x="20673488" y="12378579"/>
                </a:cubicBezTo>
                <a:cubicBezTo>
                  <a:pt x="20671964" y="12458483"/>
                  <a:pt x="20603224" y="12534328"/>
                  <a:pt x="20530168" y="12528113"/>
                </a:cubicBezTo>
                <a:cubicBezTo>
                  <a:pt x="20483492" y="12524257"/>
                  <a:pt x="20436564" y="12533009"/>
                  <a:pt x="20394456" y="12553480"/>
                </a:cubicBezTo>
                <a:cubicBezTo>
                  <a:pt x="20343090" y="12578529"/>
                  <a:pt x="20283100" y="12578897"/>
                  <a:pt x="20231352" y="12554494"/>
                </a:cubicBezTo>
                <a:cubicBezTo>
                  <a:pt x="20192540" y="12538387"/>
                  <a:pt x="20149292" y="12530777"/>
                  <a:pt x="20114032" y="12571363"/>
                </a:cubicBezTo>
                <a:cubicBezTo>
                  <a:pt x="20095768" y="12592290"/>
                  <a:pt x="20067104" y="12591149"/>
                  <a:pt x="20040724" y="12595334"/>
                </a:cubicBezTo>
                <a:cubicBezTo>
                  <a:pt x="19980096" y="12604973"/>
                  <a:pt x="19903236" y="12594827"/>
                  <a:pt x="19861762" y="12622603"/>
                </a:cubicBezTo>
                <a:cubicBezTo>
                  <a:pt x="19771712" y="12682594"/>
                  <a:pt x="19668344" y="12716078"/>
                  <a:pt x="19582732" y="12780889"/>
                </a:cubicBezTo>
                <a:cubicBezTo>
                  <a:pt x="19516400" y="12830988"/>
                  <a:pt x="19435480" y="12829720"/>
                  <a:pt x="19359380" y="12841515"/>
                </a:cubicBezTo>
                <a:cubicBezTo>
                  <a:pt x="19291906" y="12852042"/>
                  <a:pt x="19224178" y="12864852"/>
                  <a:pt x="19154420" y="12865613"/>
                </a:cubicBezTo>
                <a:cubicBezTo>
                  <a:pt x="19091384" y="12866247"/>
                  <a:pt x="19035832" y="12915205"/>
                  <a:pt x="18966964" y="12902522"/>
                </a:cubicBezTo>
                <a:cubicBezTo>
                  <a:pt x="18943244" y="12898209"/>
                  <a:pt x="18922192" y="12917995"/>
                  <a:pt x="18903548" y="12934610"/>
                </a:cubicBezTo>
                <a:cubicBezTo>
                  <a:pt x="18874882" y="12960357"/>
                  <a:pt x="18845204" y="12984708"/>
                  <a:pt x="18815906" y="13010075"/>
                </a:cubicBezTo>
                <a:cubicBezTo>
                  <a:pt x="18734480" y="13079198"/>
                  <a:pt x="18641766" y="13136527"/>
                  <a:pt x="18538904" y="13155298"/>
                </a:cubicBezTo>
                <a:cubicBezTo>
                  <a:pt x="18434384" y="13175337"/>
                  <a:pt x="18332472" y="13207171"/>
                  <a:pt x="18235142" y="13250168"/>
                </a:cubicBezTo>
                <a:cubicBezTo>
                  <a:pt x="18218540" y="13257904"/>
                  <a:pt x="18200556" y="13262216"/>
                  <a:pt x="18182252" y="13262851"/>
                </a:cubicBezTo>
                <a:cubicBezTo>
                  <a:pt x="18088272" y="13261075"/>
                  <a:pt x="18004816" y="13307496"/>
                  <a:pt x="17923388" y="13340980"/>
                </a:cubicBezTo>
                <a:cubicBezTo>
                  <a:pt x="17825094" y="13381312"/>
                  <a:pt x="17734536" y="13396405"/>
                  <a:pt x="17637256" y="13361019"/>
                </a:cubicBezTo>
                <a:cubicBezTo>
                  <a:pt x="17595148" y="13345673"/>
                  <a:pt x="17561792" y="13350619"/>
                  <a:pt x="17522092" y="13367868"/>
                </a:cubicBezTo>
                <a:cubicBezTo>
                  <a:pt x="17449164" y="13399576"/>
                  <a:pt x="17362412" y="13409722"/>
                  <a:pt x="17298996" y="13370531"/>
                </a:cubicBezTo>
                <a:cubicBezTo>
                  <a:pt x="17228096" y="13327029"/>
                  <a:pt x="17154788" y="13307750"/>
                  <a:pt x="17077928" y="13292910"/>
                </a:cubicBezTo>
                <a:cubicBezTo>
                  <a:pt x="17014892" y="13280735"/>
                  <a:pt x="16945008" y="13263865"/>
                  <a:pt x="16889836" y="13307623"/>
                </a:cubicBezTo>
                <a:cubicBezTo>
                  <a:pt x="16830604" y="13354677"/>
                  <a:pt x="16764271" y="13386131"/>
                  <a:pt x="16698572" y="13420377"/>
                </a:cubicBezTo>
                <a:cubicBezTo>
                  <a:pt x="16660523" y="13440035"/>
                  <a:pt x="16627800" y="13470348"/>
                  <a:pt x="16622473" y="13510935"/>
                </a:cubicBezTo>
                <a:cubicBezTo>
                  <a:pt x="16615878" y="13560970"/>
                  <a:pt x="16598153" y="13604188"/>
                  <a:pt x="16574483" y="13644076"/>
                </a:cubicBezTo>
                <a:lnTo>
                  <a:pt x="1652131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2268000">
            <a:noAutofit/>
          </a:bodyPr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432958"/>
            <a:ext cx="9144000" cy="864735"/>
          </a:xfrm>
        </p:spPr>
        <p:txBody>
          <a:bodyPr anchor="b"/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skrivs ett helt nytt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40782"/>
            <a:ext cx="9144000" cy="855661"/>
          </a:xfrm>
        </p:spPr>
        <p:txBody>
          <a:bodyPr/>
          <a:lstStyle>
            <a:lvl1pPr marL="0" indent="0" algn="ctr">
              <a:buNone/>
              <a:defRPr sz="2150" spc="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Ibland behövs även en förklarande text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EA146BE-4A35-FA4D-B916-CB5479589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. Rubrikbild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 9">
            <a:extLst>
              <a:ext uri="{FF2B5EF4-FFF2-40B4-BE49-F238E27FC236}">
                <a16:creationId xmlns:a16="http://schemas.microsoft.com/office/drawing/2014/main" id="{249094E7-4B78-424B-BCBD-0DC94A82233C}"/>
              </a:ext>
            </a:extLst>
          </p:cNvPr>
          <p:cNvSpPr/>
          <p:nvPr userDrawn="1"/>
        </p:nvSpPr>
        <p:spPr>
          <a:xfrm>
            <a:off x="8090188" y="5899885"/>
            <a:ext cx="4106454" cy="1080294"/>
          </a:xfrm>
          <a:custGeom>
            <a:avLst/>
            <a:gdLst>
              <a:gd name="connsiteX0" fmla="*/ 4105262 w 8212907"/>
              <a:gd name="connsiteY0" fmla="*/ 2159672 h 2160587"/>
              <a:gd name="connsiteX1" fmla="*/ 110775 w 8212907"/>
              <a:gd name="connsiteY1" fmla="*/ 2159672 h 2160587"/>
              <a:gd name="connsiteX2" fmla="*/ 43843 w 8212907"/>
              <a:gd name="connsiteY2" fmla="*/ 2159672 h 2160587"/>
              <a:gd name="connsiteX3" fmla="*/ -525 w 8212907"/>
              <a:gd name="connsiteY3" fmla="*/ 2121642 h 2160587"/>
              <a:gd name="connsiteX4" fmla="*/ 27744 w 8212907"/>
              <a:gd name="connsiteY4" fmla="*/ 2062443 h 2160587"/>
              <a:gd name="connsiteX5" fmla="*/ 181890 w 8212907"/>
              <a:gd name="connsiteY5" fmla="*/ 2032274 h 2160587"/>
              <a:gd name="connsiteX6" fmla="*/ 325515 w 8212907"/>
              <a:gd name="connsiteY6" fmla="*/ 1967750 h 2160587"/>
              <a:gd name="connsiteX7" fmla="*/ 457097 w 8212907"/>
              <a:gd name="connsiteY7" fmla="*/ 1721573 h 2160587"/>
              <a:gd name="connsiteX8" fmla="*/ 533156 w 8212907"/>
              <a:gd name="connsiteY8" fmla="*/ 1631063 h 2160587"/>
              <a:gd name="connsiteX9" fmla="*/ 724317 w 8212907"/>
              <a:gd name="connsiteY9" fmla="*/ 1518369 h 2160587"/>
              <a:gd name="connsiteX10" fmla="*/ 912309 w 8212907"/>
              <a:gd name="connsiteY10" fmla="*/ 1503664 h 2160587"/>
              <a:gd name="connsiteX11" fmla="*/ 1133260 w 8212907"/>
              <a:gd name="connsiteY11" fmla="*/ 1581244 h 2160587"/>
              <a:gd name="connsiteX12" fmla="*/ 1356240 w 8212907"/>
              <a:gd name="connsiteY12" fmla="*/ 1578582 h 2160587"/>
              <a:gd name="connsiteX13" fmla="*/ 1471342 w 8212907"/>
              <a:gd name="connsiteY13" fmla="*/ 1571737 h 2160587"/>
              <a:gd name="connsiteX14" fmla="*/ 1757324 w 8212907"/>
              <a:gd name="connsiteY14" fmla="*/ 1551708 h 2160587"/>
              <a:gd name="connsiteX15" fmla="*/ 2016050 w 8212907"/>
              <a:gd name="connsiteY15" fmla="*/ 1473621 h 2160587"/>
              <a:gd name="connsiteX16" fmla="*/ 2068911 w 8212907"/>
              <a:gd name="connsiteY16" fmla="*/ 1460944 h 2160587"/>
              <a:gd name="connsiteX17" fmla="*/ 2372513 w 8212907"/>
              <a:gd name="connsiteY17" fmla="*/ 1366125 h 2160587"/>
              <a:gd name="connsiteX18" fmla="*/ 2649368 w 8212907"/>
              <a:gd name="connsiteY18" fmla="*/ 1220979 h 2160587"/>
              <a:gd name="connsiteX19" fmla="*/ 2736962 w 8212907"/>
              <a:gd name="connsiteY19" fmla="*/ 1145554 h 2160587"/>
              <a:gd name="connsiteX20" fmla="*/ 2800345 w 8212907"/>
              <a:gd name="connsiteY20" fmla="*/ 1113482 h 2160587"/>
              <a:gd name="connsiteX21" fmla="*/ 2987703 w 8212907"/>
              <a:gd name="connsiteY21" fmla="*/ 1076593 h 2160587"/>
              <a:gd name="connsiteX22" fmla="*/ 3192555 w 8212907"/>
              <a:gd name="connsiteY22" fmla="*/ 1052509 h 2160587"/>
              <a:gd name="connsiteX23" fmla="*/ 3415788 w 8212907"/>
              <a:gd name="connsiteY23" fmla="*/ 991915 h 2160587"/>
              <a:gd name="connsiteX24" fmla="*/ 3694670 w 8212907"/>
              <a:gd name="connsiteY24" fmla="*/ 833712 h 2160587"/>
              <a:gd name="connsiteX25" fmla="*/ 3873536 w 8212907"/>
              <a:gd name="connsiteY25" fmla="*/ 806458 h 2160587"/>
              <a:gd name="connsiteX26" fmla="*/ 3946806 w 8212907"/>
              <a:gd name="connsiteY26" fmla="*/ 782499 h 2160587"/>
              <a:gd name="connsiteX27" fmla="*/ 4064063 w 8212907"/>
              <a:gd name="connsiteY27" fmla="*/ 765640 h 2160587"/>
              <a:gd name="connsiteX28" fmla="*/ 4227083 w 8212907"/>
              <a:gd name="connsiteY28" fmla="*/ 764626 h 2160587"/>
              <a:gd name="connsiteX29" fmla="*/ 4362721 w 8212907"/>
              <a:gd name="connsiteY29" fmla="*/ 739273 h 2160587"/>
              <a:gd name="connsiteX30" fmla="*/ 4505966 w 8212907"/>
              <a:gd name="connsiteY30" fmla="*/ 589817 h 2160587"/>
              <a:gd name="connsiteX31" fmla="*/ 4507487 w 8212907"/>
              <a:gd name="connsiteY31" fmla="*/ 456080 h 2160587"/>
              <a:gd name="connsiteX32" fmla="*/ 4650478 w 8212907"/>
              <a:gd name="connsiteY32" fmla="*/ 244256 h 2160587"/>
              <a:gd name="connsiteX33" fmla="*/ 4695986 w 8212907"/>
              <a:gd name="connsiteY33" fmla="*/ 247299 h 2160587"/>
              <a:gd name="connsiteX34" fmla="*/ 4838217 w 8212907"/>
              <a:gd name="connsiteY34" fmla="*/ 241341 h 2160587"/>
              <a:gd name="connsiteX35" fmla="*/ 4976770 w 8212907"/>
              <a:gd name="connsiteY35" fmla="*/ 214720 h 2160587"/>
              <a:gd name="connsiteX36" fmla="*/ 5095041 w 8212907"/>
              <a:gd name="connsiteY36" fmla="*/ 202804 h 2160587"/>
              <a:gd name="connsiteX37" fmla="*/ 5299261 w 8212907"/>
              <a:gd name="connsiteY37" fmla="*/ 193804 h 2160587"/>
              <a:gd name="connsiteX38" fmla="*/ 5571805 w 8212907"/>
              <a:gd name="connsiteY38" fmla="*/ 251355 h 2160587"/>
              <a:gd name="connsiteX39" fmla="*/ 5850688 w 8212907"/>
              <a:gd name="connsiteY39" fmla="*/ 239819 h 2160587"/>
              <a:gd name="connsiteX40" fmla="*/ 6007369 w 8212907"/>
              <a:gd name="connsiteY40" fmla="*/ 241594 h 2160587"/>
              <a:gd name="connsiteX41" fmla="*/ 6096105 w 8212907"/>
              <a:gd name="connsiteY41" fmla="*/ 250595 h 2160587"/>
              <a:gd name="connsiteX42" fmla="*/ 6489076 w 8212907"/>
              <a:gd name="connsiteY42" fmla="*/ 157803 h 2160587"/>
              <a:gd name="connsiteX43" fmla="*/ 6595432 w 8212907"/>
              <a:gd name="connsiteY43" fmla="*/ 156788 h 2160587"/>
              <a:gd name="connsiteX44" fmla="*/ 6784058 w 8212907"/>
              <a:gd name="connsiteY44" fmla="*/ 191649 h 2160587"/>
              <a:gd name="connsiteX45" fmla="*/ 6802057 w 8212907"/>
              <a:gd name="connsiteY45" fmla="*/ 191649 h 2160587"/>
              <a:gd name="connsiteX46" fmla="*/ 7028967 w 8212907"/>
              <a:gd name="connsiteY46" fmla="*/ 140943 h 2160587"/>
              <a:gd name="connsiteX47" fmla="*/ 7154083 w 8212907"/>
              <a:gd name="connsiteY47" fmla="*/ 123703 h 2160587"/>
              <a:gd name="connsiteX48" fmla="*/ 7478728 w 8212907"/>
              <a:gd name="connsiteY48" fmla="*/ 138788 h 2160587"/>
              <a:gd name="connsiteX49" fmla="*/ 7834685 w 8212907"/>
              <a:gd name="connsiteY49" fmla="*/ 60954 h 2160587"/>
              <a:gd name="connsiteX50" fmla="*/ 8052466 w 8212907"/>
              <a:gd name="connsiteY50" fmla="*/ 5178 h 2160587"/>
              <a:gd name="connsiteX51" fmla="*/ 8171752 w 8212907"/>
              <a:gd name="connsiteY51" fmla="*/ 5178 h 2160587"/>
              <a:gd name="connsiteX52" fmla="*/ 8209782 w 8212907"/>
              <a:gd name="connsiteY52" fmla="*/ 43208 h 2160587"/>
              <a:gd name="connsiteX53" fmla="*/ 8212189 w 8212907"/>
              <a:gd name="connsiteY53" fmla="*/ 104055 h 2160587"/>
              <a:gd name="connsiteX54" fmla="*/ 8212189 w 8212907"/>
              <a:gd name="connsiteY54" fmla="*/ 2071190 h 2160587"/>
              <a:gd name="connsiteX55" fmla="*/ 8124342 w 8212907"/>
              <a:gd name="connsiteY55" fmla="*/ 2158785 h 2160587"/>
              <a:gd name="connsiteX56" fmla="*/ 4105896 w 8212907"/>
              <a:gd name="connsiteY56" fmla="*/ 2158785 h 21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212907" h="2160587">
                <a:moveTo>
                  <a:pt x="4105262" y="2159672"/>
                </a:moveTo>
                <a:lnTo>
                  <a:pt x="110775" y="2159672"/>
                </a:lnTo>
                <a:cubicBezTo>
                  <a:pt x="88464" y="2159672"/>
                  <a:pt x="66153" y="2159672"/>
                  <a:pt x="43843" y="2159672"/>
                </a:cubicBezTo>
                <a:cubicBezTo>
                  <a:pt x="18490" y="2159672"/>
                  <a:pt x="-17" y="2151178"/>
                  <a:pt x="-525" y="2121642"/>
                </a:cubicBezTo>
                <a:cubicBezTo>
                  <a:pt x="-525" y="2097178"/>
                  <a:pt x="-4455" y="2068402"/>
                  <a:pt x="27744" y="2062443"/>
                </a:cubicBezTo>
                <a:cubicBezTo>
                  <a:pt x="79211" y="2053062"/>
                  <a:pt x="128142" y="2030372"/>
                  <a:pt x="181890" y="2032274"/>
                </a:cubicBezTo>
                <a:cubicBezTo>
                  <a:pt x="237514" y="2035949"/>
                  <a:pt x="291339" y="2011737"/>
                  <a:pt x="325515" y="1967750"/>
                </a:cubicBezTo>
                <a:cubicBezTo>
                  <a:pt x="386235" y="1894354"/>
                  <a:pt x="443913" y="1821589"/>
                  <a:pt x="457097" y="1721573"/>
                </a:cubicBezTo>
                <a:cubicBezTo>
                  <a:pt x="462421" y="1681008"/>
                  <a:pt x="495126" y="1650711"/>
                  <a:pt x="533156" y="1631063"/>
                </a:cubicBezTo>
                <a:cubicBezTo>
                  <a:pt x="598820" y="1596836"/>
                  <a:pt x="665117" y="1565398"/>
                  <a:pt x="724317" y="1518369"/>
                </a:cubicBezTo>
                <a:cubicBezTo>
                  <a:pt x="779460" y="1474634"/>
                  <a:pt x="849307" y="1491495"/>
                  <a:pt x="912309" y="1503664"/>
                </a:cubicBezTo>
                <a:cubicBezTo>
                  <a:pt x="989128" y="1518496"/>
                  <a:pt x="1062399" y="1537765"/>
                  <a:pt x="1133260" y="1581244"/>
                </a:cubicBezTo>
                <a:cubicBezTo>
                  <a:pt x="1196642" y="1620414"/>
                  <a:pt x="1283350" y="1610274"/>
                  <a:pt x="1356240" y="1578582"/>
                </a:cubicBezTo>
                <a:cubicBezTo>
                  <a:pt x="1395917" y="1561343"/>
                  <a:pt x="1429256" y="1556399"/>
                  <a:pt x="1471342" y="1571737"/>
                </a:cubicBezTo>
                <a:cubicBezTo>
                  <a:pt x="1568571" y="1607104"/>
                  <a:pt x="1659081" y="1592019"/>
                  <a:pt x="1757324" y="1551708"/>
                </a:cubicBezTo>
                <a:cubicBezTo>
                  <a:pt x="1838707" y="1518242"/>
                  <a:pt x="1922118" y="1471846"/>
                  <a:pt x="2016050" y="1473621"/>
                </a:cubicBezTo>
                <a:cubicBezTo>
                  <a:pt x="2034343" y="1472986"/>
                  <a:pt x="2052318" y="1468677"/>
                  <a:pt x="2068911" y="1460944"/>
                </a:cubicBezTo>
                <a:cubicBezTo>
                  <a:pt x="2166191" y="1417971"/>
                  <a:pt x="2268047" y="1386153"/>
                  <a:pt x="2372513" y="1366125"/>
                </a:cubicBezTo>
                <a:cubicBezTo>
                  <a:pt x="2475320" y="1347364"/>
                  <a:pt x="2567985" y="1290066"/>
                  <a:pt x="2649368" y="1220979"/>
                </a:cubicBezTo>
                <a:cubicBezTo>
                  <a:pt x="2678651" y="1195626"/>
                  <a:pt x="2708313" y="1171287"/>
                  <a:pt x="2736962" y="1145554"/>
                </a:cubicBezTo>
                <a:cubicBezTo>
                  <a:pt x="2755597" y="1128947"/>
                  <a:pt x="2776640" y="1109172"/>
                  <a:pt x="2800345" y="1113482"/>
                </a:cubicBezTo>
                <a:cubicBezTo>
                  <a:pt x="2869178" y="1126159"/>
                  <a:pt x="2924701" y="1077227"/>
                  <a:pt x="2987703" y="1076593"/>
                </a:cubicBezTo>
                <a:cubicBezTo>
                  <a:pt x="3057424" y="1075833"/>
                  <a:pt x="3125116" y="1063030"/>
                  <a:pt x="3192555" y="1052509"/>
                </a:cubicBezTo>
                <a:cubicBezTo>
                  <a:pt x="3268614" y="1040720"/>
                  <a:pt x="3349490" y="1041987"/>
                  <a:pt x="3415788" y="991915"/>
                </a:cubicBezTo>
                <a:cubicBezTo>
                  <a:pt x="3501354" y="927138"/>
                  <a:pt x="3604668" y="893672"/>
                  <a:pt x="3694670" y="833712"/>
                </a:cubicBezTo>
                <a:cubicBezTo>
                  <a:pt x="3736123" y="805951"/>
                  <a:pt x="3812942" y="816092"/>
                  <a:pt x="3873536" y="806458"/>
                </a:cubicBezTo>
                <a:cubicBezTo>
                  <a:pt x="3899903" y="802275"/>
                  <a:pt x="3928552" y="803416"/>
                  <a:pt x="3946806" y="782499"/>
                </a:cubicBezTo>
                <a:cubicBezTo>
                  <a:pt x="3982047" y="741935"/>
                  <a:pt x="4025273" y="749541"/>
                  <a:pt x="4064063" y="765640"/>
                </a:cubicBezTo>
                <a:cubicBezTo>
                  <a:pt x="4115784" y="790030"/>
                  <a:pt x="4175743" y="789661"/>
                  <a:pt x="4227083" y="764626"/>
                </a:cubicBezTo>
                <a:cubicBezTo>
                  <a:pt x="4269169" y="744166"/>
                  <a:pt x="4316072" y="735419"/>
                  <a:pt x="4362721" y="739273"/>
                </a:cubicBezTo>
                <a:cubicBezTo>
                  <a:pt x="4435739" y="745484"/>
                  <a:pt x="4504444" y="669679"/>
                  <a:pt x="4505966" y="589817"/>
                </a:cubicBezTo>
                <a:cubicBezTo>
                  <a:pt x="4506854" y="545196"/>
                  <a:pt x="4505966" y="501082"/>
                  <a:pt x="4507487" y="456080"/>
                </a:cubicBezTo>
                <a:cubicBezTo>
                  <a:pt x="4510150" y="367344"/>
                  <a:pt x="4582278" y="262510"/>
                  <a:pt x="4650478" y="244256"/>
                </a:cubicBezTo>
                <a:cubicBezTo>
                  <a:pt x="4666831" y="239819"/>
                  <a:pt x="4683690" y="233355"/>
                  <a:pt x="4695986" y="247299"/>
                </a:cubicBezTo>
                <a:cubicBezTo>
                  <a:pt x="4746692" y="304470"/>
                  <a:pt x="4791567" y="264919"/>
                  <a:pt x="4838217" y="241341"/>
                </a:cubicBezTo>
                <a:cubicBezTo>
                  <a:pt x="4881064" y="219740"/>
                  <a:pt x="4928980" y="210524"/>
                  <a:pt x="4976770" y="214720"/>
                </a:cubicBezTo>
                <a:cubicBezTo>
                  <a:pt x="5016575" y="219195"/>
                  <a:pt x="5056887" y="215138"/>
                  <a:pt x="5095041" y="202804"/>
                </a:cubicBezTo>
                <a:cubicBezTo>
                  <a:pt x="5160960" y="181128"/>
                  <a:pt x="5231314" y="197226"/>
                  <a:pt x="5299261" y="193804"/>
                </a:cubicBezTo>
                <a:cubicBezTo>
                  <a:pt x="5397756" y="188733"/>
                  <a:pt x="5481168" y="225748"/>
                  <a:pt x="5571805" y="251355"/>
                </a:cubicBezTo>
                <a:cubicBezTo>
                  <a:pt x="5656991" y="275440"/>
                  <a:pt x="5759036" y="325005"/>
                  <a:pt x="5850688" y="239819"/>
                </a:cubicBezTo>
                <a:cubicBezTo>
                  <a:pt x="5896577" y="197226"/>
                  <a:pt x="5956409" y="224354"/>
                  <a:pt x="6007369" y="241594"/>
                </a:cubicBezTo>
                <a:cubicBezTo>
                  <a:pt x="6035638" y="252268"/>
                  <a:pt x="6066188" y="255374"/>
                  <a:pt x="6096105" y="250595"/>
                </a:cubicBezTo>
                <a:cubicBezTo>
                  <a:pt x="6229335" y="228284"/>
                  <a:pt x="6363832" y="212565"/>
                  <a:pt x="6489076" y="157803"/>
                </a:cubicBezTo>
                <a:cubicBezTo>
                  <a:pt x="6522794" y="142642"/>
                  <a:pt x="6561331" y="142274"/>
                  <a:pt x="6595432" y="156788"/>
                </a:cubicBezTo>
                <a:cubicBezTo>
                  <a:pt x="6655897" y="178922"/>
                  <a:pt x="6719660" y="190711"/>
                  <a:pt x="6784058" y="191649"/>
                </a:cubicBezTo>
                <a:cubicBezTo>
                  <a:pt x="6790142" y="191649"/>
                  <a:pt x="6797875" y="194945"/>
                  <a:pt x="6802057" y="191649"/>
                </a:cubicBezTo>
                <a:cubicBezTo>
                  <a:pt x="6871145" y="146520"/>
                  <a:pt x="6957725" y="181128"/>
                  <a:pt x="7028967" y="140943"/>
                </a:cubicBezTo>
                <a:cubicBezTo>
                  <a:pt x="7067504" y="121104"/>
                  <a:pt x="7111618" y="115032"/>
                  <a:pt x="7154083" y="123703"/>
                </a:cubicBezTo>
                <a:cubicBezTo>
                  <a:pt x="7262341" y="142337"/>
                  <a:pt x="7376303" y="101773"/>
                  <a:pt x="7478728" y="138788"/>
                </a:cubicBezTo>
                <a:cubicBezTo>
                  <a:pt x="7619310" y="189494"/>
                  <a:pt x="7727187" y="121167"/>
                  <a:pt x="7834685" y="60954"/>
                </a:cubicBezTo>
                <a:cubicBezTo>
                  <a:pt x="7905038" y="21657"/>
                  <a:pt x="7983633" y="43714"/>
                  <a:pt x="8052466" y="5178"/>
                </a:cubicBezTo>
                <a:cubicBezTo>
                  <a:pt x="8083270" y="-11936"/>
                  <a:pt x="8130553" y="13291"/>
                  <a:pt x="8171752" y="5178"/>
                </a:cubicBezTo>
                <a:cubicBezTo>
                  <a:pt x="8195076" y="741"/>
                  <a:pt x="8207753" y="21024"/>
                  <a:pt x="8209782" y="43208"/>
                </a:cubicBezTo>
                <a:cubicBezTo>
                  <a:pt x="8211556" y="63439"/>
                  <a:pt x="8212443" y="83747"/>
                  <a:pt x="8212189" y="104055"/>
                </a:cubicBezTo>
                <a:cubicBezTo>
                  <a:pt x="8212189" y="759846"/>
                  <a:pt x="8212189" y="1415563"/>
                  <a:pt x="8212189" y="2071190"/>
                </a:cubicBezTo>
                <a:cubicBezTo>
                  <a:pt x="8212189" y="2158531"/>
                  <a:pt x="8212189" y="2158785"/>
                  <a:pt x="8124342" y="2158785"/>
                </a:cubicBezTo>
                <a:lnTo>
                  <a:pt x="4105896" y="2158785"/>
                </a:lnTo>
              </a:path>
            </a:pathLst>
          </a:custGeom>
          <a:solidFill>
            <a:schemeClr val="bg1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432958"/>
            <a:ext cx="9144000" cy="864735"/>
          </a:xfrm>
        </p:spPr>
        <p:txBody>
          <a:bodyPr anchor="b"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v-SE"/>
              <a:t>Här skrivs ett helt nytt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40782"/>
            <a:ext cx="9144000" cy="855661"/>
          </a:xfrm>
        </p:spPr>
        <p:txBody>
          <a:bodyPr/>
          <a:lstStyle>
            <a:lvl1pPr marL="0" indent="0" algn="ctr">
              <a:buNone/>
              <a:defRPr sz="2150" spc="2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Ibland behövs även en förklarande text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6AF2221-1BFD-274E-AAB2-93255AE72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AEC0409-0773-47C7-907A-8552AAE975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4844" y="0"/>
            <a:ext cx="5187156" cy="6858000"/>
          </a:xfrm>
          <a:custGeom>
            <a:avLst/>
            <a:gdLst>
              <a:gd name="connsiteX0" fmla="*/ 0 w 10374312"/>
              <a:gd name="connsiteY0" fmla="*/ 0 h 13716000"/>
              <a:gd name="connsiteX1" fmla="*/ 10374312 w 10374312"/>
              <a:gd name="connsiteY1" fmla="*/ 0 h 13716000"/>
              <a:gd name="connsiteX2" fmla="*/ 10374312 w 10374312"/>
              <a:gd name="connsiteY2" fmla="*/ 11826791 h 13716000"/>
              <a:gd name="connsiteX3" fmla="*/ 10369440 w 10374312"/>
              <a:gd name="connsiteY3" fmla="*/ 11813980 h 13716000"/>
              <a:gd name="connsiteX4" fmla="*/ 10342440 w 10374312"/>
              <a:gd name="connsiteY4" fmla="*/ 11804948 h 13716000"/>
              <a:gd name="connsiteX5" fmla="*/ 10223152 w 10374312"/>
              <a:gd name="connsiteY5" fmla="*/ 11804948 h 13716000"/>
              <a:gd name="connsiteX6" fmla="*/ 10005372 w 10374312"/>
              <a:gd name="connsiteY6" fmla="*/ 11860724 h 13716000"/>
              <a:gd name="connsiteX7" fmla="*/ 9649416 w 10374312"/>
              <a:gd name="connsiteY7" fmla="*/ 11938558 h 13716000"/>
              <a:gd name="connsiteX8" fmla="*/ 9324770 w 10374312"/>
              <a:gd name="connsiteY8" fmla="*/ 11923473 h 13716000"/>
              <a:gd name="connsiteX9" fmla="*/ 9199654 w 10374312"/>
              <a:gd name="connsiteY9" fmla="*/ 11940713 h 13716000"/>
              <a:gd name="connsiteX10" fmla="*/ 8972744 w 10374312"/>
              <a:gd name="connsiteY10" fmla="*/ 11991419 h 13716000"/>
              <a:gd name="connsiteX11" fmla="*/ 8954744 w 10374312"/>
              <a:gd name="connsiteY11" fmla="*/ 11991419 h 13716000"/>
              <a:gd name="connsiteX12" fmla="*/ 8766120 w 10374312"/>
              <a:gd name="connsiteY12" fmla="*/ 11956558 h 13716000"/>
              <a:gd name="connsiteX13" fmla="*/ 8659764 w 10374312"/>
              <a:gd name="connsiteY13" fmla="*/ 11957573 h 13716000"/>
              <a:gd name="connsiteX14" fmla="*/ 8266792 w 10374312"/>
              <a:gd name="connsiteY14" fmla="*/ 12050365 h 13716000"/>
              <a:gd name="connsiteX15" fmla="*/ 8178056 w 10374312"/>
              <a:gd name="connsiteY15" fmla="*/ 12041364 h 13716000"/>
              <a:gd name="connsiteX16" fmla="*/ 8021376 w 10374312"/>
              <a:gd name="connsiteY16" fmla="*/ 12039589 h 13716000"/>
              <a:gd name="connsiteX17" fmla="*/ 7742492 w 10374312"/>
              <a:gd name="connsiteY17" fmla="*/ 12051125 h 13716000"/>
              <a:gd name="connsiteX18" fmla="*/ 7469948 w 10374312"/>
              <a:gd name="connsiteY18" fmla="*/ 11993574 h 13716000"/>
              <a:gd name="connsiteX19" fmla="*/ 7265728 w 10374312"/>
              <a:gd name="connsiteY19" fmla="*/ 12002574 h 13716000"/>
              <a:gd name="connsiteX20" fmla="*/ 7147456 w 10374312"/>
              <a:gd name="connsiteY20" fmla="*/ 12014490 h 13716000"/>
              <a:gd name="connsiteX21" fmla="*/ 7008904 w 10374312"/>
              <a:gd name="connsiteY21" fmla="*/ 12041111 h 13716000"/>
              <a:gd name="connsiteX22" fmla="*/ 6866672 w 10374312"/>
              <a:gd name="connsiteY22" fmla="*/ 12047069 h 13716000"/>
              <a:gd name="connsiteX23" fmla="*/ 6821164 w 10374312"/>
              <a:gd name="connsiteY23" fmla="*/ 12044026 h 13716000"/>
              <a:gd name="connsiteX24" fmla="*/ 6678174 w 10374312"/>
              <a:gd name="connsiteY24" fmla="*/ 12255850 h 13716000"/>
              <a:gd name="connsiteX25" fmla="*/ 6676652 w 10374312"/>
              <a:gd name="connsiteY25" fmla="*/ 12389587 h 13716000"/>
              <a:gd name="connsiteX26" fmla="*/ 6533408 w 10374312"/>
              <a:gd name="connsiteY26" fmla="*/ 12539043 h 13716000"/>
              <a:gd name="connsiteX27" fmla="*/ 6397770 w 10374312"/>
              <a:gd name="connsiteY27" fmla="*/ 12564396 h 13716000"/>
              <a:gd name="connsiteX28" fmla="*/ 6234750 w 10374312"/>
              <a:gd name="connsiteY28" fmla="*/ 12565410 h 13716000"/>
              <a:gd name="connsiteX29" fmla="*/ 6117492 w 10374312"/>
              <a:gd name="connsiteY29" fmla="*/ 12582269 h 13716000"/>
              <a:gd name="connsiteX30" fmla="*/ 6044224 w 10374312"/>
              <a:gd name="connsiteY30" fmla="*/ 12606228 h 13716000"/>
              <a:gd name="connsiteX31" fmla="*/ 5865356 w 10374312"/>
              <a:gd name="connsiteY31" fmla="*/ 12633482 h 13716000"/>
              <a:gd name="connsiteX32" fmla="*/ 5586476 w 10374312"/>
              <a:gd name="connsiteY32" fmla="*/ 12791685 h 13716000"/>
              <a:gd name="connsiteX33" fmla="*/ 5363242 w 10374312"/>
              <a:gd name="connsiteY33" fmla="*/ 12852279 h 13716000"/>
              <a:gd name="connsiteX34" fmla="*/ 5158390 w 10374312"/>
              <a:gd name="connsiteY34" fmla="*/ 12876363 h 13716000"/>
              <a:gd name="connsiteX35" fmla="*/ 4971032 w 10374312"/>
              <a:gd name="connsiteY35" fmla="*/ 12913252 h 13716000"/>
              <a:gd name="connsiteX36" fmla="*/ 4907648 w 10374312"/>
              <a:gd name="connsiteY36" fmla="*/ 12945324 h 13716000"/>
              <a:gd name="connsiteX37" fmla="*/ 4820056 w 10374312"/>
              <a:gd name="connsiteY37" fmla="*/ 13020749 h 13716000"/>
              <a:gd name="connsiteX38" fmla="*/ 4543200 w 10374312"/>
              <a:gd name="connsiteY38" fmla="*/ 13165895 h 13716000"/>
              <a:gd name="connsiteX39" fmla="*/ 4239598 w 10374312"/>
              <a:gd name="connsiteY39" fmla="*/ 13260714 h 13716000"/>
              <a:gd name="connsiteX40" fmla="*/ 4186736 w 10374312"/>
              <a:gd name="connsiteY40" fmla="*/ 13273391 h 13716000"/>
              <a:gd name="connsiteX41" fmla="*/ 3928012 w 10374312"/>
              <a:gd name="connsiteY41" fmla="*/ 13351478 h 13716000"/>
              <a:gd name="connsiteX42" fmla="*/ 3642028 w 10374312"/>
              <a:gd name="connsiteY42" fmla="*/ 13371507 h 13716000"/>
              <a:gd name="connsiteX43" fmla="*/ 3526928 w 10374312"/>
              <a:gd name="connsiteY43" fmla="*/ 13378352 h 13716000"/>
              <a:gd name="connsiteX44" fmla="*/ 3303948 w 10374312"/>
              <a:gd name="connsiteY44" fmla="*/ 13381014 h 13716000"/>
              <a:gd name="connsiteX45" fmla="*/ 3082996 w 10374312"/>
              <a:gd name="connsiteY45" fmla="*/ 13303434 h 13716000"/>
              <a:gd name="connsiteX46" fmla="*/ 2895004 w 10374312"/>
              <a:gd name="connsiteY46" fmla="*/ 13318139 h 13716000"/>
              <a:gd name="connsiteX47" fmla="*/ 2703843 w 10374312"/>
              <a:gd name="connsiteY47" fmla="*/ 13430833 h 13716000"/>
              <a:gd name="connsiteX48" fmla="*/ 2627784 w 10374312"/>
              <a:gd name="connsiteY48" fmla="*/ 13521343 h 13716000"/>
              <a:gd name="connsiteX49" fmla="*/ 2540524 w 10374312"/>
              <a:gd name="connsiteY49" fmla="*/ 13712156 h 13716000"/>
              <a:gd name="connsiteX50" fmla="*/ 2537447 w 10374312"/>
              <a:gd name="connsiteY50" fmla="*/ 13716000 h 13716000"/>
              <a:gd name="connsiteX51" fmla="*/ 0 w 10374312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374312" h="13716000">
                <a:moveTo>
                  <a:pt x="0" y="0"/>
                </a:moveTo>
                <a:lnTo>
                  <a:pt x="10374312" y="0"/>
                </a:lnTo>
                <a:lnTo>
                  <a:pt x="10374312" y="11826791"/>
                </a:lnTo>
                <a:lnTo>
                  <a:pt x="10369440" y="11813980"/>
                </a:lnTo>
                <a:cubicBezTo>
                  <a:pt x="10363102" y="11806691"/>
                  <a:pt x="10354102" y="11802730"/>
                  <a:pt x="10342440" y="11804948"/>
                </a:cubicBezTo>
                <a:cubicBezTo>
                  <a:pt x="10301240" y="11813061"/>
                  <a:pt x="10253956" y="11787834"/>
                  <a:pt x="10223152" y="11804948"/>
                </a:cubicBezTo>
                <a:cubicBezTo>
                  <a:pt x="10154320" y="11843484"/>
                  <a:pt x="10075724" y="11821427"/>
                  <a:pt x="10005372" y="11860724"/>
                </a:cubicBezTo>
                <a:cubicBezTo>
                  <a:pt x="9897874" y="11920937"/>
                  <a:pt x="9789996" y="11989264"/>
                  <a:pt x="9649416" y="11938558"/>
                </a:cubicBezTo>
                <a:cubicBezTo>
                  <a:pt x="9546990" y="11901543"/>
                  <a:pt x="9433028" y="11942107"/>
                  <a:pt x="9324770" y="11923473"/>
                </a:cubicBezTo>
                <a:cubicBezTo>
                  <a:pt x="9282304" y="11914802"/>
                  <a:pt x="9238192" y="11920874"/>
                  <a:pt x="9199654" y="11940713"/>
                </a:cubicBezTo>
                <a:cubicBezTo>
                  <a:pt x="9128412" y="11980898"/>
                  <a:pt x="9041832" y="11946290"/>
                  <a:pt x="8972744" y="11991419"/>
                </a:cubicBezTo>
                <a:cubicBezTo>
                  <a:pt x="8968562" y="11994715"/>
                  <a:pt x="8960828" y="11991419"/>
                  <a:pt x="8954744" y="11991419"/>
                </a:cubicBezTo>
                <a:cubicBezTo>
                  <a:pt x="8890348" y="11990481"/>
                  <a:pt x="8826584" y="11978692"/>
                  <a:pt x="8766120" y="11956558"/>
                </a:cubicBezTo>
                <a:cubicBezTo>
                  <a:pt x="8732018" y="11942044"/>
                  <a:pt x="8693480" y="11942412"/>
                  <a:pt x="8659764" y="11957573"/>
                </a:cubicBezTo>
                <a:cubicBezTo>
                  <a:pt x="8534520" y="12012335"/>
                  <a:pt x="8400022" y="12028054"/>
                  <a:pt x="8266792" y="12050365"/>
                </a:cubicBezTo>
                <a:cubicBezTo>
                  <a:pt x="8236876" y="12055144"/>
                  <a:pt x="8206324" y="12052038"/>
                  <a:pt x="8178056" y="12041364"/>
                </a:cubicBezTo>
                <a:cubicBezTo>
                  <a:pt x="8127096" y="12024124"/>
                  <a:pt x="8067264" y="11996996"/>
                  <a:pt x="8021376" y="12039589"/>
                </a:cubicBezTo>
                <a:cubicBezTo>
                  <a:pt x="7929724" y="12124775"/>
                  <a:pt x="7827678" y="12075210"/>
                  <a:pt x="7742492" y="12051125"/>
                </a:cubicBezTo>
                <a:cubicBezTo>
                  <a:pt x="7651856" y="12025518"/>
                  <a:pt x="7568444" y="11988503"/>
                  <a:pt x="7469948" y="11993574"/>
                </a:cubicBezTo>
                <a:cubicBezTo>
                  <a:pt x="7402000" y="11996996"/>
                  <a:pt x="7331648" y="11980898"/>
                  <a:pt x="7265728" y="12002574"/>
                </a:cubicBezTo>
                <a:cubicBezTo>
                  <a:pt x="7227574" y="12014908"/>
                  <a:pt x="7187262" y="12018965"/>
                  <a:pt x="7147456" y="12014490"/>
                </a:cubicBezTo>
                <a:cubicBezTo>
                  <a:pt x="7099668" y="12010294"/>
                  <a:pt x="7051752" y="12019510"/>
                  <a:pt x="7008904" y="12041111"/>
                </a:cubicBezTo>
                <a:cubicBezTo>
                  <a:pt x="6962254" y="12064689"/>
                  <a:pt x="6917380" y="12104240"/>
                  <a:pt x="6866672" y="12047069"/>
                </a:cubicBezTo>
                <a:cubicBezTo>
                  <a:pt x="6854376" y="12033125"/>
                  <a:pt x="6837518" y="12039589"/>
                  <a:pt x="6821164" y="12044026"/>
                </a:cubicBezTo>
                <a:cubicBezTo>
                  <a:pt x="6752964" y="12062280"/>
                  <a:pt x="6680836" y="12167114"/>
                  <a:pt x="6678174" y="12255850"/>
                </a:cubicBezTo>
                <a:cubicBezTo>
                  <a:pt x="6676652" y="12300852"/>
                  <a:pt x="6677540" y="12344966"/>
                  <a:pt x="6676652" y="12389587"/>
                </a:cubicBezTo>
                <a:cubicBezTo>
                  <a:pt x="6675132" y="12469449"/>
                  <a:pt x="6606426" y="12545254"/>
                  <a:pt x="6533408" y="12539043"/>
                </a:cubicBezTo>
                <a:cubicBezTo>
                  <a:pt x="6486760" y="12535189"/>
                  <a:pt x="6439856" y="12543936"/>
                  <a:pt x="6397770" y="12564396"/>
                </a:cubicBezTo>
                <a:cubicBezTo>
                  <a:pt x="6346430" y="12589431"/>
                  <a:pt x="6286472" y="12589800"/>
                  <a:pt x="6234750" y="12565410"/>
                </a:cubicBezTo>
                <a:cubicBezTo>
                  <a:pt x="6195960" y="12549311"/>
                  <a:pt x="6152734" y="12541705"/>
                  <a:pt x="6117492" y="12582269"/>
                </a:cubicBezTo>
                <a:cubicBezTo>
                  <a:pt x="6099240" y="12603186"/>
                  <a:pt x="6070590" y="12602045"/>
                  <a:pt x="6044224" y="12606228"/>
                </a:cubicBezTo>
                <a:cubicBezTo>
                  <a:pt x="5983628" y="12615862"/>
                  <a:pt x="5906810" y="12605721"/>
                  <a:pt x="5865356" y="12633482"/>
                </a:cubicBezTo>
                <a:cubicBezTo>
                  <a:pt x="5775356" y="12693442"/>
                  <a:pt x="5672040" y="12726908"/>
                  <a:pt x="5586476" y="12791685"/>
                </a:cubicBezTo>
                <a:cubicBezTo>
                  <a:pt x="5520176" y="12841757"/>
                  <a:pt x="5439300" y="12840490"/>
                  <a:pt x="5363242" y="12852279"/>
                </a:cubicBezTo>
                <a:cubicBezTo>
                  <a:pt x="5295804" y="12862800"/>
                  <a:pt x="5228112" y="12875603"/>
                  <a:pt x="5158390" y="12876363"/>
                </a:cubicBezTo>
                <a:cubicBezTo>
                  <a:pt x="5095388" y="12876997"/>
                  <a:pt x="5039864" y="12925929"/>
                  <a:pt x="4971032" y="12913252"/>
                </a:cubicBezTo>
                <a:cubicBezTo>
                  <a:pt x="4947328" y="12908942"/>
                  <a:pt x="4926284" y="12928717"/>
                  <a:pt x="4907648" y="12945324"/>
                </a:cubicBezTo>
                <a:cubicBezTo>
                  <a:pt x="4879000" y="12971057"/>
                  <a:pt x="4849338" y="12995396"/>
                  <a:pt x="4820056" y="13020749"/>
                </a:cubicBezTo>
                <a:cubicBezTo>
                  <a:pt x="4738672" y="13089836"/>
                  <a:pt x="4646008" y="13147134"/>
                  <a:pt x="4543200" y="13165895"/>
                </a:cubicBezTo>
                <a:cubicBezTo>
                  <a:pt x="4438734" y="13185923"/>
                  <a:pt x="4336878" y="13217741"/>
                  <a:pt x="4239598" y="13260714"/>
                </a:cubicBezTo>
                <a:cubicBezTo>
                  <a:pt x="4223004" y="13268447"/>
                  <a:pt x="4205030" y="13272756"/>
                  <a:pt x="4186736" y="13273391"/>
                </a:cubicBezTo>
                <a:cubicBezTo>
                  <a:pt x="4092804" y="13271616"/>
                  <a:pt x="4009394" y="13318012"/>
                  <a:pt x="3928012" y="13351478"/>
                </a:cubicBezTo>
                <a:cubicBezTo>
                  <a:pt x="3829768" y="13391789"/>
                  <a:pt x="3739258" y="13406874"/>
                  <a:pt x="3642028" y="13371507"/>
                </a:cubicBezTo>
                <a:cubicBezTo>
                  <a:pt x="3599944" y="13356169"/>
                  <a:pt x="3566604" y="13361113"/>
                  <a:pt x="3526928" y="13378352"/>
                </a:cubicBezTo>
                <a:cubicBezTo>
                  <a:pt x="3454036" y="13410044"/>
                  <a:pt x="3367328" y="13420184"/>
                  <a:pt x="3303948" y="13381014"/>
                </a:cubicBezTo>
                <a:cubicBezTo>
                  <a:pt x="3233086" y="13337535"/>
                  <a:pt x="3159816" y="13318266"/>
                  <a:pt x="3082996" y="13303434"/>
                </a:cubicBezTo>
                <a:cubicBezTo>
                  <a:pt x="3019994" y="13291265"/>
                  <a:pt x="2950148" y="13274404"/>
                  <a:pt x="2895004" y="13318139"/>
                </a:cubicBezTo>
                <a:cubicBezTo>
                  <a:pt x="2835804" y="13365168"/>
                  <a:pt x="2769508" y="13396606"/>
                  <a:pt x="2703843" y="13430833"/>
                </a:cubicBezTo>
                <a:cubicBezTo>
                  <a:pt x="2665813" y="13450481"/>
                  <a:pt x="2633108" y="13480778"/>
                  <a:pt x="2627784" y="13521343"/>
                </a:cubicBezTo>
                <a:cubicBezTo>
                  <a:pt x="2617896" y="13596355"/>
                  <a:pt x="2582980" y="13656038"/>
                  <a:pt x="2540524" y="13712156"/>
                </a:cubicBezTo>
                <a:lnTo>
                  <a:pt x="25374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252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5176270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62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5176270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F8E24961-F9D6-4F75-8D8B-3C201BB153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1775" y="1524000"/>
            <a:ext cx="5610225" cy="3790950"/>
          </a:xfrm>
        </p:spPr>
        <p:txBody>
          <a:bodyPr tIns="1476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047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9389042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967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328A01A-33D7-4CC7-B496-958EF0BD5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1826791 h 13716000"/>
              <a:gd name="connsiteX3" fmla="*/ 24379128 w 24384000"/>
              <a:gd name="connsiteY3" fmla="*/ 11813980 h 13716000"/>
              <a:gd name="connsiteX4" fmla="*/ 24352128 w 24384000"/>
              <a:gd name="connsiteY4" fmla="*/ 11804948 h 13716000"/>
              <a:gd name="connsiteX5" fmla="*/ 24232840 w 24384000"/>
              <a:gd name="connsiteY5" fmla="*/ 11804948 h 13716000"/>
              <a:gd name="connsiteX6" fmla="*/ 24015060 w 24384000"/>
              <a:gd name="connsiteY6" fmla="*/ 11860724 h 13716000"/>
              <a:gd name="connsiteX7" fmla="*/ 23659104 w 24384000"/>
              <a:gd name="connsiteY7" fmla="*/ 11938558 h 13716000"/>
              <a:gd name="connsiteX8" fmla="*/ 23334458 w 24384000"/>
              <a:gd name="connsiteY8" fmla="*/ 11923473 h 13716000"/>
              <a:gd name="connsiteX9" fmla="*/ 23209342 w 24384000"/>
              <a:gd name="connsiteY9" fmla="*/ 11940713 h 13716000"/>
              <a:gd name="connsiteX10" fmla="*/ 22982432 w 24384000"/>
              <a:gd name="connsiteY10" fmla="*/ 11991419 h 13716000"/>
              <a:gd name="connsiteX11" fmla="*/ 22964432 w 24384000"/>
              <a:gd name="connsiteY11" fmla="*/ 11991419 h 13716000"/>
              <a:gd name="connsiteX12" fmla="*/ 22775808 w 24384000"/>
              <a:gd name="connsiteY12" fmla="*/ 11956558 h 13716000"/>
              <a:gd name="connsiteX13" fmla="*/ 22669452 w 24384000"/>
              <a:gd name="connsiteY13" fmla="*/ 11957573 h 13716000"/>
              <a:gd name="connsiteX14" fmla="*/ 22276480 w 24384000"/>
              <a:gd name="connsiteY14" fmla="*/ 12050365 h 13716000"/>
              <a:gd name="connsiteX15" fmla="*/ 22187744 w 24384000"/>
              <a:gd name="connsiteY15" fmla="*/ 12041364 h 13716000"/>
              <a:gd name="connsiteX16" fmla="*/ 22031064 w 24384000"/>
              <a:gd name="connsiteY16" fmla="*/ 12039589 h 13716000"/>
              <a:gd name="connsiteX17" fmla="*/ 21752180 w 24384000"/>
              <a:gd name="connsiteY17" fmla="*/ 12051125 h 13716000"/>
              <a:gd name="connsiteX18" fmla="*/ 21479636 w 24384000"/>
              <a:gd name="connsiteY18" fmla="*/ 11993574 h 13716000"/>
              <a:gd name="connsiteX19" fmla="*/ 21275416 w 24384000"/>
              <a:gd name="connsiteY19" fmla="*/ 12002574 h 13716000"/>
              <a:gd name="connsiteX20" fmla="*/ 21157144 w 24384000"/>
              <a:gd name="connsiteY20" fmla="*/ 12014490 h 13716000"/>
              <a:gd name="connsiteX21" fmla="*/ 21018592 w 24384000"/>
              <a:gd name="connsiteY21" fmla="*/ 12041111 h 13716000"/>
              <a:gd name="connsiteX22" fmla="*/ 20876360 w 24384000"/>
              <a:gd name="connsiteY22" fmla="*/ 12047069 h 13716000"/>
              <a:gd name="connsiteX23" fmla="*/ 20830852 w 24384000"/>
              <a:gd name="connsiteY23" fmla="*/ 12044026 h 13716000"/>
              <a:gd name="connsiteX24" fmla="*/ 20687862 w 24384000"/>
              <a:gd name="connsiteY24" fmla="*/ 12255850 h 13716000"/>
              <a:gd name="connsiteX25" fmla="*/ 20686340 w 24384000"/>
              <a:gd name="connsiteY25" fmla="*/ 12389587 h 13716000"/>
              <a:gd name="connsiteX26" fmla="*/ 20543096 w 24384000"/>
              <a:gd name="connsiteY26" fmla="*/ 12539043 h 13716000"/>
              <a:gd name="connsiteX27" fmla="*/ 20407458 w 24384000"/>
              <a:gd name="connsiteY27" fmla="*/ 12564396 h 13716000"/>
              <a:gd name="connsiteX28" fmla="*/ 20244438 w 24384000"/>
              <a:gd name="connsiteY28" fmla="*/ 12565410 h 13716000"/>
              <a:gd name="connsiteX29" fmla="*/ 20127180 w 24384000"/>
              <a:gd name="connsiteY29" fmla="*/ 12582269 h 13716000"/>
              <a:gd name="connsiteX30" fmla="*/ 20053912 w 24384000"/>
              <a:gd name="connsiteY30" fmla="*/ 12606228 h 13716000"/>
              <a:gd name="connsiteX31" fmla="*/ 19875044 w 24384000"/>
              <a:gd name="connsiteY31" fmla="*/ 12633482 h 13716000"/>
              <a:gd name="connsiteX32" fmla="*/ 19596164 w 24384000"/>
              <a:gd name="connsiteY32" fmla="*/ 12791685 h 13716000"/>
              <a:gd name="connsiteX33" fmla="*/ 19372930 w 24384000"/>
              <a:gd name="connsiteY33" fmla="*/ 12852279 h 13716000"/>
              <a:gd name="connsiteX34" fmla="*/ 19168078 w 24384000"/>
              <a:gd name="connsiteY34" fmla="*/ 12876363 h 13716000"/>
              <a:gd name="connsiteX35" fmla="*/ 18980720 w 24384000"/>
              <a:gd name="connsiteY35" fmla="*/ 12913252 h 13716000"/>
              <a:gd name="connsiteX36" fmla="*/ 18917336 w 24384000"/>
              <a:gd name="connsiteY36" fmla="*/ 12945324 h 13716000"/>
              <a:gd name="connsiteX37" fmla="*/ 18829744 w 24384000"/>
              <a:gd name="connsiteY37" fmla="*/ 13020749 h 13716000"/>
              <a:gd name="connsiteX38" fmla="*/ 18552888 w 24384000"/>
              <a:gd name="connsiteY38" fmla="*/ 13165895 h 13716000"/>
              <a:gd name="connsiteX39" fmla="*/ 18249286 w 24384000"/>
              <a:gd name="connsiteY39" fmla="*/ 13260714 h 13716000"/>
              <a:gd name="connsiteX40" fmla="*/ 18196424 w 24384000"/>
              <a:gd name="connsiteY40" fmla="*/ 13273391 h 13716000"/>
              <a:gd name="connsiteX41" fmla="*/ 17937700 w 24384000"/>
              <a:gd name="connsiteY41" fmla="*/ 13351478 h 13716000"/>
              <a:gd name="connsiteX42" fmla="*/ 17651716 w 24384000"/>
              <a:gd name="connsiteY42" fmla="*/ 13371507 h 13716000"/>
              <a:gd name="connsiteX43" fmla="*/ 17536616 w 24384000"/>
              <a:gd name="connsiteY43" fmla="*/ 13378352 h 13716000"/>
              <a:gd name="connsiteX44" fmla="*/ 17313636 w 24384000"/>
              <a:gd name="connsiteY44" fmla="*/ 13381014 h 13716000"/>
              <a:gd name="connsiteX45" fmla="*/ 17092684 w 24384000"/>
              <a:gd name="connsiteY45" fmla="*/ 13303434 h 13716000"/>
              <a:gd name="connsiteX46" fmla="*/ 16904692 w 24384000"/>
              <a:gd name="connsiteY46" fmla="*/ 13318139 h 13716000"/>
              <a:gd name="connsiteX47" fmla="*/ 16713531 w 24384000"/>
              <a:gd name="connsiteY47" fmla="*/ 13430833 h 13716000"/>
              <a:gd name="connsiteX48" fmla="*/ 16637472 w 24384000"/>
              <a:gd name="connsiteY48" fmla="*/ 13521343 h 13716000"/>
              <a:gd name="connsiteX49" fmla="*/ 16589507 w 24384000"/>
              <a:gd name="connsiteY49" fmla="*/ 13654414 h 13716000"/>
              <a:gd name="connsiteX50" fmla="*/ 16543978 w 24384000"/>
              <a:gd name="connsiteY50" fmla="*/ 13716000 h 13716000"/>
              <a:gd name="connsiteX51" fmla="*/ 0 w 24384000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1826791"/>
                </a:lnTo>
                <a:lnTo>
                  <a:pt x="24379128" y="11813980"/>
                </a:lnTo>
                <a:cubicBezTo>
                  <a:pt x="24372790" y="11806691"/>
                  <a:pt x="24363790" y="11802730"/>
                  <a:pt x="24352128" y="11804948"/>
                </a:cubicBezTo>
                <a:cubicBezTo>
                  <a:pt x="24310928" y="11813061"/>
                  <a:pt x="24263644" y="11787834"/>
                  <a:pt x="24232840" y="11804948"/>
                </a:cubicBezTo>
                <a:cubicBezTo>
                  <a:pt x="24164008" y="11843484"/>
                  <a:pt x="24085412" y="11821427"/>
                  <a:pt x="24015060" y="11860724"/>
                </a:cubicBezTo>
                <a:cubicBezTo>
                  <a:pt x="23907562" y="11920937"/>
                  <a:pt x="23799684" y="11989264"/>
                  <a:pt x="23659104" y="11938558"/>
                </a:cubicBezTo>
                <a:cubicBezTo>
                  <a:pt x="23556678" y="11901543"/>
                  <a:pt x="23442716" y="11942107"/>
                  <a:pt x="23334458" y="11923473"/>
                </a:cubicBezTo>
                <a:cubicBezTo>
                  <a:pt x="23291992" y="11914802"/>
                  <a:pt x="23247880" y="11920874"/>
                  <a:pt x="23209342" y="11940713"/>
                </a:cubicBezTo>
                <a:cubicBezTo>
                  <a:pt x="23138100" y="11980898"/>
                  <a:pt x="23051520" y="11946290"/>
                  <a:pt x="22982432" y="11991419"/>
                </a:cubicBezTo>
                <a:cubicBezTo>
                  <a:pt x="22978250" y="11994715"/>
                  <a:pt x="22970516" y="11991419"/>
                  <a:pt x="22964432" y="11991419"/>
                </a:cubicBezTo>
                <a:cubicBezTo>
                  <a:pt x="22900036" y="11990481"/>
                  <a:pt x="22836272" y="11978692"/>
                  <a:pt x="22775808" y="11956558"/>
                </a:cubicBezTo>
                <a:cubicBezTo>
                  <a:pt x="22741706" y="11942044"/>
                  <a:pt x="22703168" y="11942412"/>
                  <a:pt x="22669452" y="11957573"/>
                </a:cubicBezTo>
                <a:cubicBezTo>
                  <a:pt x="22544208" y="12012335"/>
                  <a:pt x="22409710" y="12028054"/>
                  <a:pt x="22276480" y="12050365"/>
                </a:cubicBezTo>
                <a:cubicBezTo>
                  <a:pt x="22246564" y="12055144"/>
                  <a:pt x="22216012" y="12052038"/>
                  <a:pt x="22187744" y="12041364"/>
                </a:cubicBezTo>
                <a:cubicBezTo>
                  <a:pt x="22136784" y="12024124"/>
                  <a:pt x="22076952" y="11996996"/>
                  <a:pt x="22031064" y="12039589"/>
                </a:cubicBezTo>
                <a:cubicBezTo>
                  <a:pt x="21939412" y="12124775"/>
                  <a:pt x="21837366" y="12075210"/>
                  <a:pt x="21752180" y="12051125"/>
                </a:cubicBezTo>
                <a:cubicBezTo>
                  <a:pt x="21661544" y="12025518"/>
                  <a:pt x="21578132" y="11988503"/>
                  <a:pt x="21479636" y="11993574"/>
                </a:cubicBezTo>
                <a:cubicBezTo>
                  <a:pt x="21411688" y="11996996"/>
                  <a:pt x="21341336" y="11980898"/>
                  <a:pt x="21275416" y="12002574"/>
                </a:cubicBezTo>
                <a:cubicBezTo>
                  <a:pt x="21237262" y="12014908"/>
                  <a:pt x="21196950" y="12018965"/>
                  <a:pt x="21157144" y="12014490"/>
                </a:cubicBezTo>
                <a:cubicBezTo>
                  <a:pt x="21109356" y="12010294"/>
                  <a:pt x="21061440" y="12019510"/>
                  <a:pt x="21018592" y="12041111"/>
                </a:cubicBezTo>
                <a:cubicBezTo>
                  <a:pt x="20971942" y="12064689"/>
                  <a:pt x="20927068" y="12104240"/>
                  <a:pt x="20876360" y="12047069"/>
                </a:cubicBezTo>
                <a:cubicBezTo>
                  <a:pt x="20864064" y="12033125"/>
                  <a:pt x="20847206" y="12039589"/>
                  <a:pt x="20830852" y="12044026"/>
                </a:cubicBezTo>
                <a:cubicBezTo>
                  <a:pt x="20762652" y="12062280"/>
                  <a:pt x="20690524" y="12167114"/>
                  <a:pt x="20687862" y="12255850"/>
                </a:cubicBezTo>
                <a:cubicBezTo>
                  <a:pt x="20686340" y="12300852"/>
                  <a:pt x="20687228" y="12344966"/>
                  <a:pt x="20686340" y="12389587"/>
                </a:cubicBezTo>
                <a:cubicBezTo>
                  <a:pt x="20684820" y="12469449"/>
                  <a:pt x="20616114" y="12545254"/>
                  <a:pt x="20543096" y="12539043"/>
                </a:cubicBezTo>
                <a:cubicBezTo>
                  <a:pt x="20496448" y="12535189"/>
                  <a:pt x="20449544" y="12543936"/>
                  <a:pt x="20407458" y="12564396"/>
                </a:cubicBezTo>
                <a:cubicBezTo>
                  <a:pt x="20356118" y="12589431"/>
                  <a:pt x="20296160" y="12589800"/>
                  <a:pt x="20244438" y="12565410"/>
                </a:cubicBezTo>
                <a:cubicBezTo>
                  <a:pt x="20205648" y="12549311"/>
                  <a:pt x="20162422" y="12541705"/>
                  <a:pt x="20127180" y="12582269"/>
                </a:cubicBezTo>
                <a:cubicBezTo>
                  <a:pt x="20108928" y="12603186"/>
                  <a:pt x="20080278" y="12602045"/>
                  <a:pt x="20053912" y="12606228"/>
                </a:cubicBezTo>
                <a:cubicBezTo>
                  <a:pt x="19993316" y="12615862"/>
                  <a:pt x="19916498" y="12605721"/>
                  <a:pt x="19875044" y="12633482"/>
                </a:cubicBezTo>
                <a:cubicBezTo>
                  <a:pt x="19785044" y="12693442"/>
                  <a:pt x="19681728" y="12726908"/>
                  <a:pt x="19596164" y="12791685"/>
                </a:cubicBezTo>
                <a:cubicBezTo>
                  <a:pt x="19529864" y="12841757"/>
                  <a:pt x="19448988" y="12840490"/>
                  <a:pt x="19372930" y="12852279"/>
                </a:cubicBezTo>
                <a:cubicBezTo>
                  <a:pt x="19305492" y="12862800"/>
                  <a:pt x="19237800" y="12875603"/>
                  <a:pt x="19168078" y="12876363"/>
                </a:cubicBezTo>
                <a:cubicBezTo>
                  <a:pt x="19105076" y="12876997"/>
                  <a:pt x="19049552" y="12925929"/>
                  <a:pt x="18980720" y="12913252"/>
                </a:cubicBezTo>
                <a:cubicBezTo>
                  <a:pt x="18957016" y="12908942"/>
                  <a:pt x="18935972" y="12928717"/>
                  <a:pt x="18917336" y="12945324"/>
                </a:cubicBezTo>
                <a:cubicBezTo>
                  <a:pt x="18888688" y="12971057"/>
                  <a:pt x="18859026" y="12995396"/>
                  <a:pt x="18829744" y="13020749"/>
                </a:cubicBezTo>
                <a:cubicBezTo>
                  <a:pt x="18748360" y="13089836"/>
                  <a:pt x="18655696" y="13147134"/>
                  <a:pt x="18552888" y="13165895"/>
                </a:cubicBezTo>
                <a:cubicBezTo>
                  <a:pt x="18448422" y="13185923"/>
                  <a:pt x="18346566" y="13217741"/>
                  <a:pt x="18249286" y="13260714"/>
                </a:cubicBezTo>
                <a:cubicBezTo>
                  <a:pt x="18232692" y="13268447"/>
                  <a:pt x="18214718" y="13272756"/>
                  <a:pt x="18196424" y="13273391"/>
                </a:cubicBezTo>
                <a:cubicBezTo>
                  <a:pt x="18102492" y="13271616"/>
                  <a:pt x="18019082" y="13318012"/>
                  <a:pt x="17937700" y="13351478"/>
                </a:cubicBezTo>
                <a:cubicBezTo>
                  <a:pt x="17839456" y="13391789"/>
                  <a:pt x="17748946" y="13406874"/>
                  <a:pt x="17651716" y="13371507"/>
                </a:cubicBezTo>
                <a:cubicBezTo>
                  <a:pt x="17609632" y="13356169"/>
                  <a:pt x="17576292" y="13361113"/>
                  <a:pt x="17536616" y="13378352"/>
                </a:cubicBezTo>
                <a:cubicBezTo>
                  <a:pt x="17463724" y="13410044"/>
                  <a:pt x="17377016" y="13420184"/>
                  <a:pt x="17313636" y="13381014"/>
                </a:cubicBezTo>
                <a:cubicBezTo>
                  <a:pt x="17242774" y="13337535"/>
                  <a:pt x="17169504" y="13318266"/>
                  <a:pt x="17092684" y="13303434"/>
                </a:cubicBezTo>
                <a:cubicBezTo>
                  <a:pt x="17029682" y="13291265"/>
                  <a:pt x="16959836" y="13274404"/>
                  <a:pt x="16904692" y="13318139"/>
                </a:cubicBezTo>
                <a:cubicBezTo>
                  <a:pt x="16845492" y="13365168"/>
                  <a:pt x="16779196" y="13396606"/>
                  <a:pt x="16713531" y="13430833"/>
                </a:cubicBezTo>
                <a:cubicBezTo>
                  <a:pt x="16675501" y="13450481"/>
                  <a:pt x="16642796" y="13480778"/>
                  <a:pt x="16637472" y="13521343"/>
                </a:cubicBezTo>
                <a:cubicBezTo>
                  <a:pt x="16630880" y="13571351"/>
                  <a:pt x="16613164" y="13614546"/>
                  <a:pt x="16589507" y="13654414"/>
                </a:cubicBezTo>
                <a:lnTo>
                  <a:pt x="1654397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1476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37244C-DCDA-644B-BC49-5EF4DCE1C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7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F71FADBB-0DE4-4A78-8930-220DCFCDDA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7719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Bild 9">
            <a:extLst>
              <a:ext uri="{FF2B5EF4-FFF2-40B4-BE49-F238E27FC236}">
                <a16:creationId xmlns:a16="http://schemas.microsoft.com/office/drawing/2014/main" id="{B30D5DF8-B2AE-4CB0-9F28-B2D45C530184}"/>
              </a:ext>
            </a:extLst>
          </p:cNvPr>
          <p:cNvSpPr/>
          <p:nvPr userDrawn="1"/>
        </p:nvSpPr>
        <p:spPr>
          <a:xfrm>
            <a:off x="8090188" y="5899885"/>
            <a:ext cx="4106454" cy="1080294"/>
          </a:xfrm>
          <a:custGeom>
            <a:avLst/>
            <a:gdLst>
              <a:gd name="connsiteX0" fmla="*/ 4105262 w 8212907"/>
              <a:gd name="connsiteY0" fmla="*/ 2159672 h 2160587"/>
              <a:gd name="connsiteX1" fmla="*/ 110775 w 8212907"/>
              <a:gd name="connsiteY1" fmla="*/ 2159672 h 2160587"/>
              <a:gd name="connsiteX2" fmla="*/ 43843 w 8212907"/>
              <a:gd name="connsiteY2" fmla="*/ 2159672 h 2160587"/>
              <a:gd name="connsiteX3" fmla="*/ -525 w 8212907"/>
              <a:gd name="connsiteY3" fmla="*/ 2121642 h 2160587"/>
              <a:gd name="connsiteX4" fmla="*/ 27744 w 8212907"/>
              <a:gd name="connsiteY4" fmla="*/ 2062443 h 2160587"/>
              <a:gd name="connsiteX5" fmla="*/ 181890 w 8212907"/>
              <a:gd name="connsiteY5" fmla="*/ 2032274 h 2160587"/>
              <a:gd name="connsiteX6" fmla="*/ 325515 w 8212907"/>
              <a:gd name="connsiteY6" fmla="*/ 1967750 h 2160587"/>
              <a:gd name="connsiteX7" fmla="*/ 457097 w 8212907"/>
              <a:gd name="connsiteY7" fmla="*/ 1721573 h 2160587"/>
              <a:gd name="connsiteX8" fmla="*/ 533156 w 8212907"/>
              <a:gd name="connsiteY8" fmla="*/ 1631063 h 2160587"/>
              <a:gd name="connsiteX9" fmla="*/ 724317 w 8212907"/>
              <a:gd name="connsiteY9" fmla="*/ 1518369 h 2160587"/>
              <a:gd name="connsiteX10" fmla="*/ 912309 w 8212907"/>
              <a:gd name="connsiteY10" fmla="*/ 1503664 h 2160587"/>
              <a:gd name="connsiteX11" fmla="*/ 1133260 w 8212907"/>
              <a:gd name="connsiteY11" fmla="*/ 1581244 h 2160587"/>
              <a:gd name="connsiteX12" fmla="*/ 1356240 w 8212907"/>
              <a:gd name="connsiteY12" fmla="*/ 1578582 h 2160587"/>
              <a:gd name="connsiteX13" fmla="*/ 1471342 w 8212907"/>
              <a:gd name="connsiteY13" fmla="*/ 1571737 h 2160587"/>
              <a:gd name="connsiteX14" fmla="*/ 1757324 w 8212907"/>
              <a:gd name="connsiteY14" fmla="*/ 1551708 h 2160587"/>
              <a:gd name="connsiteX15" fmla="*/ 2016050 w 8212907"/>
              <a:gd name="connsiteY15" fmla="*/ 1473621 h 2160587"/>
              <a:gd name="connsiteX16" fmla="*/ 2068911 w 8212907"/>
              <a:gd name="connsiteY16" fmla="*/ 1460944 h 2160587"/>
              <a:gd name="connsiteX17" fmla="*/ 2372513 w 8212907"/>
              <a:gd name="connsiteY17" fmla="*/ 1366125 h 2160587"/>
              <a:gd name="connsiteX18" fmla="*/ 2649368 w 8212907"/>
              <a:gd name="connsiteY18" fmla="*/ 1220979 h 2160587"/>
              <a:gd name="connsiteX19" fmla="*/ 2736962 w 8212907"/>
              <a:gd name="connsiteY19" fmla="*/ 1145554 h 2160587"/>
              <a:gd name="connsiteX20" fmla="*/ 2800345 w 8212907"/>
              <a:gd name="connsiteY20" fmla="*/ 1113482 h 2160587"/>
              <a:gd name="connsiteX21" fmla="*/ 2987703 w 8212907"/>
              <a:gd name="connsiteY21" fmla="*/ 1076593 h 2160587"/>
              <a:gd name="connsiteX22" fmla="*/ 3192555 w 8212907"/>
              <a:gd name="connsiteY22" fmla="*/ 1052509 h 2160587"/>
              <a:gd name="connsiteX23" fmla="*/ 3415788 w 8212907"/>
              <a:gd name="connsiteY23" fmla="*/ 991915 h 2160587"/>
              <a:gd name="connsiteX24" fmla="*/ 3694670 w 8212907"/>
              <a:gd name="connsiteY24" fmla="*/ 833712 h 2160587"/>
              <a:gd name="connsiteX25" fmla="*/ 3873536 w 8212907"/>
              <a:gd name="connsiteY25" fmla="*/ 806458 h 2160587"/>
              <a:gd name="connsiteX26" fmla="*/ 3946806 w 8212907"/>
              <a:gd name="connsiteY26" fmla="*/ 782499 h 2160587"/>
              <a:gd name="connsiteX27" fmla="*/ 4064063 w 8212907"/>
              <a:gd name="connsiteY27" fmla="*/ 765640 h 2160587"/>
              <a:gd name="connsiteX28" fmla="*/ 4227083 w 8212907"/>
              <a:gd name="connsiteY28" fmla="*/ 764626 h 2160587"/>
              <a:gd name="connsiteX29" fmla="*/ 4362721 w 8212907"/>
              <a:gd name="connsiteY29" fmla="*/ 739273 h 2160587"/>
              <a:gd name="connsiteX30" fmla="*/ 4505966 w 8212907"/>
              <a:gd name="connsiteY30" fmla="*/ 589817 h 2160587"/>
              <a:gd name="connsiteX31" fmla="*/ 4507487 w 8212907"/>
              <a:gd name="connsiteY31" fmla="*/ 456080 h 2160587"/>
              <a:gd name="connsiteX32" fmla="*/ 4650478 w 8212907"/>
              <a:gd name="connsiteY32" fmla="*/ 244256 h 2160587"/>
              <a:gd name="connsiteX33" fmla="*/ 4695986 w 8212907"/>
              <a:gd name="connsiteY33" fmla="*/ 247299 h 2160587"/>
              <a:gd name="connsiteX34" fmla="*/ 4838217 w 8212907"/>
              <a:gd name="connsiteY34" fmla="*/ 241341 h 2160587"/>
              <a:gd name="connsiteX35" fmla="*/ 4976770 w 8212907"/>
              <a:gd name="connsiteY35" fmla="*/ 214720 h 2160587"/>
              <a:gd name="connsiteX36" fmla="*/ 5095041 w 8212907"/>
              <a:gd name="connsiteY36" fmla="*/ 202804 h 2160587"/>
              <a:gd name="connsiteX37" fmla="*/ 5299261 w 8212907"/>
              <a:gd name="connsiteY37" fmla="*/ 193804 h 2160587"/>
              <a:gd name="connsiteX38" fmla="*/ 5571805 w 8212907"/>
              <a:gd name="connsiteY38" fmla="*/ 251355 h 2160587"/>
              <a:gd name="connsiteX39" fmla="*/ 5850688 w 8212907"/>
              <a:gd name="connsiteY39" fmla="*/ 239819 h 2160587"/>
              <a:gd name="connsiteX40" fmla="*/ 6007369 w 8212907"/>
              <a:gd name="connsiteY40" fmla="*/ 241594 h 2160587"/>
              <a:gd name="connsiteX41" fmla="*/ 6096105 w 8212907"/>
              <a:gd name="connsiteY41" fmla="*/ 250595 h 2160587"/>
              <a:gd name="connsiteX42" fmla="*/ 6489076 w 8212907"/>
              <a:gd name="connsiteY42" fmla="*/ 157803 h 2160587"/>
              <a:gd name="connsiteX43" fmla="*/ 6595432 w 8212907"/>
              <a:gd name="connsiteY43" fmla="*/ 156788 h 2160587"/>
              <a:gd name="connsiteX44" fmla="*/ 6784058 w 8212907"/>
              <a:gd name="connsiteY44" fmla="*/ 191649 h 2160587"/>
              <a:gd name="connsiteX45" fmla="*/ 6802057 w 8212907"/>
              <a:gd name="connsiteY45" fmla="*/ 191649 h 2160587"/>
              <a:gd name="connsiteX46" fmla="*/ 7028967 w 8212907"/>
              <a:gd name="connsiteY46" fmla="*/ 140943 h 2160587"/>
              <a:gd name="connsiteX47" fmla="*/ 7154083 w 8212907"/>
              <a:gd name="connsiteY47" fmla="*/ 123703 h 2160587"/>
              <a:gd name="connsiteX48" fmla="*/ 7478728 w 8212907"/>
              <a:gd name="connsiteY48" fmla="*/ 138788 h 2160587"/>
              <a:gd name="connsiteX49" fmla="*/ 7834685 w 8212907"/>
              <a:gd name="connsiteY49" fmla="*/ 60954 h 2160587"/>
              <a:gd name="connsiteX50" fmla="*/ 8052466 w 8212907"/>
              <a:gd name="connsiteY50" fmla="*/ 5178 h 2160587"/>
              <a:gd name="connsiteX51" fmla="*/ 8171752 w 8212907"/>
              <a:gd name="connsiteY51" fmla="*/ 5178 h 2160587"/>
              <a:gd name="connsiteX52" fmla="*/ 8209782 w 8212907"/>
              <a:gd name="connsiteY52" fmla="*/ 43208 h 2160587"/>
              <a:gd name="connsiteX53" fmla="*/ 8212189 w 8212907"/>
              <a:gd name="connsiteY53" fmla="*/ 104055 h 2160587"/>
              <a:gd name="connsiteX54" fmla="*/ 8212189 w 8212907"/>
              <a:gd name="connsiteY54" fmla="*/ 2071190 h 2160587"/>
              <a:gd name="connsiteX55" fmla="*/ 8124342 w 8212907"/>
              <a:gd name="connsiteY55" fmla="*/ 2158785 h 2160587"/>
              <a:gd name="connsiteX56" fmla="*/ 4105896 w 8212907"/>
              <a:gd name="connsiteY56" fmla="*/ 2158785 h 21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212907" h="2160587">
                <a:moveTo>
                  <a:pt x="4105262" y="2159672"/>
                </a:moveTo>
                <a:lnTo>
                  <a:pt x="110775" y="2159672"/>
                </a:lnTo>
                <a:cubicBezTo>
                  <a:pt x="88464" y="2159672"/>
                  <a:pt x="66153" y="2159672"/>
                  <a:pt x="43843" y="2159672"/>
                </a:cubicBezTo>
                <a:cubicBezTo>
                  <a:pt x="18490" y="2159672"/>
                  <a:pt x="-17" y="2151178"/>
                  <a:pt x="-525" y="2121642"/>
                </a:cubicBezTo>
                <a:cubicBezTo>
                  <a:pt x="-525" y="2097178"/>
                  <a:pt x="-4455" y="2068402"/>
                  <a:pt x="27744" y="2062443"/>
                </a:cubicBezTo>
                <a:cubicBezTo>
                  <a:pt x="79211" y="2053062"/>
                  <a:pt x="128142" y="2030372"/>
                  <a:pt x="181890" y="2032274"/>
                </a:cubicBezTo>
                <a:cubicBezTo>
                  <a:pt x="237514" y="2035949"/>
                  <a:pt x="291339" y="2011737"/>
                  <a:pt x="325515" y="1967750"/>
                </a:cubicBezTo>
                <a:cubicBezTo>
                  <a:pt x="386235" y="1894354"/>
                  <a:pt x="443913" y="1821589"/>
                  <a:pt x="457097" y="1721573"/>
                </a:cubicBezTo>
                <a:cubicBezTo>
                  <a:pt x="462421" y="1681008"/>
                  <a:pt x="495126" y="1650711"/>
                  <a:pt x="533156" y="1631063"/>
                </a:cubicBezTo>
                <a:cubicBezTo>
                  <a:pt x="598820" y="1596836"/>
                  <a:pt x="665117" y="1565398"/>
                  <a:pt x="724317" y="1518369"/>
                </a:cubicBezTo>
                <a:cubicBezTo>
                  <a:pt x="779460" y="1474634"/>
                  <a:pt x="849307" y="1491495"/>
                  <a:pt x="912309" y="1503664"/>
                </a:cubicBezTo>
                <a:cubicBezTo>
                  <a:pt x="989128" y="1518496"/>
                  <a:pt x="1062399" y="1537765"/>
                  <a:pt x="1133260" y="1581244"/>
                </a:cubicBezTo>
                <a:cubicBezTo>
                  <a:pt x="1196642" y="1620414"/>
                  <a:pt x="1283350" y="1610274"/>
                  <a:pt x="1356240" y="1578582"/>
                </a:cubicBezTo>
                <a:cubicBezTo>
                  <a:pt x="1395917" y="1561343"/>
                  <a:pt x="1429256" y="1556399"/>
                  <a:pt x="1471342" y="1571737"/>
                </a:cubicBezTo>
                <a:cubicBezTo>
                  <a:pt x="1568571" y="1607104"/>
                  <a:pt x="1659081" y="1592019"/>
                  <a:pt x="1757324" y="1551708"/>
                </a:cubicBezTo>
                <a:cubicBezTo>
                  <a:pt x="1838707" y="1518242"/>
                  <a:pt x="1922118" y="1471846"/>
                  <a:pt x="2016050" y="1473621"/>
                </a:cubicBezTo>
                <a:cubicBezTo>
                  <a:pt x="2034343" y="1472986"/>
                  <a:pt x="2052318" y="1468677"/>
                  <a:pt x="2068911" y="1460944"/>
                </a:cubicBezTo>
                <a:cubicBezTo>
                  <a:pt x="2166191" y="1417971"/>
                  <a:pt x="2268047" y="1386153"/>
                  <a:pt x="2372513" y="1366125"/>
                </a:cubicBezTo>
                <a:cubicBezTo>
                  <a:pt x="2475320" y="1347364"/>
                  <a:pt x="2567985" y="1290066"/>
                  <a:pt x="2649368" y="1220979"/>
                </a:cubicBezTo>
                <a:cubicBezTo>
                  <a:pt x="2678651" y="1195626"/>
                  <a:pt x="2708313" y="1171287"/>
                  <a:pt x="2736962" y="1145554"/>
                </a:cubicBezTo>
                <a:cubicBezTo>
                  <a:pt x="2755597" y="1128947"/>
                  <a:pt x="2776640" y="1109172"/>
                  <a:pt x="2800345" y="1113482"/>
                </a:cubicBezTo>
                <a:cubicBezTo>
                  <a:pt x="2869178" y="1126159"/>
                  <a:pt x="2924701" y="1077227"/>
                  <a:pt x="2987703" y="1076593"/>
                </a:cubicBezTo>
                <a:cubicBezTo>
                  <a:pt x="3057424" y="1075833"/>
                  <a:pt x="3125116" y="1063030"/>
                  <a:pt x="3192555" y="1052509"/>
                </a:cubicBezTo>
                <a:cubicBezTo>
                  <a:pt x="3268614" y="1040720"/>
                  <a:pt x="3349490" y="1041987"/>
                  <a:pt x="3415788" y="991915"/>
                </a:cubicBezTo>
                <a:cubicBezTo>
                  <a:pt x="3501354" y="927138"/>
                  <a:pt x="3604668" y="893672"/>
                  <a:pt x="3694670" y="833712"/>
                </a:cubicBezTo>
                <a:cubicBezTo>
                  <a:pt x="3736123" y="805951"/>
                  <a:pt x="3812942" y="816092"/>
                  <a:pt x="3873536" y="806458"/>
                </a:cubicBezTo>
                <a:cubicBezTo>
                  <a:pt x="3899903" y="802275"/>
                  <a:pt x="3928552" y="803416"/>
                  <a:pt x="3946806" y="782499"/>
                </a:cubicBezTo>
                <a:cubicBezTo>
                  <a:pt x="3982047" y="741935"/>
                  <a:pt x="4025273" y="749541"/>
                  <a:pt x="4064063" y="765640"/>
                </a:cubicBezTo>
                <a:cubicBezTo>
                  <a:pt x="4115784" y="790030"/>
                  <a:pt x="4175743" y="789661"/>
                  <a:pt x="4227083" y="764626"/>
                </a:cubicBezTo>
                <a:cubicBezTo>
                  <a:pt x="4269169" y="744166"/>
                  <a:pt x="4316072" y="735419"/>
                  <a:pt x="4362721" y="739273"/>
                </a:cubicBezTo>
                <a:cubicBezTo>
                  <a:pt x="4435739" y="745484"/>
                  <a:pt x="4504444" y="669679"/>
                  <a:pt x="4505966" y="589817"/>
                </a:cubicBezTo>
                <a:cubicBezTo>
                  <a:pt x="4506854" y="545196"/>
                  <a:pt x="4505966" y="501082"/>
                  <a:pt x="4507487" y="456080"/>
                </a:cubicBezTo>
                <a:cubicBezTo>
                  <a:pt x="4510150" y="367344"/>
                  <a:pt x="4582278" y="262510"/>
                  <a:pt x="4650478" y="244256"/>
                </a:cubicBezTo>
                <a:cubicBezTo>
                  <a:pt x="4666831" y="239819"/>
                  <a:pt x="4683690" y="233355"/>
                  <a:pt x="4695986" y="247299"/>
                </a:cubicBezTo>
                <a:cubicBezTo>
                  <a:pt x="4746692" y="304470"/>
                  <a:pt x="4791567" y="264919"/>
                  <a:pt x="4838217" y="241341"/>
                </a:cubicBezTo>
                <a:cubicBezTo>
                  <a:pt x="4881064" y="219740"/>
                  <a:pt x="4928980" y="210524"/>
                  <a:pt x="4976770" y="214720"/>
                </a:cubicBezTo>
                <a:cubicBezTo>
                  <a:pt x="5016575" y="219195"/>
                  <a:pt x="5056887" y="215138"/>
                  <a:pt x="5095041" y="202804"/>
                </a:cubicBezTo>
                <a:cubicBezTo>
                  <a:pt x="5160960" y="181128"/>
                  <a:pt x="5231314" y="197226"/>
                  <a:pt x="5299261" y="193804"/>
                </a:cubicBezTo>
                <a:cubicBezTo>
                  <a:pt x="5397756" y="188733"/>
                  <a:pt x="5481168" y="225748"/>
                  <a:pt x="5571805" y="251355"/>
                </a:cubicBezTo>
                <a:cubicBezTo>
                  <a:pt x="5656991" y="275440"/>
                  <a:pt x="5759036" y="325005"/>
                  <a:pt x="5850688" y="239819"/>
                </a:cubicBezTo>
                <a:cubicBezTo>
                  <a:pt x="5896577" y="197226"/>
                  <a:pt x="5956409" y="224354"/>
                  <a:pt x="6007369" y="241594"/>
                </a:cubicBezTo>
                <a:cubicBezTo>
                  <a:pt x="6035638" y="252268"/>
                  <a:pt x="6066188" y="255374"/>
                  <a:pt x="6096105" y="250595"/>
                </a:cubicBezTo>
                <a:cubicBezTo>
                  <a:pt x="6229335" y="228284"/>
                  <a:pt x="6363832" y="212565"/>
                  <a:pt x="6489076" y="157803"/>
                </a:cubicBezTo>
                <a:cubicBezTo>
                  <a:pt x="6522794" y="142642"/>
                  <a:pt x="6561331" y="142274"/>
                  <a:pt x="6595432" y="156788"/>
                </a:cubicBezTo>
                <a:cubicBezTo>
                  <a:pt x="6655897" y="178922"/>
                  <a:pt x="6719660" y="190711"/>
                  <a:pt x="6784058" y="191649"/>
                </a:cubicBezTo>
                <a:cubicBezTo>
                  <a:pt x="6790142" y="191649"/>
                  <a:pt x="6797875" y="194945"/>
                  <a:pt x="6802057" y="191649"/>
                </a:cubicBezTo>
                <a:cubicBezTo>
                  <a:pt x="6871145" y="146520"/>
                  <a:pt x="6957725" y="181128"/>
                  <a:pt x="7028967" y="140943"/>
                </a:cubicBezTo>
                <a:cubicBezTo>
                  <a:pt x="7067504" y="121104"/>
                  <a:pt x="7111618" y="115032"/>
                  <a:pt x="7154083" y="123703"/>
                </a:cubicBezTo>
                <a:cubicBezTo>
                  <a:pt x="7262341" y="142337"/>
                  <a:pt x="7376303" y="101773"/>
                  <a:pt x="7478728" y="138788"/>
                </a:cubicBezTo>
                <a:cubicBezTo>
                  <a:pt x="7619310" y="189494"/>
                  <a:pt x="7727187" y="121167"/>
                  <a:pt x="7834685" y="60954"/>
                </a:cubicBezTo>
                <a:cubicBezTo>
                  <a:pt x="7905038" y="21657"/>
                  <a:pt x="7983633" y="43714"/>
                  <a:pt x="8052466" y="5178"/>
                </a:cubicBezTo>
                <a:cubicBezTo>
                  <a:pt x="8083270" y="-11936"/>
                  <a:pt x="8130553" y="13291"/>
                  <a:pt x="8171752" y="5178"/>
                </a:cubicBezTo>
                <a:cubicBezTo>
                  <a:pt x="8195076" y="741"/>
                  <a:pt x="8207753" y="21024"/>
                  <a:pt x="8209782" y="43208"/>
                </a:cubicBezTo>
                <a:cubicBezTo>
                  <a:pt x="8211556" y="63439"/>
                  <a:pt x="8212443" y="83747"/>
                  <a:pt x="8212189" y="104055"/>
                </a:cubicBezTo>
                <a:cubicBezTo>
                  <a:pt x="8212189" y="759846"/>
                  <a:pt x="8212189" y="1415563"/>
                  <a:pt x="8212189" y="2071190"/>
                </a:cubicBezTo>
                <a:cubicBezTo>
                  <a:pt x="8212189" y="2158531"/>
                  <a:pt x="8212189" y="2158785"/>
                  <a:pt x="8124342" y="2158785"/>
                </a:cubicBezTo>
                <a:lnTo>
                  <a:pt x="4105896" y="2158785"/>
                </a:lnTo>
              </a:path>
            </a:pathLst>
          </a:custGeom>
          <a:solidFill>
            <a:schemeClr val="bg1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E3E78633-710A-4D3A-B706-29EED0DBE76B}"/>
              </a:ext>
            </a:extLst>
          </p:cNvPr>
          <p:cNvSpPr/>
          <p:nvPr userDrawn="1"/>
        </p:nvSpPr>
        <p:spPr>
          <a:xfrm rot="16200000">
            <a:off x="-3330951" y="3330894"/>
            <a:ext cx="6858059" cy="196156"/>
          </a:xfrm>
          <a:prstGeom prst="rect">
            <a:avLst/>
          </a:prstGeom>
          <a:solidFill>
            <a:srgbClr val="0A771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277B3E-AD20-064E-9E70-E4AD0B9FE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d. Rubrikbild-endast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Här är det plats för avslutande text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302694C-D8B3-D743-9551-78162FE1D4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4717" y="5794375"/>
            <a:ext cx="2302566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51949FC-2A29-FA49-ABEE-57A4BC9D17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2626" y="5794375"/>
            <a:ext cx="2302565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42CC63FA-D179-C545-ABE6-8CB2E386D4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6809" y="5794375"/>
            <a:ext cx="2302566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A23774-578E-8741-9309-9ECDC13C0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d. Rubrikbild-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EA6B89-2B96-5D42-BC1F-4FAF751DE4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522517"/>
          </a:xfrm>
        </p:spPr>
        <p:txBody>
          <a:bodyPr anchor="t"/>
          <a:lstStyle>
            <a:lvl1pPr algn="ctr">
              <a:defRPr sz="3450" spc="35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är det plats för avlutande text</a:t>
            </a:r>
          </a:p>
        </p:txBody>
      </p:sp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C3CDB43E-06CB-F042-BD6E-373DA8915E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4717" y="5794375"/>
            <a:ext cx="2302566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8B8C0252-C556-7A43-9282-2B03971064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2626" y="5794375"/>
            <a:ext cx="2302565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76966F7C-5A6D-2044-95F3-5AC823F9D0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6809" y="5794375"/>
            <a:ext cx="2302566" cy="725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er logotyp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8F1D67-87A7-5D4C-8774-E02186AC5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a. Startsida grö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 8">
            <a:extLst>
              <a:ext uri="{FF2B5EF4-FFF2-40B4-BE49-F238E27FC236}">
                <a16:creationId xmlns:a16="http://schemas.microsoft.com/office/drawing/2014/main" id="{59BED42D-49FA-0D4D-AD14-D608FE122716}"/>
              </a:ext>
            </a:extLst>
          </p:cNvPr>
          <p:cNvSpPr/>
          <p:nvPr userDrawn="1"/>
        </p:nvSpPr>
        <p:spPr>
          <a:xfrm>
            <a:off x="-16576" y="4548338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tx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8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429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5257800" cy="4189414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4" y="2168523"/>
            <a:ext cx="5024437" cy="4189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067000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sida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" descr="Bild">
            <a:extLst>
              <a:ext uri="{FF2B5EF4-FFF2-40B4-BE49-F238E27FC236}">
                <a16:creationId xmlns:a16="http://schemas.microsoft.com/office/drawing/2014/main" id="{27CD57EE-1E2F-0880-7EB8-C493A9EFA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407" y="864402"/>
            <a:ext cx="3282684" cy="5129194"/>
          </a:xfrm>
          <a:prstGeom prst="rect">
            <a:avLst/>
          </a:prstGeom>
          <a:effectLst/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3636F7-D734-5EEE-951F-577C44784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63886"/>
            <a:ext cx="5257800" cy="876300"/>
          </a:xfrm>
        </p:spPr>
        <p:txBody>
          <a:bodyPr anchor="b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Skriv tex kontaktinformation här</a:t>
            </a:r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480A991A-6AD5-E362-9C16-C99D2E01C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16386"/>
            <a:ext cx="5257800" cy="876300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Plats för text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01B2F97-8D71-E0E1-07FA-CF888D4AB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46" y="422540"/>
            <a:ext cx="2674539" cy="26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3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31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2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4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33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20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0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062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72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2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3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1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551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22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6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8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0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90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4" indent="0" algn="ctr">
              <a:buNone/>
              <a:defRPr sz="1800"/>
            </a:lvl3pPr>
            <a:lvl4pPr marL="1371516" indent="0" algn="ctr">
              <a:buNone/>
              <a:defRPr sz="1600"/>
            </a:lvl4pPr>
            <a:lvl5pPr marL="1828688" indent="0" algn="ctr">
              <a:buNone/>
              <a:defRPr sz="1600"/>
            </a:lvl5pPr>
            <a:lvl6pPr marL="2285861" indent="0" algn="ctr">
              <a:buNone/>
              <a:defRPr sz="1600"/>
            </a:lvl6pPr>
            <a:lvl7pPr marL="2743033" indent="0" algn="ctr">
              <a:buNone/>
              <a:defRPr sz="1600"/>
            </a:lvl7pPr>
            <a:lvl8pPr marL="3200205" indent="0" algn="ctr">
              <a:buNone/>
              <a:defRPr sz="1600"/>
            </a:lvl8pPr>
            <a:lvl9pPr marL="365737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C2CE-CDA3-40A4-8A89-409DDD466E1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855-F177-47A9-9DD3-FEAEC6207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523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500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76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E73E8-6E4D-4C1C-99AA-890BB466C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4979AA-2C37-4725-A41D-1C20E07E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ECBDC6-551A-4400-8257-655694FD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1C876A-9769-488C-862D-0B411584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AE1EB1-C1E4-46E1-87AB-1E7C39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92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DDDF81-686B-4A08-AC19-153F26FD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165538-13A9-4616-9340-546146F28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8EC220-4509-446E-B190-0E268F93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BFBCD3-3E1D-4654-B2B3-9F0F771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F681B-98BC-475B-9D4D-908EB230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158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3B546-77B9-4E10-A0DB-B71C5973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EFD52D-F985-4D73-ACDF-8ED23A364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3691C-F22C-4B79-BC62-4C6B438A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2D5E9A-7FC4-46B3-A741-B49B68B4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E40E8-ACD6-4A44-98C7-3443C1A9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18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94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87A3A-1535-4829-ACF4-53D82BAF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F25FBB-097F-468E-81E5-2B4893BF5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8BD8CE-9EAC-4C56-91C6-37C0EC49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0D1288-8A8E-46BB-B920-C6463679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D1C8AD-DE90-41E5-90B4-E9A805F3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C397E5-5F2B-485A-9A41-EA7A31E9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94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8CEAB-1695-4D23-8804-BA4B4A6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9CF4EC-1E9F-42F4-8BDA-CA058A05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9AEF96-E1F4-42D6-AA3C-ED243CB49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B94C36-FABC-409A-B07F-04A76F0B3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CC1975-08D2-4E74-8045-52AB5E957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5BA3986-FBD9-4B8B-B9BD-9430FD59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5A786D5-D23C-485E-8ADB-2556E549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D8CF017-629D-4DD1-8241-1E143E0D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745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6719A-C184-4846-AB7E-1E7A336F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6EB86FC-1C16-46F8-AEB6-317DD3CA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31BB3D-019A-43A0-9DC0-809536C6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AA16EB-1290-494E-8E94-9720D780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495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B6E3F9-865D-431B-BAAC-E053ECF7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F14F12-F29A-42D2-8D87-60F0A8A1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CE1376-2B91-424A-92CE-757D70EA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233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3A2E8-82BD-4FAE-8A5F-059106D5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CBC1E6-6165-45AE-93A8-8F2F522B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B2A600-4001-43B3-AD8F-E151A55DE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43488B-88ED-4010-B55D-C2D236F8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3ABFE9-5BD9-4624-8B2B-5B7B7556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D868F9-C12B-437E-AEF8-89CF7398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715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E17DCB-D9CA-4C6B-ACCE-9180BF87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CDF8FD-5B16-4422-80CC-5942C97AF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E3A944-6C66-46B7-B470-EC4B0DA2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68C9D9-2A3E-4258-8D15-1FAF0BB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68746A-10BE-4298-9F90-2D259291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CDECCC-0EF6-4AB0-8162-5223DE72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172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D6EB79-7702-4285-8049-DC47A41F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8814C2C-3BB1-4A3A-9AB6-C784AAD1E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67A1A2-AE48-4427-922A-13C55ABA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EAF373-56CF-4CC5-AD46-525FBE31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648274-B9C3-405B-8328-9F97F502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887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EC7205-8BBB-469C-8F0A-BB9801DF5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BB03C2-4580-4253-A689-9EC03F80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AA9729-8F76-42AC-A6F3-4040533A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888E8A-A457-4A29-BF47-CF9AA8A7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593A50-7891-4819-8B79-B4ED18C3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714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4" indent="0" algn="ctr">
              <a:buNone/>
              <a:defRPr sz="1800"/>
            </a:lvl3pPr>
            <a:lvl4pPr marL="1371516" indent="0" algn="ctr">
              <a:buNone/>
              <a:defRPr sz="1600"/>
            </a:lvl4pPr>
            <a:lvl5pPr marL="1828688" indent="0" algn="ctr">
              <a:buNone/>
              <a:defRPr sz="1600"/>
            </a:lvl5pPr>
            <a:lvl6pPr marL="2285861" indent="0" algn="ctr">
              <a:buNone/>
              <a:defRPr sz="1600"/>
            </a:lvl6pPr>
            <a:lvl7pPr marL="2743033" indent="0" algn="ctr">
              <a:buNone/>
              <a:defRPr sz="1600"/>
            </a:lvl7pPr>
            <a:lvl8pPr marL="3200205" indent="0" algn="ctr">
              <a:buNone/>
              <a:defRPr sz="1600"/>
            </a:lvl8pPr>
            <a:lvl9pPr marL="365737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027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99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412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153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775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8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5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8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5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31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83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35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4" indent="0">
              <a:buNone/>
              <a:defRPr sz="1200"/>
            </a:lvl3pPr>
            <a:lvl4pPr marL="1371516" indent="0">
              <a:buNone/>
              <a:defRPr sz="1000"/>
            </a:lvl4pPr>
            <a:lvl5pPr marL="1828688" indent="0">
              <a:buNone/>
              <a:defRPr sz="1000"/>
            </a:lvl5pPr>
            <a:lvl6pPr marL="2285861" indent="0">
              <a:buNone/>
              <a:defRPr sz="1000"/>
            </a:lvl6pPr>
            <a:lvl7pPr marL="2743033" indent="0">
              <a:buNone/>
              <a:defRPr sz="1000"/>
            </a:lvl7pPr>
            <a:lvl8pPr marL="3200205" indent="0">
              <a:buNone/>
              <a:defRPr sz="1000"/>
            </a:lvl8pPr>
            <a:lvl9pPr marL="365737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896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4" indent="0">
              <a:buNone/>
              <a:defRPr sz="2400"/>
            </a:lvl3pPr>
            <a:lvl4pPr marL="1371516" indent="0">
              <a:buNone/>
              <a:defRPr sz="2000"/>
            </a:lvl4pPr>
            <a:lvl5pPr marL="1828688" indent="0">
              <a:buNone/>
              <a:defRPr sz="2000"/>
            </a:lvl5pPr>
            <a:lvl6pPr marL="2285861" indent="0">
              <a:buNone/>
              <a:defRPr sz="2000"/>
            </a:lvl6pPr>
            <a:lvl7pPr marL="2743033" indent="0">
              <a:buNone/>
              <a:defRPr sz="2000"/>
            </a:lvl7pPr>
            <a:lvl8pPr marL="3200205" indent="0">
              <a:buNone/>
              <a:defRPr sz="2000"/>
            </a:lvl8pPr>
            <a:lvl9pPr marL="3657377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4" indent="0">
              <a:buNone/>
              <a:defRPr sz="1200"/>
            </a:lvl3pPr>
            <a:lvl4pPr marL="1371516" indent="0">
              <a:buNone/>
              <a:defRPr sz="1000"/>
            </a:lvl4pPr>
            <a:lvl5pPr marL="1828688" indent="0">
              <a:buNone/>
              <a:defRPr sz="1000"/>
            </a:lvl5pPr>
            <a:lvl6pPr marL="2285861" indent="0">
              <a:buNone/>
              <a:defRPr sz="1000"/>
            </a:lvl6pPr>
            <a:lvl7pPr marL="2743033" indent="0">
              <a:buNone/>
              <a:defRPr sz="1000"/>
            </a:lvl7pPr>
            <a:lvl8pPr marL="3200205" indent="0">
              <a:buNone/>
              <a:defRPr sz="1000"/>
            </a:lvl8pPr>
            <a:lvl9pPr marL="365737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91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666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767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4" indent="0" algn="ctr">
              <a:buNone/>
              <a:defRPr sz="1800"/>
            </a:lvl3pPr>
            <a:lvl4pPr marL="1371516" indent="0" algn="ctr">
              <a:buNone/>
              <a:defRPr sz="1600"/>
            </a:lvl4pPr>
            <a:lvl5pPr marL="1828688" indent="0" algn="ctr">
              <a:buNone/>
              <a:defRPr sz="1600"/>
            </a:lvl5pPr>
            <a:lvl6pPr marL="2285861" indent="0" algn="ctr">
              <a:buNone/>
              <a:defRPr sz="1600"/>
            </a:lvl6pPr>
            <a:lvl7pPr marL="2743033" indent="0" algn="ctr">
              <a:buNone/>
              <a:defRPr sz="1600"/>
            </a:lvl7pPr>
            <a:lvl8pPr marL="3200205" indent="0" algn="ctr">
              <a:buNone/>
              <a:defRPr sz="1600"/>
            </a:lvl8pPr>
            <a:lvl9pPr marL="365737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112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7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5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2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8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5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8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5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5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83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9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4" indent="0">
              <a:buNone/>
              <a:defRPr sz="1200"/>
            </a:lvl3pPr>
            <a:lvl4pPr marL="1371516" indent="0">
              <a:buNone/>
              <a:defRPr sz="1000"/>
            </a:lvl4pPr>
            <a:lvl5pPr marL="1828688" indent="0">
              <a:buNone/>
              <a:defRPr sz="1000"/>
            </a:lvl5pPr>
            <a:lvl6pPr marL="2285861" indent="0">
              <a:buNone/>
              <a:defRPr sz="1000"/>
            </a:lvl6pPr>
            <a:lvl7pPr marL="2743033" indent="0">
              <a:buNone/>
              <a:defRPr sz="1000"/>
            </a:lvl7pPr>
            <a:lvl8pPr marL="3200205" indent="0">
              <a:buNone/>
              <a:defRPr sz="1000"/>
            </a:lvl8pPr>
            <a:lvl9pPr marL="365737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54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4" indent="0">
              <a:buNone/>
              <a:defRPr sz="2400"/>
            </a:lvl3pPr>
            <a:lvl4pPr marL="1371516" indent="0">
              <a:buNone/>
              <a:defRPr sz="2000"/>
            </a:lvl4pPr>
            <a:lvl5pPr marL="1828688" indent="0">
              <a:buNone/>
              <a:defRPr sz="2000"/>
            </a:lvl5pPr>
            <a:lvl6pPr marL="2285861" indent="0">
              <a:buNone/>
              <a:defRPr sz="2000"/>
            </a:lvl6pPr>
            <a:lvl7pPr marL="2743033" indent="0">
              <a:buNone/>
              <a:defRPr sz="2000"/>
            </a:lvl7pPr>
            <a:lvl8pPr marL="3200205" indent="0">
              <a:buNone/>
              <a:defRPr sz="2000"/>
            </a:lvl8pPr>
            <a:lvl9pPr marL="3657377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4" indent="0">
              <a:buNone/>
              <a:defRPr sz="1200"/>
            </a:lvl3pPr>
            <a:lvl4pPr marL="1371516" indent="0">
              <a:buNone/>
              <a:defRPr sz="1000"/>
            </a:lvl4pPr>
            <a:lvl5pPr marL="1828688" indent="0">
              <a:buNone/>
              <a:defRPr sz="1000"/>
            </a:lvl5pPr>
            <a:lvl6pPr marL="2285861" indent="0">
              <a:buNone/>
              <a:defRPr sz="1000"/>
            </a:lvl6pPr>
            <a:lvl7pPr marL="2743033" indent="0">
              <a:buNone/>
              <a:defRPr sz="1000"/>
            </a:lvl7pPr>
            <a:lvl8pPr marL="3200205" indent="0">
              <a:buNone/>
              <a:defRPr sz="1000"/>
            </a:lvl8pPr>
            <a:lvl9pPr marL="365737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1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9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747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754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936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788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708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173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922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641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407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138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75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30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050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F923F-DF2E-4797-AB4F-FF82DCD2D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33DA19-A34C-4DD2-BEC3-B139A7DA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1704D6-7326-4209-83F5-505F65E9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5416FC-FD28-4C84-8459-5118EBDD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1DABEE-9721-482B-B21E-BB72282C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203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29984-3514-4C59-96A2-D14B6EC6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153C8E-5692-4AB3-A5DD-EBEDE9B6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D45872-4B1F-4DB5-A45A-F2BF2882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6E992D-6C8B-4469-883A-285E1DF8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7CECC4-99DA-4D07-BFCB-C16AF795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382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EA024-C0AD-4E27-8606-F1CC97C1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0EDE4C-F300-4077-87A6-959029D3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53958E-9D97-4FF3-8E03-6E113BD2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BF3E31-38A0-4A5A-AF3C-04F8DB88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E2699-C00A-4CDC-BCD6-DC02A9E2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168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51587-A174-4E41-BCEB-2C0E59B8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6B782E-9DFF-493D-9AFA-20EE72D7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F219CE-1AAF-4866-8425-2232DF268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446625-7861-4F3F-95C6-F25F6345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96872F-A9B8-4A54-A79D-7A104072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35E5E5-A586-4C13-A99E-88401991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263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D047E1-6D1C-4062-8193-78322DB2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90EEB5-CC1C-4995-ACF3-27A9C54C7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07D25F-DA71-49C1-9FBA-F454E68CD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4E8F03-4C80-4067-B709-10F8678EF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DEF6520-B665-4EA1-BEDD-66A2F9CA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F8AA75A-687E-4DBF-86D4-CACC4049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C752AB2-1CB9-4E6D-841A-66154F22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4DF4E78-D72A-419B-B554-BE44E679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296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48DD1A-8F6C-4DA1-AD03-505069AC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57ED49-DFC8-4C2A-A18C-296647D9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0F4658-5FF3-4E7A-BC38-13BB6074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7185938-51AD-4337-850D-F3C74927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307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208BF6-5F64-4C8F-8075-3F98F9CC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B886F2-6C1E-4FC7-8F46-1A370BBC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33535E-09C5-4E52-9AF9-31B169D1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316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759507-BB68-4070-A939-6A8EDAED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7A50E6-D987-4A01-8614-1B89D316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E86F9C-765D-4EC5-B105-9F8A61690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66AC77-B693-4142-BF5E-F3F28780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C2C65C-13C9-47BD-9660-D02F96EF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30324E-6820-45AB-BD83-91F89DEB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933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F8CCC-9C6D-410F-8CD3-97BF6B26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EED6E8-7DBA-444C-8D4A-6D8CC275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78752E-8CE9-4DFC-8D2F-F8677A895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3C2302-AD83-435B-81F9-8D7D1EFE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28ACA1-1664-4982-9F46-74A79B2E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7D8FA8-444C-4F39-90CB-773D0E1D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02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1928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EF2BE-91BB-4338-B5C6-B96DB878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397F98-ED72-4E5F-A22D-80561B84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D27C6E-E20D-43C9-BCAC-EB97ADF0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3424D7-3E01-442E-8290-B87A6854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CB45D7-4E14-4D72-90F2-7A4E0CF8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8782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166DF22-1ACA-4F5E-BD1C-C9EF257DF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765698-0457-470C-A1F2-5D7CD7A3C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B39A1C-9F64-4DB9-A505-B235674D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BB482F-3176-458B-BC60-9EF62207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79ECEF-0D20-4664-B730-80F4949C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9162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7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5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04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11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0929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463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95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29EF991-13DF-3641-A7BE-60AA2CFE848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D8427A-80DE-3148-AEE5-A8BA7CDA4F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9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920" r:id="rId5"/>
    <p:sldLayoutId id="2147483921" r:id="rId6"/>
    <p:sldLayoutId id="2147483667" r:id="rId7"/>
    <p:sldLayoutId id="2147483922" r:id="rId8"/>
    <p:sldLayoutId id="2147483669" r:id="rId9"/>
    <p:sldLayoutId id="2147483923" r:id="rId10"/>
    <p:sldLayoutId id="2147483924" r:id="rId11"/>
    <p:sldLayoutId id="214748392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7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4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B47CE47-9A0F-7040-B7EC-B1EB12C70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8695" r="7018" b="16070"/>
          <a:stretch/>
        </p:blipFill>
        <p:spPr>
          <a:xfrm>
            <a:off x="10616423" y="6086827"/>
            <a:ext cx="1306875" cy="5362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56" y="2890431"/>
            <a:ext cx="9591471" cy="2390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056" y="1281293"/>
            <a:ext cx="9591471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EA235631-4822-4CBC-A65D-2D6AB1B3FBBE}"/>
              </a:ext>
            </a:extLst>
          </p:cNvPr>
          <p:cNvSpPr/>
          <p:nvPr userDrawn="1"/>
        </p:nvSpPr>
        <p:spPr>
          <a:xfrm rot="16200000">
            <a:off x="-3330951" y="3330894"/>
            <a:ext cx="6858059" cy="196156"/>
          </a:xfrm>
          <a:prstGeom prst="rect">
            <a:avLst/>
          </a:prstGeom>
          <a:solidFill>
            <a:srgbClr val="0A771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05987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4632" indent="-224632" algn="l" defTabSz="914400" rtl="0" eaLnBrk="1" latinLnBrk="0" hangingPunct="1">
        <a:lnSpc>
          <a:spcPct val="120000"/>
        </a:lnSpc>
        <a:spcBef>
          <a:spcPts val="0"/>
        </a:spcBef>
        <a:buSzPct val="90000"/>
        <a:buFont typeface="Noto Serif" panose="02020600060500020200" pitchFamily="18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1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3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457872-C93C-42A9-ACCB-6A863905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376F6E-6C9E-47C6-B4FF-C51885A3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CAF35E-8282-4C5F-9F85-5341465AC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F5CA-2A1E-44AC-A3F3-37DACE1601DD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33002-B8DB-4467-ABFF-C5E1B58DD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D878B8-88CB-4BD7-9A85-D2E9C1C44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A0B4-48AE-44B6-97F7-6B75641CA5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81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CCDA-6E96-415E-B0AA-A968841800E1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1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8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6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8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8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5584-2F82-AE46-B446-4B5D38729AB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6713-3747-454F-B1DD-6561B213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8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0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6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8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0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8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245E-25E0-4781-B903-A7E416C944FA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7BC8-4E36-49FB-BB83-DF51439C2D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4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080C52-4C37-48F7-8758-CCA98F79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64146E-057F-4858-B045-BFAC151A2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2C5F9C-724C-43AA-8430-C16F875A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796D-85ED-4223-A774-2BF13BCF457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69CEBF-3C2A-420A-B7C2-233A66391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6FE4FA-6E8D-4F36-8186-2F88CAAF7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52A7-C092-440A-82DA-01CB55BFC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0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8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varmland.se/vardgivarwebben/samverkan-avtal-och-vardval/psykisk-hal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7.png"/><Relationship Id="rId5" Type="http://schemas.openxmlformats.org/officeDocument/2006/relationships/hyperlink" Target="mailto:Sophia.alm@karlstad.se" TargetMode="External"/><Relationship Id="rId4" Type="http://schemas.openxmlformats.org/officeDocument/2006/relationships/hyperlink" Target="mailto:Anna-carin.johansson@regionvarmland.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halsasjukvard/utvecklingavverksamhet/psykiskhalsa/overenskommelsepsykiskhalsa.23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5.xml"/><Relationship Id="rId4" Type="http://schemas.openxmlformats.org/officeDocument/2006/relationships/hyperlink" Target="https://www.regionvarmland.se/vardgivarwebben/samverkan-avtal-och-vardval/psykisk-hals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himmel, utomhus, natur, moln&#10;&#10;Automatiskt genererad beskrivning">
            <a:extLst>
              <a:ext uri="{FF2B5EF4-FFF2-40B4-BE49-F238E27FC236}">
                <a16:creationId xmlns:a16="http://schemas.microsoft.com/office/drawing/2014/main" id="{E827F8DA-475C-CA48-B567-F91AE95467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3273" b="6710"/>
          <a:stretch/>
        </p:blipFill>
        <p:spPr>
          <a:xfrm>
            <a:off x="0" y="0"/>
            <a:ext cx="12192000" cy="6858000"/>
          </a:xfrm>
        </p:spPr>
      </p:pic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8EA1A378-5EC7-9F40-6941-DDDAF101B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33" y="1018135"/>
            <a:ext cx="5477834" cy="18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CDC3717-ED6E-F058-D0D0-5205FE3A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9547"/>
            <a:ext cx="9144000" cy="864735"/>
          </a:xfrm>
        </p:spPr>
        <p:txBody>
          <a:bodyPr/>
          <a:lstStyle/>
          <a:p>
            <a:r>
              <a:rPr lang="sv-SE"/>
              <a:t>Nya perspektiv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87319C10-4B08-995A-F6DD-3668B7B3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4193"/>
            <a:ext cx="9144000" cy="855661"/>
          </a:xfrm>
        </p:spPr>
        <p:txBody>
          <a:bodyPr/>
          <a:lstStyle/>
          <a:p>
            <a:r>
              <a:rPr lang="sv-SE"/>
              <a:t>Nya Perspektiv är samverkan och samordning inom områdena barn och utbildning, socialtjänst, vård och omsorg samt hälso- och sjukvård inklusive tandvård mellan länets 16 kommuner och Region Värmland.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2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7C508-4DA1-B34B-5BAA-E4A76A02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57" y="1281293"/>
            <a:ext cx="7913439" cy="586254"/>
          </a:xfrm>
        </p:spPr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Bakgrund- Nya perspektiv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60566A-1AD0-42FB-447C-8C8268DC8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205038"/>
            <a:ext cx="3992168" cy="3371670"/>
          </a:xfrm>
        </p:spPr>
        <p:txBody>
          <a:bodyPr/>
          <a:lstStyle/>
          <a:p>
            <a:pPr marL="0" indent="0">
              <a:buNone/>
            </a:pPr>
            <a:r>
              <a:rPr lang="sv-SE" sz="2000"/>
              <a:t>Sedan 2007 har parterna träffats regelbundet, fått gemensam kunskap om målgruppen och för varandras förutsättningar. 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Arbetet bygger på ömsesidig respekt och kräver goda relationer, tillit och förtroende. </a:t>
            </a: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C3A2576-1A11-6380-1228-68D41461F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41" y="1381457"/>
            <a:ext cx="6281232" cy="409508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C2579DB-2B35-27F9-4F82-78B1ED4348D3}"/>
              </a:ext>
            </a:extLst>
          </p:cNvPr>
          <p:cNvSpPr txBox="1"/>
          <p:nvPr/>
        </p:nvSpPr>
        <p:spPr>
          <a:xfrm>
            <a:off x="7153720" y="2970479"/>
            <a:ext cx="3120873" cy="14031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 defTabSz="228600">
              <a:spcAft>
                <a:spcPts val="300"/>
              </a:spcAft>
            </a:pPr>
            <a:r>
              <a:rPr lang="sv-SE" sz="1500">
                <a:solidFill>
                  <a:prstClr val="white"/>
                </a:solidFill>
                <a:latin typeface="Noto Sans"/>
              </a:rPr>
              <a:t>”Här har vi suttit, landstings- </a:t>
            </a:r>
            <a:br>
              <a:rPr lang="sv-SE" sz="1500">
                <a:solidFill>
                  <a:prstClr val="white"/>
                </a:solidFill>
                <a:latin typeface="Noto Sans"/>
              </a:rPr>
            </a:br>
            <a:r>
              <a:rPr lang="sv-SE" sz="1500">
                <a:solidFill>
                  <a:prstClr val="white"/>
                </a:solidFill>
                <a:latin typeface="Noto Sans"/>
              </a:rPr>
              <a:t>och kommunpolitiker, vid samma bord en hel eftermiddag och </a:t>
            </a:r>
            <a:br>
              <a:rPr lang="sv-SE" sz="1500">
                <a:solidFill>
                  <a:prstClr val="white"/>
                </a:solidFill>
                <a:latin typeface="Noto Sans"/>
              </a:rPr>
            </a:br>
            <a:r>
              <a:rPr lang="sv-SE" sz="1500">
                <a:solidFill>
                  <a:prstClr val="white"/>
                </a:solidFill>
                <a:latin typeface="Noto Sans"/>
              </a:rPr>
              <a:t>inte ett enda ont ord yttrats.” </a:t>
            </a:r>
          </a:p>
          <a:p>
            <a:pPr algn="ctr" defTabSz="228600"/>
            <a:r>
              <a:rPr lang="sv-SE" sz="1500" i="1">
                <a:solidFill>
                  <a:prstClr val="white"/>
                </a:solidFill>
                <a:latin typeface="Noto Sans"/>
              </a:rPr>
              <a:t>– citat från </a:t>
            </a:r>
            <a:r>
              <a:rPr lang="sv-SE" sz="1500" i="1" err="1">
                <a:solidFill>
                  <a:prstClr val="white"/>
                </a:solidFill>
                <a:latin typeface="Noto Sans"/>
              </a:rPr>
              <a:t>seminarie</a:t>
            </a:r>
            <a:endParaRPr lang="sv-SE" sz="1500" i="1">
              <a:solidFill>
                <a:prstClr val="white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382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DFD84384-CF25-4931-A1B0-8FBF5F9DBB25" descr="IMG_0804.jpg">
            <a:extLst>
              <a:ext uri="{FF2B5EF4-FFF2-40B4-BE49-F238E27FC236}">
                <a16:creationId xmlns:a16="http://schemas.microsoft.com/office/drawing/2014/main" id="{D24111D5-C02C-4599-9129-A9BA0FE6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24044" b="-1"/>
          <a:stretch/>
        </p:blipFill>
        <p:spPr bwMode="auto">
          <a:xfrm>
            <a:off x="7865918" y="820836"/>
            <a:ext cx="4326082" cy="5719560"/>
          </a:xfrm>
          <a:custGeom>
            <a:avLst/>
            <a:gdLst>
              <a:gd name="connsiteX0" fmla="*/ 0 w 10374312"/>
              <a:gd name="connsiteY0" fmla="*/ 0 h 13716000"/>
              <a:gd name="connsiteX1" fmla="*/ 10374312 w 10374312"/>
              <a:gd name="connsiteY1" fmla="*/ 0 h 13716000"/>
              <a:gd name="connsiteX2" fmla="*/ 10374312 w 10374312"/>
              <a:gd name="connsiteY2" fmla="*/ 11826791 h 13716000"/>
              <a:gd name="connsiteX3" fmla="*/ 10369440 w 10374312"/>
              <a:gd name="connsiteY3" fmla="*/ 11813980 h 13716000"/>
              <a:gd name="connsiteX4" fmla="*/ 10342440 w 10374312"/>
              <a:gd name="connsiteY4" fmla="*/ 11804948 h 13716000"/>
              <a:gd name="connsiteX5" fmla="*/ 10223152 w 10374312"/>
              <a:gd name="connsiteY5" fmla="*/ 11804948 h 13716000"/>
              <a:gd name="connsiteX6" fmla="*/ 10005372 w 10374312"/>
              <a:gd name="connsiteY6" fmla="*/ 11860724 h 13716000"/>
              <a:gd name="connsiteX7" fmla="*/ 9649416 w 10374312"/>
              <a:gd name="connsiteY7" fmla="*/ 11938558 h 13716000"/>
              <a:gd name="connsiteX8" fmla="*/ 9324770 w 10374312"/>
              <a:gd name="connsiteY8" fmla="*/ 11923473 h 13716000"/>
              <a:gd name="connsiteX9" fmla="*/ 9199654 w 10374312"/>
              <a:gd name="connsiteY9" fmla="*/ 11940713 h 13716000"/>
              <a:gd name="connsiteX10" fmla="*/ 8972744 w 10374312"/>
              <a:gd name="connsiteY10" fmla="*/ 11991419 h 13716000"/>
              <a:gd name="connsiteX11" fmla="*/ 8954744 w 10374312"/>
              <a:gd name="connsiteY11" fmla="*/ 11991419 h 13716000"/>
              <a:gd name="connsiteX12" fmla="*/ 8766120 w 10374312"/>
              <a:gd name="connsiteY12" fmla="*/ 11956558 h 13716000"/>
              <a:gd name="connsiteX13" fmla="*/ 8659764 w 10374312"/>
              <a:gd name="connsiteY13" fmla="*/ 11957573 h 13716000"/>
              <a:gd name="connsiteX14" fmla="*/ 8266792 w 10374312"/>
              <a:gd name="connsiteY14" fmla="*/ 12050365 h 13716000"/>
              <a:gd name="connsiteX15" fmla="*/ 8178056 w 10374312"/>
              <a:gd name="connsiteY15" fmla="*/ 12041364 h 13716000"/>
              <a:gd name="connsiteX16" fmla="*/ 8021376 w 10374312"/>
              <a:gd name="connsiteY16" fmla="*/ 12039589 h 13716000"/>
              <a:gd name="connsiteX17" fmla="*/ 7742492 w 10374312"/>
              <a:gd name="connsiteY17" fmla="*/ 12051125 h 13716000"/>
              <a:gd name="connsiteX18" fmla="*/ 7469948 w 10374312"/>
              <a:gd name="connsiteY18" fmla="*/ 11993574 h 13716000"/>
              <a:gd name="connsiteX19" fmla="*/ 7265728 w 10374312"/>
              <a:gd name="connsiteY19" fmla="*/ 12002574 h 13716000"/>
              <a:gd name="connsiteX20" fmla="*/ 7147456 w 10374312"/>
              <a:gd name="connsiteY20" fmla="*/ 12014490 h 13716000"/>
              <a:gd name="connsiteX21" fmla="*/ 7008904 w 10374312"/>
              <a:gd name="connsiteY21" fmla="*/ 12041111 h 13716000"/>
              <a:gd name="connsiteX22" fmla="*/ 6866672 w 10374312"/>
              <a:gd name="connsiteY22" fmla="*/ 12047069 h 13716000"/>
              <a:gd name="connsiteX23" fmla="*/ 6821164 w 10374312"/>
              <a:gd name="connsiteY23" fmla="*/ 12044026 h 13716000"/>
              <a:gd name="connsiteX24" fmla="*/ 6678174 w 10374312"/>
              <a:gd name="connsiteY24" fmla="*/ 12255850 h 13716000"/>
              <a:gd name="connsiteX25" fmla="*/ 6676652 w 10374312"/>
              <a:gd name="connsiteY25" fmla="*/ 12389587 h 13716000"/>
              <a:gd name="connsiteX26" fmla="*/ 6533408 w 10374312"/>
              <a:gd name="connsiteY26" fmla="*/ 12539043 h 13716000"/>
              <a:gd name="connsiteX27" fmla="*/ 6397770 w 10374312"/>
              <a:gd name="connsiteY27" fmla="*/ 12564396 h 13716000"/>
              <a:gd name="connsiteX28" fmla="*/ 6234750 w 10374312"/>
              <a:gd name="connsiteY28" fmla="*/ 12565410 h 13716000"/>
              <a:gd name="connsiteX29" fmla="*/ 6117492 w 10374312"/>
              <a:gd name="connsiteY29" fmla="*/ 12582269 h 13716000"/>
              <a:gd name="connsiteX30" fmla="*/ 6044224 w 10374312"/>
              <a:gd name="connsiteY30" fmla="*/ 12606228 h 13716000"/>
              <a:gd name="connsiteX31" fmla="*/ 5865356 w 10374312"/>
              <a:gd name="connsiteY31" fmla="*/ 12633482 h 13716000"/>
              <a:gd name="connsiteX32" fmla="*/ 5586476 w 10374312"/>
              <a:gd name="connsiteY32" fmla="*/ 12791685 h 13716000"/>
              <a:gd name="connsiteX33" fmla="*/ 5363242 w 10374312"/>
              <a:gd name="connsiteY33" fmla="*/ 12852279 h 13716000"/>
              <a:gd name="connsiteX34" fmla="*/ 5158390 w 10374312"/>
              <a:gd name="connsiteY34" fmla="*/ 12876363 h 13716000"/>
              <a:gd name="connsiteX35" fmla="*/ 4971032 w 10374312"/>
              <a:gd name="connsiteY35" fmla="*/ 12913252 h 13716000"/>
              <a:gd name="connsiteX36" fmla="*/ 4907648 w 10374312"/>
              <a:gd name="connsiteY36" fmla="*/ 12945324 h 13716000"/>
              <a:gd name="connsiteX37" fmla="*/ 4820056 w 10374312"/>
              <a:gd name="connsiteY37" fmla="*/ 13020749 h 13716000"/>
              <a:gd name="connsiteX38" fmla="*/ 4543200 w 10374312"/>
              <a:gd name="connsiteY38" fmla="*/ 13165895 h 13716000"/>
              <a:gd name="connsiteX39" fmla="*/ 4239598 w 10374312"/>
              <a:gd name="connsiteY39" fmla="*/ 13260714 h 13716000"/>
              <a:gd name="connsiteX40" fmla="*/ 4186736 w 10374312"/>
              <a:gd name="connsiteY40" fmla="*/ 13273391 h 13716000"/>
              <a:gd name="connsiteX41" fmla="*/ 3928012 w 10374312"/>
              <a:gd name="connsiteY41" fmla="*/ 13351478 h 13716000"/>
              <a:gd name="connsiteX42" fmla="*/ 3642028 w 10374312"/>
              <a:gd name="connsiteY42" fmla="*/ 13371507 h 13716000"/>
              <a:gd name="connsiteX43" fmla="*/ 3526928 w 10374312"/>
              <a:gd name="connsiteY43" fmla="*/ 13378352 h 13716000"/>
              <a:gd name="connsiteX44" fmla="*/ 3303948 w 10374312"/>
              <a:gd name="connsiteY44" fmla="*/ 13381014 h 13716000"/>
              <a:gd name="connsiteX45" fmla="*/ 3082996 w 10374312"/>
              <a:gd name="connsiteY45" fmla="*/ 13303434 h 13716000"/>
              <a:gd name="connsiteX46" fmla="*/ 2895004 w 10374312"/>
              <a:gd name="connsiteY46" fmla="*/ 13318139 h 13716000"/>
              <a:gd name="connsiteX47" fmla="*/ 2703843 w 10374312"/>
              <a:gd name="connsiteY47" fmla="*/ 13430833 h 13716000"/>
              <a:gd name="connsiteX48" fmla="*/ 2627784 w 10374312"/>
              <a:gd name="connsiteY48" fmla="*/ 13521343 h 13716000"/>
              <a:gd name="connsiteX49" fmla="*/ 2540524 w 10374312"/>
              <a:gd name="connsiteY49" fmla="*/ 13712156 h 13716000"/>
              <a:gd name="connsiteX50" fmla="*/ 2537447 w 10374312"/>
              <a:gd name="connsiteY50" fmla="*/ 13716000 h 13716000"/>
              <a:gd name="connsiteX51" fmla="*/ 0 w 10374312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374312" h="13716000">
                <a:moveTo>
                  <a:pt x="0" y="0"/>
                </a:moveTo>
                <a:lnTo>
                  <a:pt x="10374312" y="0"/>
                </a:lnTo>
                <a:lnTo>
                  <a:pt x="10374312" y="11826791"/>
                </a:lnTo>
                <a:lnTo>
                  <a:pt x="10369440" y="11813980"/>
                </a:lnTo>
                <a:cubicBezTo>
                  <a:pt x="10363102" y="11806691"/>
                  <a:pt x="10354102" y="11802730"/>
                  <a:pt x="10342440" y="11804948"/>
                </a:cubicBezTo>
                <a:cubicBezTo>
                  <a:pt x="10301240" y="11813061"/>
                  <a:pt x="10253956" y="11787834"/>
                  <a:pt x="10223152" y="11804948"/>
                </a:cubicBezTo>
                <a:cubicBezTo>
                  <a:pt x="10154320" y="11843484"/>
                  <a:pt x="10075724" y="11821427"/>
                  <a:pt x="10005372" y="11860724"/>
                </a:cubicBezTo>
                <a:cubicBezTo>
                  <a:pt x="9897874" y="11920937"/>
                  <a:pt x="9789996" y="11989264"/>
                  <a:pt x="9649416" y="11938558"/>
                </a:cubicBezTo>
                <a:cubicBezTo>
                  <a:pt x="9546990" y="11901543"/>
                  <a:pt x="9433028" y="11942107"/>
                  <a:pt x="9324770" y="11923473"/>
                </a:cubicBezTo>
                <a:cubicBezTo>
                  <a:pt x="9282304" y="11914802"/>
                  <a:pt x="9238192" y="11920874"/>
                  <a:pt x="9199654" y="11940713"/>
                </a:cubicBezTo>
                <a:cubicBezTo>
                  <a:pt x="9128412" y="11980898"/>
                  <a:pt x="9041832" y="11946290"/>
                  <a:pt x="8972744" y="11991419"/>
                </a:cubicBezTo>
                <a:cubicBezTo>
                  <a:pt x="8968562" y="11994715"/>
                  <a:pt x="8960828" y="11991419"/>
                  <a:pt x="8954744" y="11991419"/>
                </a:cubicBezTo>
                <a:cubicBezTo>
                  <a:pt x="8890348" y="11990481"/>
                  <a:pt x="8826584" y="11978692"/>
                  <a:pt x="8766120" y="11956558"/>
                </a:cubicBezTo>
                <a:cubicBezTo>
                  <a:pt x="8732018" y="11942044"/>
                  <a:pt x="8693480" y="11942412"/>
                  <a:pt x="8659764" y="11957573"/>
                </a:cubicBezTo>
                <a:cubicBezTo>
                  <a:pt x="8534520" y="12012335"/>
                  <a:pt x="8400022" y="12028054"/>
                  <a:pt x="8266792" y="12050365"/>
                </a:cubicBezTo>
                <a:cubicBezTo>
                  <a:pt x="8236876" y="12055144"/>
                  <a:pt x="8206324" y="12052038"/>
                  <a:pt x="8178056" y="12041364"/>
                </a:cubicBezTo>
                <a:cubicBezTo>
                  <a:pt x="8127096" y="12024124"/>
                  <a:pt x="8067264" y="11996996"/>
                  <a:pt x="8021376" y="12039589"/>
                </a:cubicBezTo>
                <a:cubicBezTo>
                  <a:pt x="7929724" y="12124775"/>
                  <a:pt x="7827678" y="12075210"/>
                  <a:pt x="7742492" y="12051125"/>
                </a:cubicBezTo>
                <a:cubicBezTo>
                  <a:pt x="7651856" y="12025518"/>
                  <a:pt x="7568444" y="11988503"/>
                  <a:pt x="7469948" y="11993574"/>
                </a:cubicBezTo>
                <a:cubicBezTo>
                  <a:pt x="7402000" y="11996996"/>
                  <a:pt x="7331648" y="11980898"/>
                  <a:pt x="7265728" y="12002574"/>
                </a:cubicBezTo>
                <a:cubicBezTo>
                  <a:pt x="7227574" y="12014908"/>
                  <a:pt x="7187262" y="12018965"/>
                  <a:pt x="7147456" y="12014490"/>
                </a:cubicBezTo>
                <a:cubicBezTo>
                  <a:pt x="7099668" y="12010294"/>
                  <a:pt x="7051752" y="12019510"/>
                  <a:pt x="7008904" y="12041111"/>
                </a:cubicBezTo>
                <a:cubicBezTo>
                  <a:pt x="6962254" y="12064689"/>
                  <a:pt x="6917380" y="12104240"/>
                  <a:pt x="6866672" y="12047069"/>
                </a:cubicBezTo>
                <a:cubicBezTo>
                  <a:pt x="6854376" y="12033125"/>
                  <a:pt x="6837518" y="12039589"/>
                  <a:pt x="6821164" y="12044026"/>
                </a:cubicBezTo>
                <a:cubicBezTo>
                  <a:pt x="6752964" y="12062280"/>
                  <a:pt x="6680836" y="12167114"/>
                  <a:pt x="6678174" y="12255850"/>
                </a:cubicBezTo>
                <a:cubicBezTo>
                  <a:pt x="6676652" y="12300852"/>
                  <a:pt x="6677540" y="12344966"/>
                  <a:pt x="6676652" y="12389587"/>
                </a:cubicBezTo>
                <a:cubicBezTo>
                  <a:pt x="6675132" y="12469449"/>
                  <a:pt x="6606426" y="12545254"/>
                  <a:pt x="6533408" y="12539043"/>
                </a:cubicBezTo>
                <a:cubicBezTo>
                  <a:pt x="6486760" y="12535189"/>
                  <a:pt x="6439856" y="12543936"/>
                  <a:pt x="6397770" y="12564396"/>
                </a:cubicBezTo>
                <a:cubicBezTo>
                  <a:pt x="6346430" y="12589431"/>
                  <a:pt x="6286472" y="12589800"/>
                  <a:pt x="6234750" y="12565410"/>
                </a:cubicBezTo>
                <a:cubicBezTo>
                  <a:pt x="6195960" y="12549311"/>
                  <a:pt x="6152734" y="12541705"/>
                  <a:pt x="6117492" y="12582269"/>
                </a:cubicBezTo>
                <a:cubicBezTo>
                  <a:pt x="6099240" y="12603186"/>
                  <a:pt x="6070590" y="12602045"/>
                  <a:pt x="6044224" y="12606228"/>
                </a:cubicBezTo>
                <a:cubicBezTo>
                  <a:pt x="5983628" y="12615862"/>
                  <a:pt x="5906810" y="12605721"/>
                  <a:pt x="5865356" y="12633482"/>
                </a:cubicBezTo>
                <a:cubicBezTo>
                  <a:pt x="5775356" y="12693442"/>
                  <a:pt x="5672040" y="12726908"/>
                  <a:pt x="5586476" y="12791685"/>
                </a:cubicBezTo>
                <a:cubicBezTo>
                  <a:pt x="5520176" y="12841757"/>
                  <a:pt x="5439300" y="12840490"/>
                  <a:pt x="5363242" y="12852279"/>
                </a:cubicBezTo>
                <a:cubicBezTo>
                  <a:pt x="5295804" y="12862800"/>
                  <a:pt x="5228112" y="12875603"/>
                  <a:pt x="5158390" y="12876363"/>
                </a:cubicBezTo>
                <a:cubicBezTo>
                  <a:pt x="5095388" y="12876997"/>
                  <a:pt x="5039864" y="12925929"/>
                  <a:pt x="4971032" y="12913252"/>
                </a:cubicBezTo>
                <a:cubicBezTo>
                  <a:pt x="4947328" y="12908942"/>
                  <a:pt x="4926284" y="12928717"/>
                  <a:pt x="4907648" y="12945324"/>
                </a:cubicBezTo>
                <a:cubicBezTo>
                  <a:pt x="4879000" y="12971057"/>
                  <a:pt x="4849338" y="12995396"/>
                  <a:pt x="4820056" y="13020749"/>
                </a:cubicBezTo>
                <a:cubicBezTo>
                  <a:pt x="4738672" y="13089836"/>
                  <a:pt x="4646008" y="13147134"/>
                  <a:pt x="4543200" y="13165895"/>
                </a:cubicBezTo>
                <a:cubicBezTo>
                  <a:pt x="4438734" y="13185923"/>
                  <a:pt x="4336878" y="13217741"/>
                  <a:pt x="4239598" y="13260714"/>
                </a:cubicBezTo>
                <a:cubicBezTo>
                  <a:pt x="4223004" y="13268447"/>
                  <a:pt x="4205030" y="13272756"/>
                  <a:pt x="4186736" y="13273391"/>
                </a:cubicBezTo>
                <a:cubicBezTo>
                  <a:pt x="4092804" y="13271616"/>
                  <a:pt x="4009394" y="13318012"/>
                  <a:pt x="3928012" y="13351478"/>
                </a:cubicBezTo>
                <a:cubicBezTo>
                  <a:pt x="3829768" y="13391789"/>
                  <a:pt x="3739258" y="13406874"/>
                  <a:pt x="3642028" y="13371507"/>
                </a:cubicBezTo>
                <a:cubicBezTo>
                  <a:pt x="3599944" y="13356169"/>
                  <a:pt x="3566604" y="13361113"/>
                  <a:pt x="3526928" y="13378352"/>
                </a:cubicBezTo>
                <a:cubicBezTo>
                  <a:pt x="3454036" y="13410044"/>
                  <a:pt x="3367328" y="13420184"/>
                  <a:pt x="3303948" y="13381014"/>
                </a:cubicBezTo>
                <a:cubicBezTo>
                  <a:pt x="3233086" y="13337535"/>
                  <a:pt x="3159816" y="13318266"/>
                  <a:pt x="3082996" y="13303434"/>
                </a:cubicBezTo>
                <a:cubicBezTo>
                  <a:pt x="3019994" y="13291265"/>
                  <a:pt x="2950148" y="13274404"/>
                  <a:pt x="2895004" y="13318139"/>
                </a:cubicBezTo>
                <a:cubicBezTo>
                  <a:pt x="2835804" y="13365168"/>
                  <a:pt x="2769508" y="13396606"/>
                  <a:pt x="2703843" y="13430833"/>
                </a:cubicBezTo>
                <a:cubicBezTo>
                  <a:pt x="2665813" y="13450481"/>
                  <a:pt x="2633108" y="13480778"/>
                  <a:pt x="2627784" y="13521343"/>
                </a:cubicBezTo>
                <a:cubicBezTo>
                  <a:pt x="2617896" y="13596355"/>
                  <a:pt x="2582980" y="13656038"/>
                  <a:pt x="2540524" y="13712156"/>
                </a:cubicBezTo>
                <a:lnTo>
                  <a:pt x="2537447" y="13716000"/>
                </a:lnTo>
                <a:lnTo>
                  <a:pt x="0" y="13716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A3573C-F8C8-4720-2F66-1BD476AE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67" y="1138441"/>
            <a:ext cx="6602795" cy="1006656"/>
          </a:xfrm>
        </p:spPr>
        <p:txBody>
          <a:bodyPr anchor="b">
            <a:normAutofit/>
          </a:bodyPr>
          <a:lstStyle/>
          <a:p>
            <a:r>
              <a:rPr lang="sv-SE" sz="3000"/>
              <a:t>Stolthet, långsiktighet och uthållighet</a:t>
            </a:r>
          </a:p>
        </p:txBody>
      </p:sp>
      <p:sp>
        <p:nvSpPr>
          <p:cNvPr id="2060" name="Content Placeholder 2">
            <a:extLst>
              <a:ext uri="{FF2B5EF4-FFF2-40B4-BE49-F238E27FC236}">
                <a16:creationId xmlns:a16="http://schemas.microsoft.com/office/drawing/2014/main" id="{AECE8503-0188-F3FD-E6BA-99F20C84B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9767" y="2585638"/>
            <a:ext cx="6332631" cy="23677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sv-SE" sz="2000"/>
              <a:t>En väl fungerande samverkan är en förutsättning för ett framgångsrikt strategiskt utvecklingsarbete</a:t>
            </a:r>
            <a:br>
              <a:rPr lang="sv-SE" sz="2000"/>
            </a:br>
            <a:endParaRPr lang="sv-SE" sz="200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sv-SE" sz="2000"/>
              <a:t>Genom att träffas regelbundet byggs gemensam kunskap och relationer 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sv-SE" sz="200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sv-SE" sz="2000"/>
              <a:t>Gemensamma mål och inriktningar samt uppföljning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None/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572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vatten, himmel, sport&#10;&#10;Automatiskt genererad beskrivning">
            <a:extLst>
              <a:ext uri="{FF2B5EF4-FFF2-40B4-BE49-F238E27FC236}">
                <a16:creationId xmlns:a16="http://schemas.microsoft.com/office/drawing/2014/main" id="{EC448C71-0CDF-431D-B5C7-5179400A1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8" r="18443" b="1"/>
          <a:stretch/>
        </p:blipFill>
        <p:spPr>
          <a:xfrm>
            <a:off x="7004844" y="5"/>
            <a:ext cx="5187156" cy="6857995"/>
          </a:xfrm>
          <a:custGeom>
            <a:avLst/>
            <a:gdLst>
              <a:gd name="connsiteX0" fmla="*/ 0 w 10374312"/>
              <a:gd name="connsiteY0" fmla="*/ 0 h 13716000"/>
              <a:gd name="connsiteX1" fmla="*/ 10374312 w 10374312"/>
              <a:gd name="connsiteY1" fmla="*/ 0 h 13716000"/>
              <a:gd name="connsiteX2" fmla="*/ 10374312 w 10374312"/>
              <a:gd name="connsiteY2" fmla="*/ 11826791 h 13716000"/>
              <a:gd name="connsiteX3" fmla="*/ 10369440 w 10374312"/>
              <a:gd name="connsiteY3" fmla="*/ 11813980 h 13716000"/>
              <a:gd name="connsiteX4" fmla="*/ 10342440 w 10374312"/>
              <a:gd name="connsiteY4" fmla="*/ 11804948 h 13716000"/>
              <a:gd name="connsiteX5" fmla="*/ 10223152 w 10374312"/>
              <a:gd name="connsiteY5" fmla="*/ 11804948 h 13716000"/>
              <a:gd name="connsiteX6" fmla="*/ 10005372 w 10374312"/>
              <a:gd name="connsiteY6" fmla="*/ 11860724 h 13716000"/>
              <a:gd name="connsiteX7" fmla="*/ 9649416 w 10374312"/>
              <a:gd name="connsiteY7" fmla="*/ 11938558 h 13716000"/>
              <a:gd name="connsiteX8" fmla="*/ 9324770 w 10374312"/>
              <a:gd name="connsiteY8" fmla="*/ 11923473 h 13716000"/>
              <a:gd name="connsiteX9" fmla="*/ 9199654 w 10374312"/>
              <a:gd name="connsiteY9" fmla="*/ 11940713 h 13716000"/>
              <a:gd name="connsiteX10" fmla="*/ 8972744 w 10374312"/>
              <a:gd name="connsiteY10" fmla="*/ 11991419 h 13716000"/>
              <a:gd name="connsiteX11" fmla="*/ 8954744 w 10374312"/>
              <a:gd name="connsiteY11" fmla="*/ 11991419 h 13716000"/>
              <a:gd name="connsiteX12" fmla="*/ 8766120 w 10374312"/>
              <a:gd name="connsiteY12" fmla="*/ 11956558 h 13716000"/>
              <a:gd name="connsiteX13" fmla="*/ 8659764 w 10374312"/>
              <a:gd name="connsiteY13" fmla="*/ 11957573 h 13716000"/>
              <a:gd name="connsiteX14" fmla="*/ 8266792 w 10374312"/>
              <a:gd name="connsiteY14" fmla="*/ 12050365 h 13716000"/>
              <a:gd name="connsiteX15" fmla="*/ 8178056 w 10374312"/>
              <a:gd name="connsiteY15" fmla="*/ 12041364 h 13716000"/>
              <a:gd name="connsiteX16" fmla="*/ 8021376 w 10374312"/>
              <a:gd name="connsiteY16" fmla="*/ 12039589 h 13716000"/>
              <a:gd name="connsiteX17" fmla="*/ 7742492 w 10374312"/>
              <a:gd name="connsiteY17" fmla="*/ 12051125 h 13716000"/>
              <a:gd name="connsiteX18" fmla="*/ 7469948 w 10374312"/>
              <a:gd name="connsiteY18" fmla="*/ 11993574 h 13716000"/>
              <a:gd name="connsiteX19" fmla="*/ 7265728 w 10374312"/>
              <a:gd name="connsiteY19" fmla="*/ 12002574 h 13716000"/>
              <a:gd name="connsiteX20" fmla="*/ 7147456 w 10374312"/>
              <a:gd name="connsiteY20" fmla="*/ 12014490 h 13716000"/>
              <a:gd name="connsiteX21" fmla="*/ 7008904 w 10374312"/>
              <a:gd name="connsiteY21" fmla="*/ 12041111 h 13716000"/>
              <a:gd name="connsiteX22" fmla="*/ 6866672 w 10374312"/>
              <a:gd name="connsiteY22" fmla="*/ 12047069 h 13716000"/>
              <a:gd name="connsiteX23" fmla="*/ 6821164 w 10374312"/>
              <a:gd name="connsiteY23" fmla="*/ 12044026 h 13716000"/>
              <a:gd name="connsiteX24" fmla="*/ 6678174 w 10374312"/>
              <a:gd name="connsiteY24" fmla="*/ 12255850 h 13716000"/>
              <a:gd name="connsiteX25" fmla="*/ 6676652 w 10374312"/>
              <a:gd name="connsiteY25" fmla="*/ 12389587 h 13716000"/>
              <a:gd name="connsiteX26" fmla="*/ 6533408 w 10374312"/>
              <a:gd name="connsiteY26" fmla="*/ 12539043 h 13716000"/>
              <a:gd name="connsiteX27" fmla="*/ 6397770 w 10374312"/>
              <a:gd name="connsiteY27" fmla="*/ 12564396 h 13716000"/>
              <a:gd name="connsiteX28" fmla="*/ 6234750 w 10374312"/>
              <a:gd name="connsiteY28" fmla="*/ 12565410 h 13716000"/>
              <a:gd name="connsiteX29" fmla="*/ 6117492 w 10374312"/>
              <a:gd name="connsiteY29" fmla="*/ 12582269 h 13716000"/>
              <a:gd name="connsiteX30" fmla="*/ 6044224 w 10374312"/>
              <a:gd name="connsiteY30" fmla="*/ 12606228 h 13716000"/>
              <a:gd name="connsiteX31" fmla="*/ 5865356 w 10374312"/>
              <a:gd name="connsiteY31" fmla="*/ 12633482 h 13716000"/>
              <a:gd name="connsiteX32" fmla="*/ 5586476 w 10374312"/>
              <a:gd name="connsiteY32" fmla="*/ 12791685 h 13716000"/>
              <a:gd name="connsiteX33" fmla="*/ 5363242 w 10374312"/>
              <a:gd name="connsiteY33" fmla="*/ 12852279 h 13716000"/>
              <a:gd name="connsiteX34" fmla="*/ 5158390 w 10374312"/>
              <a:gd name="connsiteY34" fmla="*/ 12876363 h 13716000"/>
              <a:gd name="connsiteX35" fmla="*/ 4971032 w 10374312"/>
              <a:gd name="connsiteY35" fmla="*/ 12913252 h 13716000"/>
              <a:gd name="connsiteX36" fmla="*/ 4907648 w 10374312"/>
              <a:gd name="connsiteY36" fmla="*/ 12945324 h 13716000"/>
              <a:gd name="connsiteX37" fmla="*/ 4820056 w 10374312"/>
              <a:gd name="connsiteY37" fmla="*/ 13020749 h 13716000"/>
              <a:gd name="connsiteX38" fmla="*/ 4543200 w 10374312"/>
              <a:gd name="connsiteY38" fmla="*/ 13165895 h 13716000"/>
              <a:gd name="connsiteX39" fmla="*/ 4239598 w 10374312"/>
              <a:gd name="connsiteY39" fmla="*/ 13260714 h 13716000"/>
              <a:gd name="connsiteX40" fmla="*/ 4186736 w 10374312"/>
              <a:gd name="connsiteY40" fmla="*/ 13273391 h 13716000"/>
              <a:gd name="connsiteX41" fmla="*/ 3928012 w 10374312"/>
              <a:gd name="connsiteY41" fmla="*/ 13351478 h 13716000"/>
              <a:gd name="connsiteX42" fmla="*/ 3642028 w 10374312"/>
              <a:gd name="connsiteY42" fmla="*/ 13371507 h 13716000"/>
              <a:gd name="connsiteX43" fmla="*/ 3526928 w 10374312"/>
              <a:gd name="connsiteY43" fmla="*/ 13378352 h 13716000"/>
              <a:gd name="connsiteX44" fmla="*/ 3303948 w 10374312"/>
              <a:gd name="connsiteY44" fmla="*/ 13381014 h 13716000"/>
              <a:gd name="connsiteX45" fmla="*/ 3082996 w 10374312"/>
              <a:gd name="connsiteY45" fmla="*/ 13303434 h 13716000"/>
              <a:gd name="connsiteX46" fmla="*/ 2895004 w 10374312"/>
              <a:gd name="connsiteY46" fmla="*/ 13318139 h 13716000"/>
              <a:gd name="connsiteX47" fmla="*/ 2703843 w 10374312"/>
              <a:gd name="connsiteY47" fmla="*/ 13430833 h 13716000"/>
              <a:gd name="connsiteX48" fmla="*/ 2627784 w 10374312"/>
              <a:gd name="connsiteY48" fmla="*/ 13521343 h 13716000"/>
              <a:gd name="connsiteX49" fmla="*/ 2540524 w 10374312"/>
              <a:gd name="connsiteY49" fmla="*/ 13712156 h 13716000"/>
              <a:gd name="connsiteX50" fmla="*/ 2537447 w 10374312"/>
              <a:gd name="connsiteY50" fmla="*/ 13716000 h 13716000"/>
              <a:gd name="connsiteX51" fmla="*/ 0 w 10374312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374312" h="13716000">
                <a:moveTo>
                  <a:pt x="0" y="0"/>
                </a:moveTo>
                <a:lnTo>
                  <a:pt x="10374312" y="0"/>
                </a:lnTo>
                <a:lnTo>
                  <a:pt x="10374312" y="11826791"/>
                </a:lnTo>
                <a:lnTo>
                  <a:pt x="10369440" y="11813980"/>
                </a:lnTo>
                <a:cubicBezTo>
                  <a:pt x="10363102" y="11806691"/>
                  <a:pt x="10354102" y="11802730"/>
                  <a:pt x="10342440" y="11804948"/>
                </a:cubicBezTo>
                <a:cubicBezTo>
                  <a:pt x="10301240" y="11813061"/>
                  <a:pt x="10253956" y="11787834"/>
                  <a:pt x="10223152" y="11804948"/>
                </a:cubicBezTo>
                <a:cubicBezTo>
                  <a:pt x="10154320" y="11843484"/>
                  <a:pt x="10075724" y="11821427"/>
                  <a:pt x="10005372" y="11860724"/>
                </a:cubicBezTo>
                <a:cubicBezTo>
                  <a:pt x="9897874" y="11920937"/>
                  <a:pt x="9789996" y="11989264"/>
                  <a:pt x="9649416" y="11938558"/>
                </a:cubicBezTo>
                <a:cubicBezTo>
                  <a:pt x="9546990" y="11901543"/>
                  <a:pt x="9433028" y="11942107"/>
                  <a:pt x="9324770" y="11923473"/>
                </a:cubicBezTo>
                <a:cubicBezTo>
                  <a:pt x="9282304" y="11914802"/>
                  <a:pt x="9238192" y="11920874"/>
                  <a:pt x="9199654" y="11940713"/>
                </a:cubicBezTo>
                <a:cubicBezTo>
                  <a:pt x="9128412" y="11980898"/>
                  <a:pt x="9041832" y="11946290"/>
                  <a:pt x="8972744" y="11991419"/>
                </a:cubicBezTo>
                <a:cubicBezTo>
                  <a:pt x="8968562" y="11994715"/>
                  <a:pt x="8960828" y="11991419"/>
                  <a:pt x="8954744" y="11991419"/>
                </a:cubicBezTo>
                <a:cubicBezTo>
                  <a:pt x="8890348" y="11990481"/>
                  <a:pt x="8826584" y="11978692"/>
                  <a:pt x="8766120" y="11956558"/>
                </a:cubicBezTo>
                <a:cubicBezTo>
                  <a:pt x="8732018" y="11942044"/>
                  <a:pt x="8693480" y="11942412"/>
                  <a:pt x="8659764" y="11957573"/>
                </a:cubicBezTo>
                <a:cubicBezTo>
                  <a:pt x="8534520" y="12012335"/>
                  <a:pt x="8400022" y="12028054"/>
                  <a:pt x="8266792" y="12050365"/>
                </a:cubicBezTo>
                <a:cubicBezTo>
                  <a:pt x="8236876" y="12055144"/>
                  <a:pt x="8206324" y="12052038"/>
                  <a:pt x="8178056" y="12041364"/>
                </a:cubicBezTo>
                <a:cubicBezTo>
                  <a:pt x="8127096" y="12024124"/>
                  <a:pt x="8067264" y="11996996"/>
                  <a:pt x="8021376" y="12039589"/>
                </a:cubicBezTo>
                <a:cubicBezTo>
                  <a:pt x="7929724" y="12124775"/>
                  <a:pt x="7827678" y="12075210"/>
                  <a:pt x="7742492" y="12051125"/>
                </a:cubicBezTo>
                <a:cubicBezTo>
                  <a:pt x="7651856" y="12025518"/>
                  <a:pt x="7568444" y="11988503"/>
                  <a:pt x="7469948" y="11993574"/>
                </a:cubicBezTo>
                <a:cubicBezTo>
                  <a:pt x="7402000" y="11996996"/>
                  <a:pt x="7331648" y="11980898"/>
                  <a:pt x="7265728" y="12002574"/>
                </a:cubicBezTo>
                <a:cubicBezTo>
                  <a:pt x="7227574" y="12014908"/>
                  <a:pt x="7187262" y="12018965"/>
                  <a:pt x="7147456" y="12014490"/>
                </a:cubicBezTo>
                <a:cubicBezTo>
                  <a:pt x="7099668" y="12010294"/>
                  <a:pt x="7051752" y="12019510"/>
                  <a:pt x="7008904" y="12041111"/>
                </a:cubicBezTo>
                <a:cubicBezTo>
                  <a:pt x="6962254" y="12064689"/>
                  <a:pt x="6917380" y="12104240"/>
                  <a:pt x="6866672" y="12047069"/>
                </a:cubicBezTo>
                <a:cubicBezTo>
                  <a:pt x="6854376" y="12033125"/>
                  <a:pt x="6837518" y="12039589"/>
                  <a:pt x="6821164" y="12044026"/>
                </a:cubicBezTo>
                <a:cubicBezTo>
                  <a:pt x="6752964" y="12062280"/>
                  <a:pt x="6680836" y="12167114"/>
                  <a:pt x="6678174" y="12255850"/>
                </a:cubicBezTo>
                <a:cubicBezTo>
                  <a:pt x="6676652" y="12300852"/>
                  <a:pt x="6677540" y="12344966"/>
                  <a:pt x="6676652" y="12389587"/>
                </a:cubicBezTo>
                <a:cubicBezTo>
                  <a:pt x="6675132" y="12469449"/>
                  <a:pt x="6606426" y="12545254"/>
                  <a:pt x="6533408" y="12539043"/>
                </a:cubicBezTo>
                <a:cubicBezTo>
                  <a:pt x="6486760" y="12535189"/>
                  <a:pt x="6439856" y="12543936"/>
                  <a:pt x="6397770" y="12564396"/>
                </a:cubicBezTo>
                <a:cubicBezTo>
                  <a:pt x="6346430" y="12589431"/>
                  <a:pt x="6286472" y="12589800"/>
                  <a:pt x="6234750" y="12565410"/>
                </a:cubicBezTo>
                <a:cubicBezTo>
                  <a:pt x="6195960" y="12549311"/>
                  <a:pt x="6152734" y="12541705"/>
                  <a:pt x="6117492" y="12582269"/>
                </a:cubicBezTo>
                <a:cubicBezTo>
                  <a:pt x="6099240" y="12603186"/>
                  <a:pt x="6070590" y="12602045"/>
                  <a:pt x="6044224" y="12606228"/>
                </a:cubicBezTo>
                <a:cubicBezTo>
                  <a:pt x="5983628" y="12615862"/>
                  <a:pt x="5906810" y="12605721"/>
                  <a:pt x="5865356" y="12633482"/>
                </a:cubicBezTo>
                <a:cubicBezTo>
                  <a:pt x="5775356" y="12693442"/>
                  <a:pt x="5672040" y="12726908"/>
                  <a:pt x="5586476" y="12791685"/>
                </a:cubicBezTo>
                <a:cubicBezTo>
                  <a:pt x="5520176" y="12841757"/>
                  <a:pt x="5439300" y="12840490"/>
                  <a:pt x="5363242" y="12852279"/>
                </a:cubicBezTo>
                <a:cubicBezTo>
                  <a:pt x="5295804" y="12862800"/>
                  <a:pt x="5228112" y="12875603"/>
                  <a:pt x="5158390" y="12876363"/>
                </a:cubicBezTo>
                <a:cubicBezTo>
                  <a:pt x="5095388" y="12876997"/>
                  <a:pt x="5039864" y="12925929"/>
                  <a:pt x="4971032" y="12913252"/>
                </a:cubicBezTo>
                <a:cubicBezTo>
                  <a:pt x="4947328" y="12908942"/>
                  <a:pt x="4926284" y="12928717"/>
                  <a:pt x="4907648" y="12945324"/>
                </a:cubicBezTo>
                <a:cubicBezTo>
                  <a:pt x="4879000" y="12971057"/>
                  <a:pt x="4849338" y="12995396"/>
                  <a:pt x="4820056" y="13020749"/>
                </a:cubicBezTo>
                <a:cubicBezTo>
                  <a:pt x="4738672" y="13089836"/>
                  <a:pt x="4646008" y="13147134"/>
                  <a:pt x="4543200" y="13165895"/>
                </a:cubicBezTo>
                <a:cubicBezTo>
                  <a:pt x="4438734" y="13185923"/>
                  <a:pt x="4336878" y="13217741"/>
                  <a:pt x="4239598" y="13260714"/>
                </a:cubicBezTo>
                <a:cubicBezTo>
                  <a:pt x="4223004" y="13268447"/>
                  <a:pt x="4205030" y="13272756"/>
                  <a:pt x="4186736" y="13273391"/>
                </a:cubicBezTo>
                <a:cubicBezTo>
                  <a:pt x="4092804" y="13271616"/>
                  <a:pt x="4009394" y="13318012"/>
                  <a:pt x="3928012" y="13351478"/>
                </a:cubicBezTo>
                <a:cubicBezTo>
                  <a:pt x="3829768" y="13391789"/>
                  <a:pt x="3739258" y="13406874"/>
                  <a:pt x="3642028" y="13371507"/>
                </a:cubicBezTo>
                <a:cubicBezTo>
                  <a:pt x="3599944" y="13356169"/>
                  <a:pt x="3566604" y="13361113"/>
                  <a:pt x="3526928" y="13378352"/>
                </a:cubicBezTo>
                <a:cubicBezTo>
                  <a:pt x="3454036" y="13410044"/>
                  <a:pt x="3367328" y="13420184"/>
                  <a:pt x="3303948" y="13381014"/>
                </a:cubicBezTo>
                <a:cubicBezTo>
                  <a:pt x="3233086" y="13337535"/>
                  <a:pt x="3159816" y="13318266"/>
                  <a:pt x="3082996" y="13303434"/>
                </a:cubicBezTo>
                <a:cubicBezTo>
                  <a:pt x="3019994" y="13291265"/>
                  <a:pt x="2950148" y="13274404"/>
                  <a:pt x="2895004" y="13318139"/>
                </a:cubicBezTo>
                <a:cubicBezTo>
                  <a:pt x="2835804" y="13365168"/>
                  <a:pt x="2769508" y="13396606"/>
                  <a:pt x="2703843" y="13430833"/>
                </a:cubicBezTo>
                <a:cubicBezTo>
                  <a:pt x="2665813" y="13450481"/>
                  <a:pt x="2633108" y="13480778"/>
                  <a:pt x="2627784" y="13521343"/>
                </a:cubicBezTo>
                <a:cubicBezTo>
                  <a:pt x="2617896" y="13596355"/>
                  <a:pt x="2582980" y="13656038"/>
                  <a:pt x="2540524" y="13712156"/>
                </a:cubicBezTo>
                <a:lnTo>
                  <a:pt x="2537447" y="13716000"/>
                </a:lnTo>
                <a:lnTo>
                  <a:pt x="0" y="13716000"/>
                </a:lnTo>
                <a:close/>
              </a:path>
            </a:pathLst>
          </a:custGeom>
          <a:noFill/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66355" y="457200"/>
            <a:ext cx="5188612" cy="1325563"/>
          </a:xfrm>
        </p:spPr>
        <p:txBody>
          <a:bodyPr anchor="b">
            <a:normAutofit/>
          </a:bodyPr>
          <a:lstStyle/>
          <a:p>
            <a:r>
              <a:rPr lang="sv-SE"/>
              <a:t>Utgångspunkter i samverkan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0"/>
          </p:nvPr>
        </p:nvSpPr>
        <p:spPr>
          <a:xfrm>
            <a:off x="966355" y="2015837"/>
            <a:ext cx="5600700" cy="4073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000"/>
              <a:t>Det ska finnas en balans mellan representanter från kommun och region </a:t>
            </a:r>
          </a:p>
          <a:p>
            <a:pPr>
              <a:spcAft>
                <a:spcPts val="600"/>
              </a:spcAft>
            </a:pPr>
            <a:r>
              <a:rPr lang="sv-SE" sz="2000"/>
              <a:t>Vi eftersträvar en spridning från hela länet</a:t>
            </a:r>
            <a:br>
              <a:rPr lang="sv-SE" sz="2000"/>
            </a:br>
            <a:endParaRPr lang="sv-SE" sz="2000"/>
          </a:p>
          <a:p>
            <a:pPr marL="0" indent="0">
              <a:spcAft>
                <a:spcPts val="600"/>
              </a:spcAft>
              <a:buNone/>
            </a:pPr>
            <a:r>
              <a:rPr lang="sv-SE" sz="2000"/>
              <a:t>Grupperna ska vara:</a:t>
            </a:r>
          </a:p>
          <a:p>
            <a:pPr>
              <a:spcAft>
                <a:spcPts val="600"/>
              </a:spcAft>
            </a:pPr>
            <a:r>
              <a:rPr lang="sv-SE" sz="2000"/>
              <a:t>Tvärprofessionellt sammansatta, </a:t>
            </a:r>
          </a:p>
          <a:p>
            <a:pPr>
              <a:spcAft>
                <a:spcPts val="600"/>
              </a:spcAft>
            </a:pPr>
            <a:r>
              <a:rPr lang="sv-SE" sz="2000"/>
              <a:t>Kopplade till strategiska nätverk och</a:t>
            </a:r>
          </a:p>
          <a:p>
            <a:pPr>
              <a:spcAft>
                <a:spcPts val="600"/>
              </a:spcAft>
            </a:pPr>
            <a:r>
              <a:rPr lang="sv-SE" sz="2000"/>
              <a:t>Deltagare bör ha ett linjeansvar</a:t>
            </a:r>
          </a:p>
          <a:p>
            <a:pPr>
              <a:spcAft>
                <a:spcPts val="300"/>
              </a:spcAft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1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CDC3717-ED6E-F058-D0D0-5205FE3A7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147"/>
            <a:ext cx="9144000" cy="864735"/>
          </a:xfrm>
        </p:spPr>
        <p:txBody>
          <a:bodyPr/>
          <a:lstStyle/>
          <a:p>
            <a:r>
              <a:rPr lang="sv-SE"/>
              <a:t>Beredningsgruppen</a:t>
            </a:r>
            <a:br>
              <a:rPr lang="sv-SE"/>
            </a:br>
            <a:endParaRPr lang="sv-SE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87319C10-4B08-995A-F6DD-3668B7B3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3339"/>
            <a:ext cx="9144000" cy="8556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Beredningsgruppen är politiska styrgruppens förlängda arm i arbetet med Nya perspektiv. Gruppen hanterar alla samverkans- och gränssnittsfrågor på en strategisk nivå mellan kommunerna och regionen som berör barn och utbildning, socialtjänst, vård och omsorg samt hälso- och sjukvård inklusive tandvård.</a:t>
            </a:r>
            <a:endParaRPr lang="en-US">
              <a:ea typeface="Noto Sans"/>
              <a:cs typeface="Noto Sans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ubrik 1">
            <a:extLst>
              <a:ext uri="{FF2B5EF4-FFF2-40B4-BE49-F238E27FC236}">
                <a16:creationId xmlns:a16="http://schemas.microsoft.com/office/drawing/2014/main" id="{44B8CF17-9EF5-0891-8F52-6267F42F0091}"/>
              </a:ext>
            </a:extLst>
          </p:cNvPr>
          <p:cNvSpPr txBox="1">
            <a:spLocks/>
          </p:cNvSpPr>
          <p:nvPr/>
        </p:nvSpPr>
        <p:spPr>
          <a:xfrm>
            <a:off x="545307" y="502269"/>
            <a:ext cx="3656737" cy="845682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00">
                <a:solidFill>
                  <a:schemeClr val="tx1"/>
                </a:solidFill>
              </a:rPr>
              <a:t>Nya perspektiv</a:t>
            </a:r>
          </a:p>
        </p:txBody>
      </p:sp>
      <p:sp>
        <p:nvSpPr>
          <p:cNvPr id="13" name="Frihandsfigur 12">
            <a:extLst>
              <a:ext uri="{FF2B5EF4-FFF2-40B4-BE49-F238E27FC236}">
                <a16:creationId xmlns:a16="http://schemas.microsoft.com/office/drawing/2014/main" id="{3882149A-4028-E3B0-BE71-637C1078109D}"/>
              </a:ext>
            </a:extLst>
          </p:cNvPr>
          <p:cNvSpPr/>
          <p:nvPr/>
        </p:nvSpPr>
        <p:spPr>
          <a:xfrm>
            <a:off x="4420007" y="6462288"/>
            <a:ext cx="108000" cy="108000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rgbClr val="FFE9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786B906-79B0-7469-14AD-76CDF35B310B}"/>
              </a:ext>
            </a:extLst>
          </p:cNvPr>
          <p:cNvSpPr txBox="1"/>
          <p:nvPr/>
        </p:nvSpPr>
        <p:spPr>
          <a:xfrm>
            <a:off x="4532244" y="6442031"/>
            <a:ext cx="1727479" cy="341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900"/>
              <a:t>Finansieras av statliga bidrag</a:t>
            </a:r>
            <a:endParaRPr lang="sv-SE" sz="900">
              <a:solidFill>
                <a:srgbClr val="FF0000"/>
              </a:solidFill>
            </a:endParaRP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42B5C0B9-880A-2279-415C-24D41258369A}"/>
              </a:ext>
            </a:extLst>
          </p:cNvPr>
          <p:cNvCxnSpPr>
            <a:cxnSpLocks/>
          </p:cNvCxnSpPr>
          <p:nvPr/>
        </p:nvCxnSpPr>
        <p:spPr>
          <a:xfrm>
            <a:off x="6046895" y="1779468"/>
            <a:ext cx="0" cy="160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ihandsfigur 21">
            <a:extLst>
              <a:ext uri="{FF2B5EF4-FFF2-40B4-BE49-F238E27FC236}">
                <a16:creationId xmlns:a16="http://schemas.microsoft.com/office/drawing/2014/main" id="{F832A108-2B9D-BA72-ACC3-1C0434112385}"/>
              </a:ext>
            </a:extLst>
          </p:cNvPr>
          <p:cNvSpPr/>
          <p:nvPr/>
        </p:nvSpPr>
        <p:spPr>
          <a:xfrm>
            <a:off x="6144129" y="3379666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Regional koordinering psykisk hälsa (RKPH)</a:t>
            </a:r>
          </a:p>
        </p:txBody>
      </p:sp>
      <p:sp>
        <p:nvSpPr>
          <p:cNvPr id="23" name="Frihandsfigur 22">
            <a:extLst>
              <a:ext uri="{FF2B5EF4-FFF2-40B4-BE49-F238E27FC236}">
                <a16:creationId xmlns:a16="http://schemas.microsoft.com/office/drawing/2014/main" id="{A5AD86F3-8D05-E5E4-5658-878CA01C9668}"/>
              </a:ext>
            </a:extLst>
          </p:cNvPr>
          <p:cNvSpPr/>
          <p:nvPr/>
        </p:nvSpPr>
        <p:spPr>
          <a:xfrm>
            <a:off x="6144129" y="4068228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Samverkan vid utskrivning från slutenvården</a:t>
            </a:r>
          </a:p>
        </p:txBody>
      </p:sp>
      <p:sp>
        <p:nvSpPr>
          <p:cNvPr id="24" name="Frihandsfigur 23">
            <a:extLst>
              <a:ext uri="{FF2B5EF4-FFF2-40B4-BE49-F238E27FC236}">
                <a16:creationId xmlns:a16="http://schemas.microsoft.com/office/drawing/2014/main" id="{A8ED3C8F-F6A1-8473-4A21-58A6A1849F64}"/>
              </a:ext>
            </a:extLst>
          </p:cNvPr>
          <p:cNvSpPr/>
          <p:nvPr/>
        </p:nvSpPr>
        <p:spPr>
          <a:xfrm>
            <a:off x="6144129" y="4757536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Ungdomsmottagningar 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och psykisk hälsa</a:t>
            </a:r>
          </a:p>
        </p:txBody>
      </p:sp>
      <p:sp>
        <p:nvSpPr>
          <p:cNvPr id="26" name="Frihandsfigur 25">
            <a:extLst>
              <a:ext uri="{FF2B5EF4-FFF2-40B4-BE49-F238E27FC236}">
                <a16:creationId xmlns:a16="http://schemas.microsoft.com/office/drawing/2014/main" id="{F3E96A03-BC00-DDD9-38C5-A3534A86CFA6}"/>
              </a:ext>
            </a:extLst>
          </p:cNvPr>
          <p:cNvSpPr/>
          <p:nvPr/>
        </p:nvSpPr>
        <p:spPr>
          <a:xfrm>
            <a:off x="6144129" y="2691104"/>
            <a:ext cx="2098800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Samordningsgrupp 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Nära vård</a:t>
            </a:r>
          </a:p>
        </p:txBody>
      </p:sp>
      <p:sp>
        <p:nvSpPr>
          <p:cNvPr id="28" name="Frihandsfigur 27">
            <a:hlinkClick r:id="rId3" action="ppaction://hlinksldjump"/>
            <a:extLst>
              <a:ext uri="{FF2B5EF4-FFF2-40B4-BE49-F238E27FC236}">
                <a16:creationId xmlns:a16="http://schemas.microsoft.com/office/drawing/2014/main" id="{638174DA-DEDC-3EC4-08F4-F0422112AF6D}"/>
              </a:ext>
            </a:extLst>
          </p:cNvPr>
          <p:cNvSpPr/>
          <p:nvPr/>
        </p:nvSpPr>
        <p:spPr>
          <a:xfrm>
            <a:off x="3949072" y="1939866"/>
            <a:ext cx="4293680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Beredningsgruppen</a:t>
            </a:r>
          </a:p>
        </p:txBody>
      </p:sp>
      <p:sp>
        <p:nvSpPr>
          <p:cNvPr id="29" name="Frihandsfigur 28">
            <a:hlinkClick r:id="rId4" action="ppaction://hlinksldjump"/>
            <a:extLst>
              <a:ext uri="{FF2B5EF4-FFF2-40B4-BE49-F238E27FC236}">
                <a16:creationId xmlns:a16="http://schemas.microsoft.com/office/drawing/2014/main" id="{C2112D57-2388-CE27-4704-4C0C1EDF987D}"/>
              </a:ext>
            </a:extLst>
          </p:cNvPr>
          <p:cNvSpPr/>
          <p:nvPr/>
        </p:nvSpPr>
        <p:spPr>
          <a:xfrm>
            <a:off x="3949072" y="2691104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Samverkansgrupp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Barnalivet</a:t>
            </a:r>
          </a:p>
        </p:txBody>
      </p:sp>
      <p:sp>
        <p:nvSpPr>
          <p:cNvPr id="30" name="Frihandsfigur 29">
            <a:extLst>
              <a:ext uri="{FF2B5EF4-FFF2-40B4-BE49-F238E27FC236}">
                <a16:creationId xmlns:a16="http://schemas.microsoft.com/office/drawing/2014/main" id="{4060BC9F-DC52-2C14-9375-6D0ADF0CFC96}"/>
              </a:ext>
            </a:extLst>
          </p:cNvPr>
          <p:cNvSpPr/>
          <p:nvPr/>
        </p:nvSpPr>
        <p:spPr>
          <a:xfrm>
            <a:off x="3949072" y="3379915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Samverkansgrupp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Ungdomslivet</a:t>
            </a:r>
          </a:p>
        </p:txBody>
      </p:sp>
      <p:sp>
        <p:nvSpPr>
          <p:cNvPr id="31" name="Frihandsfigur 30">
            <a:extLst>
              <a:ext uri="{FF2B5EF4-FFF2-40B4-BE49-F238E27FC236}">
                <a16:creationId xmlns:a16="http://schemas.microsoft.com/office/drawing/2014/main" id="{260A8F99-447E-A46F-846A-0983EE3C0465}"/>
              </a:ext>
            </a:extLst>
          </p:cNvPr>
          <p:cNvSpPr/>
          <p:nvPr/>
        </p:nvSpPr>
        <p:spPr>
          <a:xfrm>
            <a:off x="3949072" y="4068725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Samverkansgrupp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Vuxenlivet</a:t>
            </a:r>
          </a:p>
        </p:txBody>
      </p:sp>
      <p:sp>
        <p:nvSpPr>
          <p:cNvPr id="32" name="Frihandsfigur 31">
            <a:extLst>
              <a:ext uri="{FF2B5EF4-FFF2-40B4-BE49-F238E27FC236}">
                <a16:creationId xmlns:a16="http://schemas.microsoft.com/office/drawing/2014/main" id="{ED4C6CE4-642C-1040-7D18-354EE42BC429}"/>
              </a:ext>
            </a:extLst>
          </p:cNvPr>
          <p:cNvSpPr/>
          <p:nvPr/>
        </p:nvSpPr>
        <p:spPr>
          <a:xfrm>
            <a:off x="3949072" y="4757536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Samverkansgrupp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Äldrelivet</a:t>
            </a:r>
          </a:p>
        </p:txBody>
      </p:sp>
      <p:sp>
        <p:nvSpPr>
          <p:cNvPr id="49" name="Frihandsfigur 48">
            <a:hlinkClick r:id="rId5" action="ppaction://hlinksldjump"/>
            <a:extLst>
              <a:ext uri="{FF2B5EF4-FFF2-40B4-BE49-F238E27FC236}">
                <a16:creationId xmlns:a16="http://schemas.microsoft.com/office/drawing/2014/main" id="{5C374CE2-513B-61EC-0091-E1E73C3FC3B2}"/>
              </a:ext>
            </a:extLst>
          </p:cNvPr>
          <p:cNvSpPr/>
          <p:nvPr/>
        </p:nvSpPr>
        <p:spPr>
          <a:xfrm>
            <a:off x="3949072" y="1210821"/>
            <a:ext cx="4293680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 b="1">
                <a:solidFill>
                  <a:schemeClr val="bg1"/>
                </a:solidFill>
              </a:rPr>
              <a:t>Nya perspektiv</a:t>
            </a:r>
          </a:p>
        </p:txBody>
      </p:sp>
      <p:sp>
        <p:nvSpPr>
          <p:cNvPr id="20" name="Frihandsfigur 19">
            <a:hlinkClick r:id="rId6" action="ppaction://hlinksldjump"/>
            <a:extLst>
              <a:ext uri="{FF2B5EF4-FFF2-40B4-BE49-F238E27FC236}">
                <a16:creationId xmlns:a16="http://schemas.microsoft.com/office/drawing/2014/main" id="{6DDE381B-19D8-9295-EDEA-EFFCE852ABA0}"/>
              </a:ext>
            </a:extLst>
          </p:cNvPr>
          <p:cNvSpPr/>
          <p:nvPr/>
        </p:nvSpPr>
        <p:spPr>
          <a:xfrm>
            <a:off x="4997983" y="393799"/>
            <a:ext cx="2097823" cy="568647"/>
          </a:xfrm>
          <a:custGeom>
            <a:avLst/>
            <a:gdLst>
              <a:gd name="connsiteX0" fmla="*/ 0 w 2274589"/>
              <a:gd name="connsiteY0" fmla="*/ 0 h 1137294"/>
              <a:gd name="connsiteX1" fmla="*/ 2274589 w 2274589"/>
              <a:gd name="connsiteY1" fmla="*/ 0 h 1137294"/>
              <a:gd name="connsiteX2" fmla="*/ 2274589 w 2274589"/>
              <a:gd name="connsiteY2" fmla="*/ 1137294 h 1137294"/>
              <a:gd name="connsiteX3" fmla="*/ 0 w 2274589"/>
              <a:gd name="connsiteY3" fmla="*/ 1137294 h 1137294"/>
              <a:gd name="connsiteX4" fmla="*/ 0 w 2274589"/>
              <a:gd name="connsiteY4" fmla="*/ 0 h 113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89" h="1137294">
                <a:moveTo>
                  <a:pt x="0" y="0"/>
                </a:moveTo>
                <a:lnTo>
                  <a:pt x="2274589" y="0"/>
                </a:lnTo>
                <a:lnTo>
                  <a:pt x="2274589" y="1137294"/>
                </a:lnTo>
                <a:lnTo>
                  <a:pt x="0" y="113729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B077B9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3" tIns="4763" rIns="4763" bIns="4763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200">
                <a:solidFill>
                  <a:schemeClr val="tx1"/>
                </a:solidFill>
              </a:rPr>
              <a:t>Politiska styrgruppen </a:t>
            </a:r>
            <a:br>
              <a:rPr lang="sv-SE" sz="1200">
                <a:solidFill>
                  <a:schemeClr val="tx1"/>
                </a:solidFill>
              </a:rPr>
            </a:br>
            <a:r>
              <a:rPr lang="sv-SE" sz="1200">
                <a:solidFill>
                  <a:schemeClr val="tx1"/>
                </a:solidFill>
              </a:rPr>
              <a:t>Nya perspektiv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ACA815F-5C3D-5B4D-703B-1DB88A028DE8}"/>
              </a:ext>
            </a:extLst>
          </p:cNvPr>
          <p:cNvGrpSpPr/>
          <p:nvPr/>
        </p:nvGrpSpPr>
        <p:grpSpPr>
          <a:xfrm>
            <a:off x="6144129" y="2691104"/>
            <a:ext cx="2098800" cy="2635079"/>
            <a:chOff x="12288257" y="5382208"/>
            <a:chExt cx="4197600" cy="5270158"/>
          </a:xfrm>
        </p:grpSpPr>
        <p:sp>
          <p:nvSpPr>
            <p:cNvPr id="2" name="Frihandsfigur 1">
              <a:extLst>
                <a:ext uri="{FF2B5EF4-FFF2-40B4-BE49-F238E27FC236}">
                  <a16:creationId xmlns:a16="http://schemas.microsoft.com/office/drawing/2014/main" id="{B1C803CD-3D9F-1752-2AC8-95E0B397FEF0}"/>
                </a:ext>
              </a:extLst>
            </p:cNvPr>
            <p:cNvSpPr/>
            <p:nvPr/>
          </p:nvSpPr>
          <p:spPr>
            <a:xfrm>
              <a:off x="12288257" y="6759332"/>
              <a:ext cx="4195646" cy="1137294"/>
            </a:xfrm>
            <a:custGeom>
              <a:avLst/>
              <a:gdLst>
                <a:gd name="connsiteX0" fmla="*/ 0 w 2274589"/>
                <a:gd name="connsiteY0" fmla="*/ 0 h 1137294"/>
                <a:gd name="connsiteX1" fmla="*/ 2274589 w 2274589"/>
                <a:gd name="connsiteY1" fmla="*/ 0 h 1137294"/>
                <a:gd name="connsiteX2" fmla="*/ 2274589 w 2274589"/>
                <a:gd name="connsiteY2" fmla="*/ 1137294 h 1137294"/>
                <a:gd name="connsiteX3" fmla="*/ 0 w 2274589"/>
                <a:gd name="connsiteY3" fmla="*/ 1137294 h 1137294"/>
                <a:gd name="connsiteX4" fmla="*/ 0 w 2274589"/>
                <a:gd name="connsiteY4" fmla="*/ 0 h 11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89" h="1137294">
                  <a:moveTo>
                    <a:pt x="0" y="0"/>
                  </a:moveTo>
                  <a:lnTo>
                    <a:pt x="2274589" y="0"/>
                  </a:lnTo>
                  <a:lnTo>
                    <a:pt x="2274589" y="1137294"/>
                  </a:lnTo>
                  <a:lnTo>
                    <a:pt x="0" y="113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9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3" tIns="4763" rIns="4763" bIns="476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>
                  <a:solidFill>
                    <a:schemeClr val="tx1"/>
                  </a:solidFill>
                </a:rPr>
                <a:t>Regional koordinering psykisk hälsa (RKPH)</a:t>
              </a:r>
            </a:p>
          </p:txBody>
        </p:sp>
        <p:sp>
          <p:nvSpPr>
            <p:cNvPr id="3" name="Frihandsfigur 2">
              <a:extLst>
                <a:ext uri="{FF2B5EF4-FFF2-40B4-BE49-F238E27FC236}">
                  <a16:creationId xmlns:a16="http://schemas.microsoft.com/office/drawing/2014/main" id="{94FEAD81-6FF5-A05A-7BF2-7105857D2DDE}"/>
                </a:ext>
              </a:extLst>
            </p:cNvPr>
            <p:cNvSpPr/>
            <p:nvPr/>
          </p:nvSpPr>
          <p:spPr>
            <a:xfrm>
              <a:off x="12288257" y="9515072"/>
              <a:ext cx="4195646" cy="1137294"/>
            </a:xfrm>
            <a:custGeom>
              <a:avLst/>
              <a:gdLst>
                <a:gd name="connsiteX0" fmla="*/ 0 w 2274589"/>
                <a:gd name="connsiteY0" fmla="*/ 0 h 1137294"/>
                <a:gd name="connsiteX1" fmla="*/ 2274589 w 2274589"/>
                <a:gd name="connsiteY1" fmla="*/ 0 h 1137294"/>
                <a:gd name="connsiteX2" fmla="*/ 2274589 w 2274589"/>
                <a:gd name="connsiteY2" fmla="*/ 1137294 h 1137294"/>
                <a:gd name="connsiteX3" fmla="*/ 0 w 2274589"/>
                <a:gd name="connsiteY3" fmla="*/ 1137294 h 1137294"/>
                <a:gd name="connsiteX4" fmla="*/ 0 w 2274589"/>
                <a:gd name="connsiteY4" fmla="*/ 0 h 11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89" h="1137294">
                  <a:moveTo>
                    <a:pt x="0" y="0"/>
                  </a:moveTo>
                  <a:lnTo>
                    <a:pt x="2274589" y="0"/>
                  </a:lnTo>
                  <a:lnTo>
                    <a:pt x="2274589" y="1137294"/>
                  </a:lnTo>
                  <a:lnTo>
                    <a:pt x="0" y="113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9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3" tIns="4763" rIns="4763" bIns="476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>
                  <a:solidFill>
                    <a:schemeClr val="tx1"/>
                  </a:solidFill>
                </a:rPr>
                <a:t>Ungdomsmottagningar </a:t>
              </a:r>
              <a:br>
                <a:rPr lang="sv-SE" sz="1200">
                  <a:solidFill>
                    <a:schemeClr val="tx1"/>
                  </a:solidFill>
                </a:rPr>
              </a:br>
              <a:r>
                <a:rPr lang="sv-SE" sz="1200">
                  <a:solidFill>
                    <a:schemeClr val="tx1"/>
                  </a:solidFill>
                </a:rPr>
                <a:t>och psykisk hälsa</a:t>
              </a:r>
            </a:p>
          </p:txBody>
        </p:sp>
        <p:sp>
          <p:nvSpPr>
            <p:cNvPr id="4" name="Frihandsfigur 3">
              <a:extLst>
                <a:ext uri="{FF2B5EF4-FFF2-40B4-BE49-F238E27FC236}">
                  <a16:creationId xmlns:a16="http://schemas.microsoft.com/office/drawing/2014/main" id="{5FABDBE8-AF1F-3EF6-1220-2A5ACFFACE11}"/>
                </a:ext>
              </a:extLst>
            </p:cNvPr>
            <p:cNvSpPr/>
            <p:nvPr/>
          </p:nvSpPr>
          <p:spPr>
            <a:xfrm>
              <a:off x="12288257" y="5382208"/>
              <a:ext cx="4197600" cy="1137294"/>
            </a:xfrm>
            <a:custGeom>
              <a:avLst/>
              <a:gdLst>
                <a:gd name="connsiteX0" fmla="*/ 0 w 2274589"/>
                <a:gd name="connsiteY0" fmla="*/ 0 h 1137294"/>
                <a:gd name="connsiteX1" fmla="*/ 2274589 w 2274589"/>
                <a:gd name="connsiteY1" fmla="*/ 0 h 1137294"/>
                <a:gd name="connsiteX2" fmla="*/ 2274589 w 2274589"/>
                <a:gd name="connsiteY2" fmla="*/ 1137294 h 1137294"/>
                <a:gd name="connsiteX3" fmla="*/ 0 w 2274589"/>
                <a:gd name="connsiteY3" fmla="*/ 1137294 h 1137294"/>
                <a:gd name="connsiteX4" fmla="*/ 0 w 2274589"/>
                <a:gd name="connsiteY4" fmla="*/ 0 h 11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589" h="1137294">
                  <a:moveTo>
                    <a:pt x="0" y="0"/>
                  </a:moveTo>
                  <a:lnTo>
                    <a:pt x="2274589" y="0"/>
                  </a:lnTo>
                  <a:lnTo>
                    <a:pt x="2274589" y="1137294"/>
                  </a:lnTo>
                  <a:lnTo>
                    <a:pt x="0" y="113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9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3" tIns="4763" rIns="4763" bIns="4763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>
                  <a:solidFill>
                    <a:schemeClr val="tx1"/>
                  </a:solidFill>
                </a:rPr>
                <a:t>Samordningsgrupp </a:t>
              </a:r>
              <a:br>
                <a:rPr lang="sv-SE" sz="1200">
                  <a:solidFill>
                    <a:schemeClr val="tx1"/>
                  </a:solidFill>
                </a:rPr>
              </a:br>
              <a:r>
                <a:rPr lang="sv-SE" sz="1200">
                  <a:solidFill>
                    <a:schemeClr val="tx1"/>
                  </a:solidFill>
                </a:rPr>
                <a:t>Nära vård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1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7C508-4DA1-B34B-5BAA-E4A76A02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Beredningsgruppen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60566A-1AD0-42FB-447C-8C8268DC8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sv-SE" sz="1600"/>
              <a:t>Samverkar och arbetar med gränssnittsfrågor mellan kommunerna och regionen. ​</a:t>
            </a:r>
          </a:p>
          <a:p>
            <a:pPr>
              <a:lnSpc>
                <a:spcPct val="130000"/>
              </a:lnSpc>
            </a:pPr>
            <a:r>
              <a:rPr lang="sv-SE" sz="1600"/>
              <a:t>Är en framgångsrik arena för statens krav på samordning och samverkan.​</a:t>
            </a:r>
          </a:p>
          <a:p>
            <a:pPr>
              <a:lnSpc>
                <a:spcPct val="130000"/>
              </a:lnSpc>
            </a:pPr>
            <a:r>
              <a:rPr lang="sv-SE" sz="1600"/>
              <a:t>Har ett viktigt uppdrag i att se till att målkonflikter, perspektivträngsel och parallella initiativ och arbeten undviks​.</a:t>
            </a:r>
          </a:p>
          <a:p>
            <a:pPr>
              <a:lnSpc>
                <a:spcPct val="130000"/>
              </a:lnSpc>
            </a:pPr>
            <a:r>
              <a:rPr lang="sv-SE" sz="1600"/>
              <a:t>Arbetar aktivt i mellanrummen mellan organisatoriska gränser.​</a:t>
            </a:r>
          </a:p>
          <a:p>
            <a:pPr>
              <a:lnSpc>
                <a:spcPct val="130000"/>
              </a:lnSpc>
            </a:pPr>
            <a:r>
              <a:rPr lang="sv-SE" sz="1600"/>
              <a:t>Har fokus på främjande, förebyggande och stödjande insatser.​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6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1AF59E-A0C4-A1B7-F248-F8FEB70E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6" y="826327"/>
            <a:ext cx="5188612" cy="1325563"/>
          </a:xfrm>
        </p:spPr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65F8DF-D478-FF6E-ABBA-6DC8A5007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622" y="2540903"/>
            <a:ext cx="6647936" cy="2367756"/>
          </a:xfrm>
        </p:spPr>
        <p:txBody>
          <a:bodyPr/>
          <a:lstStyle/>
          <a:p>
            <a:pPr marL="0" indent="0">
              <a:buNone/>
            </a:pPr>
            <a:r>
              <a:rPr lang="sv-SE" sz="3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Beredningsgruppen</a:t>
            </a:r>
          </a:p>
          <a:p>
            <a:pPr marL="0" indent="0">
              <a:buNone/>
            </a:pPr>
            <a:endParaRPr lang="sv-SE" sz="3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1C1614"/>
                </a:solidFill>
                <a:latin typeface="Calibri" panose="020F0502020204030204" pitchFamily="34" charset="0"/>
              </a:rPr>
              <a:t>Sammanfattande information och ställningstaganden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1C1614"/>
                </a:solidFill>
                <a:latin typeface="Calibri" panose="020F0502020204030204" pitchFamily="34" charset="0"/>
                <a:ea typeface="+mj-ea"/>
                <a:cs typeface="+mj-cs"/>
              </a:rPr>
              <a:t>      </a:t>
            </a:r>
            <a:r>
              <a:rPr lang="sv-SE" sz="2400" dirty="0">
                <a:solidFill>
                  <a:srgbClr val="1C1614"/>
                </a:solidFill>
                <a:latin typeface="Calibri" panose="020F0502020204030204" pitchFamily="34" charset="0"/>
              </a:rPr>
              <a:t>från beredningsgruppens möte 2024-01-15</a:t>
            </a:r>
            <a:endParaRPr lang="sv-SE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objekt 9" descr="En bild som visar Grafik, Teckensnitt, siluett&#10;&#10;Automatiskt genererad beskrivning">
            <a:extLst>
              <a:ext uri="{FF2B5EF4-FFF2-40B4-BE49-F238E27FC236}">
                <a16:creationId xmlns:a16="http://schemas.microsoft.com/office/drawing/2014/main" id="{70E44E52-2F50-4582-F880-F8491526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5" y="1489108"/>
            <a:ext cx="4212339" cy="3879784"/>
          </a:xfrm>
          <a:prstGeom prst="rect">
            <a:avLst/>
          </a:prstGeom>
        </p:spPr>
      </p:pic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A82B7C05-27F9-1D44-F7DA-FC5FB9FC9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02" y="6054437"/>
            <a:ext cx="1600105" cy="5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387-326F-4D85-6E98-B04DFE0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56" y="1281293"/>
            <a:ext cx="8114079" cy="1325563"/>
          </a:xfrm>
        </p:spPr>
        <p:txBody>
          <a:bodyPr/>
          <a:lstStyle/>
          <a:p>
            <a:r>
              <a:rPr lang="sv-SE" dirty="0"/>
              <a:t>Beredningsgruppen 2024-01-15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22ECC-108B-9889-52E3-757CF579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9389042" cy="3016711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Närvarande                                                                             Frånvarande</a:t>
            </a:r>
          </a:p>
          <a:p>
            <a:pPr marL="0" indent="0">
              <a:buNone/>
            </a:pPr>
            <a:r>
              <a:rPr lang="sv-SE" dirty="0"/>
              <a:t>Sandra Nätt, Nya Perspektiv (sammankallande)              Per-Joel Sewelén, Arvika kommun</a:t>
            </a:r>
          </a:p>
          <a:p>
            <a:pPr marL="0" indent="0">
              <a:buNone/>
            </a:pPr>
            <a:r>
              <a:rPr lang="sv-SE" dirty="0"/>
              <a:t>Eva-Lotta Lindskog, Kristinahams kommun                      Annika Nilsson, Kils kommun</a:t>
            </a:r>
          </a:p>
          <a:p>
            <a:pPr marL="0" indent="0">
              <a:buNone/>
            </a:pPr>
            <a:r>
              <a:rPr lang="sv-SE" dirty="0"/>
              <a:t>Gunilla Öberg, Karlstads kommun                                      Madelens Johanzon, Region Värmland</a:t>
            </a:r>
          </a:p>
          <a:p>
            <a:pPr marL="0" indent="0">
              <a:buNone/>
            </a:pPr>
            <a:r>
              <a:rPr lang="sv-SE" dirty="0"/>
              <a:t>Maria Persson, Hagfors kommun                                        Petra Lundgren, Region Värmland</a:t>
            </a:r>
          </a:p>
          <a:p>
            <a:pPr marL="0" indent="0">
              <a:buNone/>
            </a:pPr>
            <a:r>
              <a:rPr lang="sv-SE" dirty="0"/>
              <a:t>Anna-Beata Brunzell, Region Värmland                              Roger Olof Nilsson, Region Värmland</a:t>
            </a:r>
          </a:p>
          <a:p>
            <a:pPr marL="0" indent="0">
              <a:buNone/>
            </a:pPr>
            <a:r>
              <a:rPr lang="sv-SE" dirty="0"/>
              <a:t>Kristin Törnqvist, Region Värmland                                     Maria Berglund, Region Värmland</a:t>
            </a:r>
          </a:p>
          <a:p>
            <a:pPr marL="0" indent="0">
              <a:buNone/>
            </a:pPr>
            <a:r>
              <a:rPr lang="sv-SE" dirty="0"/>
              <a:t>Ulrika Nilsson, Region Värmland</a:t>
            </a:r>
          </a:p>
          <a:p>
            <a:pPr marL="0" indent="0">
              <a:buNone/>
            </a:pPr>
            <a:r>
              <a:rPr lang="sv-SE" dirty="0"/>
              <a:t>Birgit Häger, Nya Perspektiv (sekreterare) </a:t>
            </a:r>
          </a:p>
          <a:p>
            <a:pPr marL="0" indent="0">
              <a:buNone/>
            </a:pPr>
            <a:r>
              <a:rPr lang="sv-SE" dirty="0"/>
              <a:t>            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6997020-C52A-A832-FE95-C2102213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1" y="6096000"/>
            <a:ext cx="1581764" cy="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387-326F-4D85-6E98-B04DFE0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56" y="1037968"/>
            <a:ext cx="8608350" cy="562458"/>
          </a:xfrm>
        </p:spPr>
        <p:txBody>
          <a:bodyPr/>
          <a:lstStyle/>
          <a:p>
            <a:r>
              <a:rPr lang="sv-SE" dirty="0"/>
              <a:t>RKPH – </a:t>
            </a:r>
            <a:r>
              <a:rPr lang="sv-SE" sz="2700" dirty="0"/>
              <a:t>Regional Koordinering Psykisk Hälsa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22ECC-108B-9889-52E3-757CF579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1804087"/>
            <a:ext cx="9389042" cy="469556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Koordinatorerna för RKPH, Anna-Carin Johansson och Sophia Alm var inbjudna för att informerar om 2024 års överenskommelse för psykisk hälsa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dirty="0"/>
              <a:t>Överenskommelsen styr över satsningen psykisk hälsa och suicidprevention. I de länsgemensamma delarna är det Beredningsgruppen som är Styrgrupp till den regionala koordineringen RKPH.</a:t>
            </a:r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dirty="0"/>
              <a:t>Det är Ordföranderådet som tar ställning till vem som ska administrera de länsgemensamma medlen. Tidigare har regionen hanterat medlen inom överenskommelsen. I år föreslås Nya Perspektiv att administrera medlen.  </a:t>
            </a:r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endParaRPr lang="sv-SE" b="1" dirty="0"/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b="1" dirty="0"/>
              <a:t>Historik för tidigare överenskommelser inom ramen för psykisk hälsa </a:t>
            </a:r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dirty="0"/>
              <a:t>2012–2018: Medel enbart till kommuner och regioner</a:t>
            </a:r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dirty="0"/>
              <a:t>2019 -: Även länsgemensamma medel (som administrerats av regionen)</a:t>
            </a:r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sv-SE" b="1" dirty="0"/>
              <a:t>2024: De länsgemensamma medlen  föreslås ligga inom ramen för NP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b="1" dirty="0"/>
              <a:t>Ställningstagande</a:t>
            </a:r>
            <a:r>
              <a:rPr lang="sv-SE" dirty="0"/>
              <a:t>: Beredningsgruppen stödjer förslaget om att de länsgemensamma medlen administreras inom ramen för Nya Perspektiv 2024 </a:t>
            </a:r>
          </a:p>
        </p:txBody>
      </p:sp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6997020-C52A-A832-FE95-C2102213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1" y="6096000"/>
            <a:ext cx="1581764" cy="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387-326F-4D85-6E98-B04DFE0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5" y="358687"/>
            <a:ext cx="8608350" cy="546898"/>
          </a:xfrm>
        </p:spPr>
        <p:txBody>
          <a:bodyPr/>
          <a:lstStyle/>
          <a:p>
            <a:r>
              <a:rPr lang="sv-SE" dirty="0"/>
              <a:t>RKPH – </a:t>
            </a:r>
            <a:r>
              <a:rPr lang="sv-SE" sz="2700" dirty="0"/>
              <a:t>Regional Koordinering Psykisk Hälsa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22ECC-108B-9889-52E3-757CF579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1176480"/>
            <a:ext cx="9389042" cy="53231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sz="1800" b="1" dirty="0"/>
              <a:t>Nationella överenskommelsen psykisk hälsa 2024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Nyheter i korthet (mycket övergripande)</a:t>
            </a:r>
          </a:p>
          <a:p>
            <a:pPr marL="0" indent="0">
              <a:buNone/>
            </a:pPr>
            <a:endParaRPr lang="sv-SE" sz="1400" dirty="0"/>
          </a:p>
          <a:p>
            <a:pPr marL="224155" indent="-224155"/>
            <a:r>
              <a:rPr lang="sv-SE" sz="1400" dirty="0"/>
              <a:t>Överenskommelsen tillför mer medlen för det länsgemensamma jämfört med tidigare år, och minskar medlen till regionerna och kommunerna. </a:t>
            </a:r>
            <a:endParaRPr lang="sv-SE" sz="1400" dirty="0">
              <a:ea typeface="Noto Sans"/>
              <a:cs typeface="Noto Sans"/>
            </a:endParaRPr>
          </a:p>
          <a:p>
            <a:pPr marL="224155" indent="-224155"/>
            <a:r>
              <a:rPr lang="sv-SE" sz="1400" dirty="0"/>
              <a:t>Det tydliga budskapet är att vi ska jobba tillsammans. </a:t>
            </a:r>
            <a:endParaRPr lang="sv-SE" sz="1400" dirty="0">
              <a:ea typeface="Noto Sans"/>
              <a:cs typeface="Noto Sans"/>
            </a:endParaRPr>
          </a:p>
          <a:p>
            <a:pPr marL="224155" indent="-224155"/>
            <a:r>
              <a:rPr lang="sv-SE" sz="1400" dirty="0"/>
              <a:t>Ungdomsmottagningarna ligger inte som tidigare i en egen satsning utan är inbakad i ”spåret” - </a:t>
            </a:r>
            <a:r>
              <a:rPr lang="sv-SE" sz="1400" i="0" dirty="0">
                <a:effectLst/>
              </a:rPr>
              <a:t>Stärka det gemensamma arbetet för att främja psykisk hälsa och förebygga psykisk ohälsa och suicid bland barn och unga samt insatser för att skapa en mer sammanhållen vård och omsorg</a:t>
            </a:r>
            <a:endParaRPr lang="sv-SE" sz="1400" dirty="0">
              <a:ea typeface="Noto Sans"/>
              <a:cs typeface="Noto Sans"/>
            </a:endParaRPr>
          </a:p>
          <a:p>
            <a:pPr marL="224155" indent="-224155"/>
            <a:r>
              <a:rPr lang="sv-SE" sz="1400" dirty="0"/>
              <a:t>Inom området samsjuklighet har ”komplexa behov” lagts till </a:t>
            </a:r>
            <a:endParaRPr lang="sv-SE" sz="1400" dirty="0">
              <a:ea typeface="Noto Sans"/>
              <a:cs typeface="Noto Sans"/>
            </a:endParaRPr>
          </a:p>
          <a:p>
            <a:pPr marL="224155" indent="-224155"/>
            <a:r>
              <a:rPr lang="sv-SE" sz="1400" dirty="0"/>
              <a:t>Denna, och flera andra överenskommelser mellan SKR och staten, bidrar till Kunskapsstyrningen, God och Nära Vård samt Personcentrering. De behöver ses i ett helhetsperspektiv. </a:t>
            </a:r>
            <a:endParaRPr lang="sv-SE" sz="1400" dirty="0">
              <a:ea typeface="Noto Sans"/>
              <a:cs typeface="Noto Sans"/>
            </a:endParaRP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I och med nya överenskommelsen kommer samordningsgruppen för RKPH ses över/justeras </a:t>
            </a:r>
          </a:p>
          <a:p>
            <a:pPr marL="0" indent="0">
              <a:buNone/>
            </a:pPr>
            <a:r>
              <a:rPr lang="sv-SE" sz="1400" dirty="0"/>
              <a:t>Process pågår kring hur utvecklingsarbetet ska se ut, samt hur ungdomsmottagningarna kan/ska införlivas i helheten. 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b="1" dirty="0"/>
              <a:t>Ställningstagande</a:t>
            </a:r>
          </a:p>
          <a:p>
            <a:pPr marL="0" indent="0">
              <a:buNone/>
            </a:pPr>
            <a:r>
              <a:rPr lang="sv-SE" dirty="0"/>
              <a:t>Beredningsgruppen följer arbetet och önskar kontinuerlig återkoppling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6997020-C52A-A832-FE95-C2102213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1" y="6096000"/>
            <a:ext cx="1581764" cy="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387-326F-4D85-6E98-B04DFE0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5" y="667265"/>
            <a:ext cx="8608350" cy="704335"/>
          </a:xfrm>
        </p:spPr>
        <p:txBody>
          <a:bodyPr/>
          <a:lstStyle/>
          <a:p>
            <a:r>
              <a:rPr lang="sv-SE" dirty="0"/>
              <a:t>RKPH – </a:t>
            </a:r>
            <a:r>
              <a:rPr lang="sv-SE" sz="2800" dirty="0"/>
              <a:t>Regional Koordinering Psykisk Hälsa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22ECC-108B-9889-52E3-757CF579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130357"/>
            <a:ext cx="9389042" cy="436929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Många pågående insatser kommer fortsätta 2024, men RKPH tar tacksamt emot inspel och förslag till nya satsningar och eller aktiviteter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7 mars genomförs en  informationsträff om nya överenskommelsen och vart vi står just nu. </a:t>
            </a:r>
            <a:endParaRPr lang="sv-S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Ligger på vårdgivarwebben 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Psykisk hälsa - Region Värmland (regionvarmland.se)</a:t>
            </a:r>
            <a:endParaRPr lang="sv-S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Kontakt</a:t>
            </a:r>
          </a:p>
          <a:p>
            <a:pPr marL="0" indent="0">
              <a:buNone/>
            </a:pPr>
            <a:r>
              <a:rPr lang="sv-SE" sz="1800" b="1" dirty="0">
                <a:hlinkClick r:id="rId4"/>
              </a:rPr>
              <a:t>Anna-carin.johansson@regionvarmland.se</a:t>
            </a:r>
            <a:r>
              <a:rPr lang="sv-SE" sz="1800" b="1" dirty="0"/>
              <a:t> </a:t>
            </a:r>
          </a:p>
          <a:p>
            <a:pPr marL="0" indent="0">
              <a:buNone/>
            </a:pPr>
            <a:r>
              <a:rPr lang="sv-SE" sz="1800" b="1" dirty="0">
                <a:hlinkClick r:id="rId5"/>
              </a:rPr>
              <a:t>Sophia.alm@karlstad.se</a:t>
            </a: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6997020-C52A-A832-FE95-C21022136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1" y="6096000"/>
            <a:ext cx="1581764" cy="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7BC8-5E90-E944-0367-267464EB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68B73-1A72-C0B6-AB11-C1FC931F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483"/>
            <a:ext cx="10515600" cy="3884928"/>
          </a:xfrm>
        </p:spPr>
        <p:txBody>
          <a:bodyPr/>
          <a:lstStyle/>
          <a:p>
            <a:r>
              <a:rPr lang="sv-SE" dirty="0">
                <a:latin typeface="Calibri"/>
                <a:cs typeface="Calibri"/>
              </a:rPr>
              <a:t>Detaljnivå på redovisning- nytt för i år</a:t>
            </a:r>
            <a:br>
              <a:rPr lang="sv-SE" dirty="0">
                <a:latin typeface="Calibri"/>
                <a:cs typeface="Calibri"/>
              </a:rPr>
            </a:br>
            <a:br>
              <a:rPr lang="sv-SE" dirty="0">
                <a:latin typeface="Calibri"/>
                <a:cs typeface="Calibri"/>
              </a:rPr>
            </a:br>
            <a:br>
              <a:rPr lang="sv-SE" dirty="0">
                <a:latin typeface="Calibri"/>
                <a:cs typeface="Calibri"/>
              </a:rPr>
            </a:br>
            <a:br>
              <a:rPr lang="sv-SE" dirty="0">
                <a:latin typeface="Calibri"/>
                <a:cs typeface="Calibri"/>
              </a:rPr>
            </a:b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RKPH uppmärksammar att det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kommer underlätta om vi har syfte, mål och förväntade utfall klart från början på de aktiviteter vi väljer använda medlen till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sv-SE" dirty="0">
                <a:latin typeface="Calibri"/>
                <a:cs typeface="Calibri"/>
              </a:rPr>
            </a:br>
            <a:br>
              <a:rPr lang="sv-SE" dirty="0">
                <a:latin typeface="Calibri"/>
                <a:cs typeface="Calibri"/>
              </a:rPr>
            </a:br>
            <a:endParaRPr lang="sv-SE" dirty="0">
              <a:latin typeface="Calibri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7027E3-305E-F37D-FCC2-C3BD43CD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8727219" cy="4189414"/>
          </a:xfrm>
        </p:spPr>
        <p:txBody>
          <a:bodyPr vert="horz" lIns="0" tIns="0" rIns="0" bIns="0" numCol="1" rtlCol="0" anchor="t">
            <a:normAutofit/>
          </a:bodyPr>
          <a:lstStyle/>
          <a:p>
            <a:pPr marL="224155" indent="-224155"/>
            <a:endParaRPr lang="sv-SE" sz="1800" dirty="0">
              <a:latin typeface="Calibri" panose="020F0502020204030204" pitchFamily="34" charset="0"/>
              <a:ea typeface="Noto Sans"/>
              <a:cs typeface="Noto Sans"/>
            </a:endParaRPr>
          </a:p>
          <a:p>
            <a:pPr marL="224155" indent="-224155"/>
            <a:endParaRPr lang="sv-SE" sz="1800" dirty="0">
              <a:latin typeface="Calibri" panose="020F0502020204030204" pitchFamily="34" charset="0"/>
              <a:ea typeface="Noto Sans"/>
              <a:cs typeface="Noto Sans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objekt 5" descr="En bild som visar text, skärmbild, Teckensnitt, grön&#10;&#10;Automatiskt genererad beskrivning">
            <a:extLst>
              <a:ext uri="{FF2B5EF4-FFF2-40B4-BE49-F238E27FC236}">
                <a16:creationId xmlns:a16="http://schemas.microsoft.com/office/drawing/2014/main" id="{B09CF5B6-4D6A-BE48-B97B-502D29E0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7" y="4263232"/>
            <a:ext cx="11158506" cy="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0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D851C87-6378-EDF4-0090-BA1277F10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92895"/>
            <a:ext cx="5257800" cy="630969"/>
          </a:xfrm>
        </p:spPr>
        <p:txBody>
          <a:bodyPr>
            <a:normAutofit/>
          </a:bodyPr>
          <a:lstStyle/>
          <a:p>
            <a:r>
              <a:rPr lang="sv-SE">
                <a:latin typeface="Noto Sans"/>
                <a:ea typeface="Noto Sans"/>
                <a:cs typeface="Noto Sans"/>
              </a:rPr>
              <a:t>Psykisk hälsa och suicidprevention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94F2DA-7A29-8796-DA3A-B8793649D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517292"/>
            <a:ext cx="6207690" cy="2724481"/>
          </a:xfrm>
        </p:spPr>
        <p:txBody>
          <a:bodyPr>
            <a:normAutofit lnSpcReduction="10000"/>
          </a:bodyPr>
          <a:lstStyle/>
          <a:p>
            <a:r>
              <a:rPr lang="sv-SE" dirty="0">
                <a:latin typeface="Noto Sans"/>
                <a:ea typeface="Noto Sans"/>
                <a:cs typeface="Noto Sans"/>
              </a:rPr>
              <a:t>Överenskommelse mellan staten och Sveriges Kommuner och Regioner</a:t>
            </a:r>
          </a:p>
          <a:p>
            <a:r>
              <a:rPr lang="sv-SE" dirty="0">
                <a:latin typeface="Noto Sans"/>
                <a:ea typeface="Noto Sans"/>
                <a:cs typeface="Noto Sans"/>
                <a:hlinkClick r:id="rId3"/>
              </a:rPr>
              <a:t>https://skr.se/skr/halsasjukvard/utvecklingavverksamhet/psykiskhalsa/overenskommelsepsykiskhalsa.234.html</a:t>
            </a:r>
            <a:endParaRPr lang="sv-SE" dirty="0">
              <a:latin typeface="Noto Sans"/>
              <a:ea typeface="Noto Sans"/>
              <a:cs typeface="Noto Sans"/>
            </a:endParaRPr>
          </a:p>
          <a:p>
            <a:endParaRPr lang="sv-SE" dirty="0">
              <a:latin typeface="Noto Sans"/>
              <a:ea typeface="Noto Sans"/>
              <a:cs typeface="Noto Sans"/>
            </a:endParaRPr>
          </a:p>
          <a:p>
            <a:r>
              <a:rPr lang="sv-SE" dirty="0"/>
              <a:t>Vårdgivarwebben </a:t>
            </a:r>
            <a:r>
              <a:rPr lang="sv-SE" dirty="0">
                <a:hlinkClick r:id="rId4"/>
              </a:rPr>
              <a:t>Psykisk hälsa - Region Värmland (regionvarmland.se)</a:t>
            </a:r>
            <a:endParaRPr lang="sv-SE" dirty="0"/>
          </a:p>
          <a:p>
            <a:endParaRPr lang="sv-SE" dirty="0">
              <a:latin typeface="Noto Sans"/>
              <a:ea typeface="Noto Sans"/>
              <a:cs typeface="Noto Sans"/>
            </a:endParaRPr>
          </a:p>
          <a:p>
            <a:endParaRPr lang="sv-SE" dirty="0"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8209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387-326F-4D85-6E98-B04DFE0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5" y="667265"/>
            <a:ext cx="8608350" cy="704335"/>
          </a:xfrm>
        </p:spPr>
        <p:txBody>
          <a:bodyPr/>
          <a:lstStyle/>
          <a:p>
            <a:r>
              <a:rPr lang="sv-SE" dirty="0"/>
              <a:t>Nya Perspektiv</a:t>
            </a:r>
            <a:endParaRPr lang="sv-SE" sz="27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22ECC-108B-9889-52E3-757CF5795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1692876"/>
            <a:ext cx="9389042" cy="4806779"/>
          </a:xfrm>
        </p:spPr>
        <p:txBody>
          <a:bodyPr/>
          <a:lstStyle/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Nästkommande bilder ger en bakgrund och information om Nya Perspektiv</a:t>
            </a:r>
            <a:endParaRPr lang="sv-SE" dirty="0"/>
          </a:p>
        </p:txBody>
      </p:sp>
      <p:pic>
        <p:nvPicPr>
          <p:cNvPr id="4" name="Bildobjekt 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D6997020-C52A-A832-FE95-C2102213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1" y="6096000"/>
            <a:ext cx="1581764" cy="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GION VÄ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VÄRMLAND" id="{7C94A9D3-E26F-D94E-9ACB-32D2B492D442}" vid="{EE01F526-56F3-6741-BFB9-2EBDD1C10716}"/>
    </a:ext>
  </a:extLst>
</a:theme>
</file>

<file path=ppt/theme/theme10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D973E264-F2C5-4099-ACCB-219FE53F047E}"/>
    </a:ext>
  </a:extLst>
</a:theme>
</file>

<file path=ppt/theme/theme1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12.xml><?xml version="1.0" encoding="utf-8"?>
<a:theme xmlns:a="http://schemas.openxmlformats.org/drawingml/2006/main" name="Värmland">
  <a:themeElements>
    <a:clrScheme name="Värmland">
      <a:dk1>
        <a:sysClr val="windowText" lastClr="000000"/>
      </a:dk1>
      <a:lt1>
        <a:sysClr val="window" lastClr="FFFFFF"/>
      </a:lt1>
      <a:dk2>
        <a:srgbClr val="0A7719"/>
      </a:dk2>
      <a:lt2>
        <a:srgbClr val="3B9247"/>
      </a:lt2>
      <a:accent1>
        <a:srgbClr val="0A7719"/>
      </a:accent1>
      <a:accent2>
        <a:srgbClr val="3B9247"/>
      </a:accent2>
      <a:accent3>
        <a:srgbClr val="6CAD75"/>
      </a:accent3>
      <a:accent4>
        <a:srgbClr val="9DC9A3"/>
      </a:accent4>
      <a:accent5>
        <a:srgbClr val="CEE4D1"/>
      </a:accent5>
      <a:accent6>
        <a:srgbClr val="70AD47"/>
      </a:accent6>
      <a:hlink>
        <a:srgbClr val="000000"/>
      </a:hlink>
      <a:folHlink>
        <a:srgbClr val="000000"/>
      </a:folHlink>
    </a:clrScheme>
    <a:fontScheme name="Värmland">
      <a:majorFont>
        <a:latin typeface="Noto Serif"/>
        <a:ea typeface=""/>
        <a:cs typeface=""/>
      </a:majorFont>
      <a:minorFont>
        <a:latin typeface="Noto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6600" b="1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 anchor="t">
        <a:noAutofit/>
      </a:bodyPr>
      <a:lstStyle>
        <a:defPPr algn="l">
          <a:defRPr sz="3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B70D7FED-9AD8-6544-8E78-A852F9150050}" vid="{E70CE39D-A87A-AF4A-BF51-0E776F5F596C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tbildning_KAU_10 nov" id="{D4263B9E-302E-2045-A911-D9D90508EAA8}" vid="{8FF4C62F-648C-BB4E-9D5B-09058C63868A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tbildning_KAU_10 nov" id="{D4263B9E-302E-2045-A911-D9D90508EAA8}" vid="{9181A700-9C15-9C41-932B-EF637D018FD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_KAU_10 nov" id="{D4263B9E-302E-2045-A911-D9D90508EAA8}" vid="{268F3511-BE77-CC4D-BF81-DDA393A189C0}"/>
    </a:ext>
  </a:extLst>
</a:theme>
</file>

<file path=ppt/theme/theme5.xml><?xml version="1.0" encoding="utf-8"?>
<a:theme xmlns:a="http://schemas.openxmlformats.org/drawingml/2006/main" name="4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_KAU_10 nov" id="{D4263B9E-302E-2045-A911-D9D90508EAA8}" vid="{E7AB81A7-A5AA-C442-8FF0-ABAB692004AD}"/>
    </a:ext>
  </a:extLst>
</a:theme>
</file>

<file path=ppt/theme/theme6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_KAU_10 nov" id="{D4263B9E-302E-2045-A911-D9D90508EAA8}" vid="{91F5FE72-EEC4-E347-ADBE-E3DCD43699DF}"/>
    </a:ext>
  </a:extLst>
</a:theme>
</file>

<file path=ppt/theme/theme7.xml><?xml version="1.0" encoding="utf-8"?>
<a:theme xmlns:a="http://schemas.openxmlformats.org/drawingml/2006/main" name="1_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_KAU_10 nov" id="{D4263B9E-302E-2045-A911-D9D90508EAA8}" vid="{14D7D74D-6AB9-884C-BA70-93CA3887CF5D}"/>
    </a:ext>
  </a:extLst>
</a:theme>
</file>

<file path=ppt/theme/theme8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bildning_KAU_10 nov" id="{D4263B9E-302E-2045-A911-D9D90508EAA8}" vid="{767599B6-CB5E-114F-A1EA-5186C28DCE3B}"/>
    </a:ext>
  </a:extLst>
</a:theme>
</file>

<file path=ppt/theme/theme9.xml><?xml version="1.0" encoding="utf-8"?>
<a:theme xmlns:a="http://schemas.openxmlformats.org/drawingml/2006/main" name="1_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tbildning_KAU_10 nov" id="{D4263B9E-302E-2045-A911-D9D90508EAA8}" vid="{D2B0DA31-37AD-0A48-A05C-FEB655ECB0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BE8EEEB05B646A34B125D1E287672" ma:contentTypeVersion="6" ma:contentTypeDescription="Create a new document." ma:contentTypeScope="" ma:versionID="8e76624d65cd9afff1ebb90b8508b477">
  <xsd:schema xmlns:xsd="http://www.w3.org/2001/XMLSchema" xmlns:xs="http://www.w3.org/2001/XMLSchema" xmlns:p="http://schemas.microsoft.com/office/2006/metadata/properties" xmlns:ns2="5690fe05-4739-4251-bab2-2fbf28037296" xmlns:ns3="f90391a6-4161-47e0-bdea-533b44406ed6" targetNamespace="http://schemas.microsoft.com/office/2006/metadata/properties" ma:root="true" ma:fieldsID="182829804136ca719bf2aa17d08cd314" ns2:_="" ns3:_="">
    <xsd:import namespace="5690fe05-4739-4251-bab2-2fbf28037296"/>
    <xsd:import namespace="f90391a6-4161-47e0-bdea-533b44406e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0fe05-4739-4251-bab2-2fbf28037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391a6-4161-47e0-bdea-533b4440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44A5E-A8FD-473D-A2C9-AF494BD58A8E}">
  <ds:schemaRefs>
    <ds:schemaRef ds:uri="http://purl.org/dc/elements/1.1/"/>
    <ds:schemaRef ds:uri="http://www.w3.org/XML/1998/namespace"/>
    <ds:schemaRef ds:uri="d143f313-62a0-488b-9db5-78e1f87ecf60"/>
    <ds:schemaRef ds:uri="http://purl.org/dc/dcmitype/"/>
    <ds:schemaRef ds:uri="f61a31fe-cdda-41b6-91cf-c46014b1425a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D29D0FC-D37C-463A-B79E-7B6659A17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555D4-C428-4404-9E1F-3947A7323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0fe05-4739-4251-bab2-2fbf28037296"/>
    <ds:schemaRef ds:uri="f90391a6-4161-47e0-bdea-533b44406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VÄRMLAND</Template>
  <TotalTime>8930</TotalTime>
  <Words>1096</Words>
  <Application>Microsoft Office PowerPoint</Application>
  <PresentationFormat>Bredbild</PresentationFormat>
  <Paragraphs>130</Paragraphs>
  <Slides>16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16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Noto Sans</vt:lpstr>
      <vt:lpstr>Noto Serif</vt:lpstr>
      <vt:lpstr>Symbol</vt:lpstr>
      <vt:lpstr>REGION VÄRMLAND</vt:lpstr>
      <vt:lpstr>Region Varmland Grå</vt:lpstr>
      <vt:lpstr>Stor rubrik</vt:lpstr>
      <vt:lpstr>Office-tema</vt:lpstr>
      <vt:lpstr>4_Office-tema</vt:lpstr>
      <vt:lpstr>1_Office-tema</vt:lpstr>
      <vt:lpstr>1_Office Theme</vt:lpstr>
      <vt:lpstr>6_Office-tema</vt:lpstr>
      <vt:lpstr>1_Region Varmland</vt:lpstr>
      <vt:lpstr>SKL PPT Vit</vt:lpstr>
      <vt:lpstr>Region Varmland</vt:lpstr>
      <vt:lpstr>Värmland</vt:lpstr>
      <vt:lpstr>PowerPoint-presentation</vt:lpstr>
      <vt:lpstr> </vt:lpstr>
      <vt:lpstr>Beredningsgruppen 2024-01-15</vt:lpstr>
      <vt:lpstr>RKPH – Regional Koordinering Psykisk Hälsa</vt:lpstr>
      <vt:lpstr>RKPH – Regional Koordinering Psykisk Hälsa</vt:lpstr>
      <vt:lpstr>RKPH – Regional Koordinering Psykisk Hälsa</vt:lpstr>
      <vt:lpstr>Detaljnivå på redovisning- nytt för i år    RKPH uppmärksammar att det kommer underlätta om vi har syfte, mål och förväntade utfall klart från början på de aktiviteter vi väljer använda medlen till.    </vt:lpstr>
      <vt:lpstr>PowerPoint-presentation</vt:lpstr>
      <vt:lpstr>Nya Perspektiv</vt:lpstr>
      <vt:lpstr>Nya perspektiv</vt:lpstr>
      <vt:lpstr>Bakgrund- Nya perspektiv</vt:lpstr>
      <vt:lpstr>Stolthet, långsiktighet och uthållighet</vt:lpstr>
      <vt:lpstr>Utgångspunkter i samverkan</vt:lpstr>
      <vt:lpstr>Beredningsgruppen </vt:lpstr>
      <vt:lpstr>PowerPoint-presentation</vt:lpstr>
      <vt:lpstr>Beredningsgruppen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André Szeles</dc:creator>
  <cp:lastModifiedBy>Birgit Häger</cp:lastModifiedBy>
  <cp:revision>242</cp:revision>
  <cp:lastPrinted>2023-02-02T12:16:48Z</cp:lastPrinted>
  <dcterms:created xsi:type="dcterms:W3CDTF">2022-05-27T05:34:44Z</dcterms:created>
  <dcterms:modified xsi:type="dcterms:W3CDTF">2024-01-29T15:00:02Z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0x010100689BE8EEEB05B646A34B125D1E287672</vt:lpwstr>
  </property>
</Properties>
</file>