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2" r:id="rId5"/>
    <p:sldMasterId id="2147483684" r:id="rId6"/>
  </p:sldMasterIdLst>
  <p:notesMasterIdLst>
    <p:notesMasterId r:id="rId26"/>
  </p:notesMasterIdLst>
  <p:sldIdLst>
    <p:sldId id="256" r:id="rId7"/>
    <p:sldId id="257" r:id="rId8"/>
    <p:sldId id="258" r:id="rId9"/>
    <p:sldId id="267" r:id="rId10"/>
    <p:sldId id="260" r:id="rId11"/>
    <p:sldId id="261" r:id="rId12"/>
    <p:sldId id="262" r:id="rId13"/>
    <p:sldId id="263" r:id="rId14"/>
    <p:sldId id="264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8" r:id="rId24"/>
    <p:sldId id="277" r:id="rId2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2160"/>
        <p:guide pos="3840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F3BAEB-5871-485E-AF7E-2C3FD4D88AD8}" type="datetimeFigureOut">
              <a:t>2024-02-09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9AE2C8-ACD1-4DC5-9C82-99219B049337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2177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tar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>
            <a:extLst>
              <a:ext uri="{FF2B5EF4-FFF2-40B4-BE49-F238E27FC236}">
                <a16:creationId xmlns:a16="http://schemas.microsoft.com/office/drawing/2014/main" id="{C858E219-4E6D-4932-AA5D-6A3481107EA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09" t="28708"/>
          <a:stretch/>
        </p:blipFill>
        <p:spPr>
          <a:xfrm>
            <a:off x="-1" y="0"/>
            <a:ext cx="4121077" cy="3428998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5644" y="2493628"/>
            <a:ext cx="5599074" cy="1311128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sv-SE"/>
              <a:t>Rubrik på en eller </a:t>
            </a:r>
            <a:br>
              <a:rPr lang="sv-SE"/>
            </a:br>
            <a:r>
              <a:rPr lang="sv-SE"/>
              <a:t>två rader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7CDCF15-ABC8-4682-83AF-D8634F151B6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55645" y="3804757"/>
            <a:ext cx="5599074" cy="64590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Underrubrik/Namn, Datum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2024-02-09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C45BB37F-78FC-4AA5-BA09-60B3473C57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441130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BF7BF05E-0759-41B0-A771-97D723EF6EC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808603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l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8302B766-1A21-4681-B97B-01C97262C00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710450C-1CB8-48CB-BBC9-7DC124B22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2024-02-09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466EFA4-20AE-4AD4-B435-6B0C7A76D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7F53102-507D-4A65-80DF-48F934CE2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1505DD5-2D9F-4AA5-8E4B-961FE767EB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4713" y="2898400"/>
            <a:ext cx="3422574" cy="990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36575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tar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>
            <a:extLst>
              <a:ext uri="{FF2B5EF4-FFF2-40B4-BE49-F238E27FC236}">
                <a16:creationId xmlns:a16="http://schemas.microsoft.com/office/drawing/2014/main" id="{C858E219-4E6D-4932-AA5D-6A3481107EA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09" t="28708"/>
          <a:stretch/>
        </p:blipFill>
        <p:spPr>
          <a:xfrm>
            <a:off x="-1" y="0"/>
            <a:ext cx="4121077" cy="3428998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5644" y="2493628"/>
            <a:ext cx="5599074" cy="1311128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sv-SE"/>
              <a:t>Rubrik på en eller </a:t>
            </a:r>
            <a:br>
              <a:rPr lang="sv-SE"/>
            </a:br>
            <a:r>
              <a:rPr lang="sv-SE"/>
              <a:t>två rader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7CDCF15-ABC8-4682-83AF-D8634F151B6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55645" y="3804757"/>
            <a:ext cx="5599074" cy="64590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Underrubrik/Namn, Datum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B6AD9C4-35A3-4D7A-9B19-F30406AB6CAC}" type="datetimeFigureOut">
              <a:rPr lang="sv-SE" smtClean="0"/>
              <a:t>2024-02-09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C45BB37F-78FC-4AA5-BA09-60B3473C57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157066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nit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5644" y="2494800"/>
            <a:ext cx="5599074" cy="1311128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tx2"/>
                </a:solidFill>
              </a:defRPr>
            </a:lvl1pPr>
          </a:lstStyle>
          <a:p>
            <a:r>
              <a:rPr lang="sv-SE"/>
              <a:t>Kapitelrubrik på en eller 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AD9C4-35A3-4D7A-9B19-F30406AB6CAC}" type="datetimeFigureOut">
              <a:rPr lang="sv-SE" smtClean="0"/>
              <a:t>2024-02-09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11" name="Underrubrik 2">
            <a:extLst>
              <a:ext uri="{FF2B5EF4-FFF2-40B4-BE49-F238E27FC236}">
                <a16:creationId xmlns:a16="http://schemas.microsoft.com/office/drawing/2014/main" id="{4E603FF1-A2AA-4DFA-A81C-56517907015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55645" y="3804757"/>
            <a:ext cx="5599074" cy="64590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Underrubrik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4654C601-3316-4300-8504-A56E1410142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33" t="28855"/>
          <a:stretch/>
        </p:blipFill>
        <p:spPr>
          <a:xfrm>
            <a:off x="-1" y="0"/>
            <a:ext cx="4121077" cy="3428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062896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16000" y="2433976"/>
            <a:ext cx="5760000" cy="131112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sv-SE"/>
              <a:t>Rubrik på en eller </a:t>
            </a:r>
            <a:br>
              <a:rPr lang="sv-SE"/>
            </a:br>
            <a:r>
              <a:rPr lang="sv-SE"/>
              <a:t>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AD9C4-35A3-4D7A-9B19-F30406AB6CAC}" type="datetimeFigureOut">
              <a:rPr lang="sv-SE" smtClean="0"/>
              <a:t>2024-02-09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FFF31AE7-D880-407A-9C88-13783A4EC04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6968083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735114-FF72-44A1-A510-3F846FC92C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96809" y="972000"/>
            <a:ext cx="7200000" cy="1325563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/>
              <a:t>Rubrik på en eller 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38FA8A6-E8AD-49AE-8A02-8E0135A4D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AD9C4-35A3-4D7A-9B19-F30406AB6CAC}" type="datetimeFigureOut">
              <a:rPr lang="sv-SE" smtClean="0"/>
              <a:t>2024-02-09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128B042-CD46-459F-B15F-9CD51445A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212B9B4-3EFB-4D25-A6FF-2C335D0EA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F2074D27-2532-4EB4-AA8D-F347C8462D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6809" y="2482850"/>
            <a:ext cx="7200000" cy="3240000"/>
          </a:xfrm>
        </p:spPr>
        <p:txBody>
          <a:bodyPr>
            <a:noAutofit/>
          </a:bodyPr>
          <a:lstStyle/>
          <a:p>
            <a:pPr lvl="0"/>
            <a:r>
              <a:rPr lang="sv-SE"/>
              <a:t>Skriv text här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EE3DB552-76B5-45DA-A7BF-518537E7553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459608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En rubrik och 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3496" y="972000"/>
            <a:ext cx="8640000" cy="1325563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/>
              <a:t>Rubrik på en rad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392B27C-79B3-42A9-ADBC-D4CB29DF52F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7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/>
              <a:t>Lägg till innehåll eller skriv 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/>
              <a:t>Lägg till innehåll eller skriv 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AD9C4-35A3-4D7A-9B19-F30406AB6CAC}" type="datetimeFigureOut">
              <a:rPr lang="sv-SE" smtClean="0"/>
              <a:t>2024-02-09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640086D-4C59-4640-B415-83D1F560F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C430EC2-426A-4AEF-9877-11E250564623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895690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vå underrubri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82DF18E-7E8D-4A71-890C-3CFB2327709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76809" y="1477692"/>
            <a:ext cx="4140001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Rubrik på en eller två rader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46B3D42-77C7-4FA8-AA30-92017FA612DA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276809" y="1481733"/>
            <a:ext cx="4140000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Rubrik på en eller två rader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CDCC492-7BCC-4ED9-B2C6-C005B30C5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AD9C4-35A3-4D7A-9B19-F30406AB6CAC}" type="datetimeFigureOut">
              <a:rPr lang="sv-SE" smtClean="0"/>
              <a:t>2024-02-09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A2A9FDD7-8709-4118-8A52-E0DB7693F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9AC5545E-7744-463D-8795-8ACFFF917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Rubrik 1">
            <a:extLst>
              <a:ext uri="{FF2B5EF4-FFF2-40B4-BE49-F238E27FC236}">
                <a16:creationId xmlns:a16="http://schemas.microsoft.com/office/drawing/2014/main" id="{D01EF920-89B6-43FE-BC82-D3F3F4E24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6809" y="585044"/>
            <a:ext cx="8640000" cy="710252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/>
              <a:t>Rubrik på en rad</a:t>
            </a:r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D4D9B012-53D8-4F15-8B22-2FDE176255A1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17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/>
              <a:t>Lägg till innehåll eller skriv 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12" name="Platshållare för innehåll 3">
            <a:extLst>
              <a:ext uri="{FF2B5EF4-FFF2-40B4-BE49-F238E27FC236}">
                <a16:creationId xmlns:a16="http://schemas.microsoft.com/office/drawing/2014/main" id="{C670D3A9-CE21-4ECA-B331-6CD15F9616B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/>
              <a:t>Lägg till innehåll eller skriv 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7F6ACE35-4E6C-49D8-A224-4BBC04C4696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31977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03175" y="972000"/>
            <a:ext cx="4140000" cy="1325563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/>
              <a:t>Rubrik på en eller två rader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003175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/>
              <a:t>Lägg till innehåll eller skriv 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B6AD9C4-35A3-4D7A-9B19-F30406AB6CAC}" type="datetimeFigureOut">
              <a:rPr lang="sv-SE" smtClean="0"/>
              <a:t>2024-02-09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80E395B5-3017-4735-BEE7-B3DEC703BAA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5750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/>
              <a:t>Klicka på ikonen för att </a:t>
            </a:r>
            <a:br>
              <a:rPr lang="sv-SE"/>
            </a:br>
            <a:r>
              <a:rPr lang="sv-SE"/>
              <a:t>lägga till en bild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0831E66-BE42-4C10-8590-C12E77B62EBA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846195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9">
            <a:extLst>
              <a:ext uri="{FF2B5EF4-FFF2-40B4-BE49-F238E27FC236}">
                <a16:creationId xmlns:a16="http://schemas.microsoft.com/office/drawing/2014/main" id="{6437C3FB-B590-43F3-8686-17D11169DEC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11846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/>
              <a:t>Klicka på ikonen för att </a:t>
            </a:r>
            <a:br>
              <a:rPr lang="sv-SE"/>
            </a:br>
            <a:r>
              <a:rPr lang="sv-SE"/>
              <a:t>lägga till en bild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0C0FFDE-20E1-4E05-AD5B-876993A14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B6AD9C4-35A3-4D7A-9B19-F30406AB6CAC}" type="datetimeFigureOut">
              <a:rPr lang="sv-SE" smtClean="0"/>
              <a:t>2024-02-09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C658C64-0CC7-478A-AC17-30210252F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BD27019-FF78-4832-9008-F432E9C3B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8" name="Rubrik 1">
            <a:extLst>
              <a:ext uri="{FF2B5EF4-FFF2-40B4-BE49-F238E27FC236}">
                <a16:creationId xmlns:a16="http://schemas.microsoft.com/office/drawing/2014/main" id="{118C7873-AD9A-4598-BEE2-3ED782562B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48465" y="617055"/>
            <a:ext cx="5495070" cy="1325563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/>
              <a:t>Rubrik i svart/vit/blå placeras fritt på bilden där den passar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7BBAB7C4-34CF-4F5D-8C3D-27B38F9E8CF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00298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nit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5644" y="2494800"/>
            <a:ext cx="5599074" cy="1311128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accent1"/>
                </a:solidFill>
              </a:defRPr>
            </a:lvl1pPr>
          </a:lstStyle>
          <a:p>
            <a:r>
              <a:rPr lang="sv-SE"/>
              <a:t>Kapitelrubrik på en eller 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2024-02-09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11" name="Underrubrik 2">
            <a:extLst>
              <a:ext uri="{FF2B5EF4-FFF2-40B4-BE49-F238E27FC236}">
                <a16:creationId xmlns:a16="http://schemas.microsoft.com/office/drawing/2014/main" id="{4E603FF1-A2AA-4DFA-A81C-56517907015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55645" y="3804757"/>
            <a:ext cx="5599074" cy="64590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Underrubrik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4654C601-3316-4300-8504-A56E1410142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09" t="28708"/>
          <a:stretch/>
        </p:blipFill>
        <p:spPr>
          <a:xfrm>
            <a:off x="0" y="0"/>
            <a:ext cx="4121077" cy="3428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79139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örre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7055415-C399-4877-B646-A2D63B23A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AD9C4-35A3-4D7A-9B19-F30406AB6CAC}" type="datetimeFigureOut">
              <a:rPr lang="sv-SE" smtClean="0"/>
              <a:t>2024-02-09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F62413D-730B-4EBD-B9C6-E6B147E9D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3D275AC-7ABB-49A4-BADA-267D495A8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241C9948-CE84-42C5-B2F5-861912055175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1800000" y="1134737"/>
            <a:ext cx="8640000" cy="4589261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sv-SE"/>
              <a:t>Innehåll med grafik som t ex tabell eller diagram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7BC50C73-2857-465E-A01E-727A200B1112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279550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BF7BF05E-0759-41B0-A771-97D723EF6EC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5699609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l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8302B766-1A21-4681-B97B-01C97262C00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710450C-1CB8-48CB-BBC9-7DC124B22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B6AD9C4-35A3-4D7A-9B19-F30406AB6CAC}" type="datetimeFigureOut">
              <a:rPr lang="sv-SE" smtClean="0"/>
              <a:t>2024-02-09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466EFA4-20AE-4AD4-B435-6B0C7A76D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7F53102-507D-4A65-80DF-48F934CE2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1505DD5-2D9F-4AA5-8E4B-961FE767EB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4713" y="2898400"/>
            <a:ext cx="3422574" cy="990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865452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å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2024-02-09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E5F354F-E26A-4C4E-A496-1F6686E33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36224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il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2024-02-09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E5F354F-E26A-4C4E-A496-1F6686E33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014783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ön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2024-02-09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E5F354F-E26A-4C4E-A496-1F6686E33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175026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ul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tx1"/>
                </a:solidFill>
              </a:defRPr>
            </a:lvl1pPr>
          </a:lstStyle>
          <a:p>
            <a:r>
              <a:rPr lang="sv-SE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EB2360C-C35F-5040-8F82-49517619CE55}" type="datetime1">
              <a:rPr lang="sv-SE" smtClean="0"/>
              <a:pPr/>
              <a:t>2024-02-09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5270054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jus blå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2024-02-09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E5F354F-E26A-4C4E-A496-1F6686E33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8152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öd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2024-02-09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E5F354F-E26A-4C4E-A496-1F6686E33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4705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å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2024-02-09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E5F354F-E26A-4C4E-A496-1F6686E33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64782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16000" y="2433976"/>
            <a:ext cx="5760000" cy="131112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sv-SE"/>
              <a:t>Rubrik på en eller </a:t>
            </a:r>
            <a:br>
              <a:rPr lang="sv-SE"/>
            </a:br>
            <a:r>
              <a:rPr lang="sv-SE"/>
              <a:t>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2024-02-09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FFF31AE7-D880-407A-9C88-13783A4EC04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17048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735114-FF72-44A1-A510-3F846FC92C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96809" y="972000"/>
            <a:ext cx="7200000" cy="1325563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/>
              <a:t>Rubrik på en eller 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38FA8A6-E8AD-49AE-8A02-8E0135A4D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2024-02-09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128B042-CD46-459F-B15F-9CD51445A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212B9B4-3EFB-4D25-A6FF-2C335D0EA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F2074D27-2532-4EB4-AA8D-F347C8462D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6809" y="2482850"/>
            <a:ext cx="7200000" cy="3240000"/>
          </a:xfrm>
        </p:spPr>
        <p:txBody>
          <a:bodyPr>
            <a:noAutofit/>
          </a:bodyPr>
          <a:lstStyle/>
          <a:p>
            <a:pPr lvl="0"/>
            <a:r>
              <a:rPr lang="sv-SE"/>
              <a:t>Skriv text här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EE3DB552-76B5-45DA-A7BF-518537E7553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39770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En rubrik och 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3496" y="972000"/>
            <a:ext cx="8640000" cy="1325563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/>
              <a:t>Rubrik på en rad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392B27C-79B3-42A9-ADBC-D4CB29DF52F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7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/>
              <a:t>Lägg till innehåll eller skriv 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/>
              <a:t>Lägg till innehåll eller skriv 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2024-02-09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640086D-4C59-4640-B415-83D1F560F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C430EC2-426A-4AEF-9877-11E250564623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35571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vå underrubri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82DF18E-7E8D-4A71-890C-3CFB2327709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76809" y="1477692"/>
            <a:ext cx="4140001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Rubrik på en eller två rader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46B3D42-77C7-4FA8-AA30-92017FA612DA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276809" y="1481733"/>
            <a:ext cx="4140000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Rubrik på en eller två rader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CDCC492-7BCC-4ED9-B2C6-C005B30C5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2024-02-09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A2A9FDD7-8709-4118-8A52-E0DB7693F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9AC5545E-7744-463D-8795-8ACFFF917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Rubrik 1">
            <a:extLst>
              <a:ext uri="{FF2B5EF4-FFF2-40B4-BE49-F238E27FC236}">
                <a16:creationId xmlns:a16="http://schemas.microsoft.com/office/drawing/2014/main" id="{D01EF920-89B6-43FE-BC82-D3F3F4E24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6809" y="585044"/>
            <a:ext cx="8640000" cy="710252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/>
              <a:t>Rubrik på en rad</a:t>
            </a:r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D4D9B012-53D8-4F15-8B22-2FDE176255A1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17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/>
              <a:t>Lägg till innehåll eller skriv 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12" name="Platshållare för innehåll 3">
            <a:extLst>
              <a:ext uri="{FF2B5EF4-FFF2-40B4-BE49-F238E27FC236}">
                <a16:creationId xmlns:a16="http://schemas.microsoft.com/office/drawing/2014/main" id="{C670D3A9-CE21-4ECA-B331-6CD15F9616B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/>
              <a:t>Lägg till innehåll eller skriv 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7F6ACE35-4E6C-49D8-A224-4BBC04C4696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23301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03175" y="972000"/>
            <a:ext cx="4140000" cy="1325563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/>
              <a:t>Rubrik på en eller två rader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003175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/>
              <a:t>Lägg till innehåll eller skriv 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2024-02-09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80E395B5-3017-4735-BEE7-B3DEC703BAA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5750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/>
              <a:t>Klicka på ikonen för att </a:t>
            </a:r>
            <a:br>
              <a:rPr lang="sv-SE"/>
            </a:br>
            <a:r>
              <a:rPr lang="sv-SE"/>
              <a:t>lägga till en bild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0831E66-BE42-4C10-8590-C12E77B62EBA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6830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9">
            <a:extLst>
              <a:ext uri="{FF2B5EF4-FFF2-40B4-BE49-F238E27FC236}">
                <a16:creationId xmlns:a16="http://schemas.microsoft.com/office/drawing/2014/main" id="{6437C3FB-B590-43F3-8686-17D11169DEC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11846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/>
              <a:t>Klicka på ikonen för att </a:t>
            </a:r>
            <a:br>
              <a:rPr lang="sv-SE"/>
            </a:br>
            <a:r>
              <a:rPr lang="sv-SE"/>
              <a:t>lägga till en bild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0C0FFDE-20E1-4E05-AD5B-876993A14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2024-02-09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C658C64-0CC7-478A-AC17-30210252F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BD27019-FF78-4832-9008-F432E9C3B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Rubrik 1">
            <a:extLst>
              <a:ext uri="{FF2B5EF4-FFF2-40B4-BE49-F238E27FC236}">
                <a16:creationId xmlns:a16="http://schemas.microsoft.com/office/drawing/2014/main" id="{118C7873-AD9A-4598-BEE2-3ED782562B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48465" y="617055"/>
            <a:ext cx="5495070" cy="1325563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/>
              <a:t>Rubrik i svart/vit/blå placeras fritt på bilden där den passar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7BBAB7C4-34CF-4F5D-8C3D-27B38F9E8CF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9380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örre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7055415-C399-4877-B646-A2D63B23A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2024-02-09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F62413D-730B-4EBD-B9C6-E6B147E9D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3D275AC-7ABB-49A4-BADA-267D495A8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241C9948-CE84-42C5-B2F5-861912055175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1800000" y="1134737"/>
            <a:ext cx="8640000" cy="4589261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sv-SE"/>
              <a:t>Innehåll med grafik som t ex tabell eller diagram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7BC50C73-2857-465E-A01E-727A200B1112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745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>
            <a:extLst>
              <a:ext uri="{FF2B5EF4-FFF2-40B4-BE49-F238E27FC236}">
                <a16:creationId xmlns:a16="http://schemas.microsoft.com/office/drawing/2014/main" id="{18CA09C7-587A-4657-81D5-AC0FD131658B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1824" y="6055200"/>
            <a:ext cx="1665480" cy="482611"/>
          </a:xfrm>
          <a:prstGeom prst="rect">
            <a:avLst/>
          </a:prstGeom>
        </p:spPr>
      </p:pic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234B26A-6B2B-4C95-8A12-DEAF372AB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DDE046B-4018-48D7-8D73-CC8D08898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90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Skriv text här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471CCF-095F-468D-ADFF-411F91FB93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4838" y="6384966"/>
            <a:ext cx="1021520" cy="15284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2024-02-09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D2D835D-2058-46B0-B2A7-6BEB4597C2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96358" y="6383923"/>
            <a:ext cx="3751641" cy="15493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2D76D85-745A-4E90-8EF1-A95FE2D467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47999" y="6383923"/>
            <a:ext cx="1296002" cy="15388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13107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00000"/>
        </a:lnSpc>
        <a:spcBef>
          <a:spcPts val="800"/>
        </a:spcBef>
        <a:buSzPct val="70000"/>
        <a:buFont typeface="Courier New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260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>
            <a:extLst>
              <a:ext uri="{FF2B5EF4-FFF2-40B4-BE49-F238E27FC236}">
                <a16:creationId xmlns:a16="http://schemas.microsoft.com/office/drawing/2014/main" id="{18CA09C7-587A-4657-81D5-AC0FD131658B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1824" y="6055200"/>
            <a:ext cx="1665480" cy="482611"/>
          </a:xfrm>
          <a:prstGeom prst="rect">
            <a:avLst/>
          </a:prstGeom>
        </p:spPr>
      </p:pic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234B26A-6B2B-4C95-8A12-DEAF372AB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DDE046B-4018-48D7-8D73-CC8D08898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90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Skriv text här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471CCF-095F-468D-ADFF-411F91FB93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4838" y="6384966"/>
            <a:ext cx="1021520" cy="15284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7B6AD9C4-35A3-4D7A-9B19-F30406AB6CAC}" type="datetimeFigureOut">
              <a:rPr lang="sv-SE" smtClean="0"/>
              <a:t>2024-02-09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D2D835D-2058-46B0-B2A7-6BEB4597C2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96358" y="6383923"/>
            <a:ext cx="3751641" cy="15493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2D76D85-745A-4E90-8EF1-A95FE2D467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47999" y="6383923"/>
            <a:ext cx="1296002" cy="15388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55071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00000"/>
        </a:lnSpc>
        <a:spcBef>
          <a:spcPts val="800"/>
        </a:spcBef>
        <a:buSzPct val="70000"/>
        <a:buFont typeface="Courier New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260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>
            <a:extLst>
              <a:ext uri="{FF2B5EF4-FFF2-40B4-BE49-F238E27FC236}">
                <a16:creationId xmlns:a16="http://schemas.microsoft.com/office/drawing/2014/main" id="{18CA09C7-587A-4657-81D5-AC0FD131658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1824" y="6055200"/>
            <a:ext cx="1665480" cy="482611"/>
          </a:xfrm>
          <a:prstGeom prst="rect">
            <a:avLst/>
          </a:prstGeom>
        </p:spPr>
      </p:pic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234B26A-6B2B-4C95-8A12-DEAF372AB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DDE046B-4018-48D7-8D73-CC8D08898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90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Skriv text här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471CCF-095F-468D-ADFF-411F91FB93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4838" y="6384966"/>
            <a:ext cx="1021520" cy="15284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517961DE-70CA-1949-9072-9D2A38C11419}" type="datetime1">
              <a:rPr lang="sv-SE" smtClean="0"/>
              <a:t>2024-02-09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D2D835D-2058-46B0-B2A7-6BEB4597C2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96358" y="6383923"/>
            <a:ext cx="3751641" cy="15493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2D76D85-745A-4E90-8EF1-A95FE2D467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47999" y="6383923"/>
            <a:ext cx="1296002" cy="15388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95856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00000"/>
        </a:lnSpc>
        <a:spcBef>
          <a:spcPts val="800"/>
        </a:spcBef>
        <a:buSzPct val="70000"/>
        <a:buFont typeface="Courier New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260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8A990C8-E9E9-46DD-967B-9AF072764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19375" y="2493628"/>
            <a:ext cx="9067799" cy="1311128"/>
          </a:xfrm>
        </p:spPr>
        <p:txBody>
          <a:bodyPr/>
          <a:lstStyle/>
          <a:p>
            <a:r>
              <a:rPr lang="sv-SE"/>
              <a:t>Revidering förfrågningsunderlag vårdval 2025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57E94A7-75EC-44CE-9410-C23957DC3D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52725" y="3804757"/>
            <a:ext cx="7101994" cy="64590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/>
              <a:t>Vårdvalsråd 20240201</a:t>
            </a:r>
          </a:p>
        </p:txBody>
      </p:sp>
    </p:spTree>
    <p:extLst>
      <p:ext uri="{BB962C8B-B14F-4D97-AF65-F5344CB8AC3E}">
        <p14:creationId xmlns:p14="http://schemas.microsoft.com/office/powerpoint/2010/main" val="5027258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2F773D6-FC39-4F33-EF63-4BBF0F453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6809" y="972001"/>
            <a:ext cx="7200000" cy="723236"/>
          </a:xfrm>
        </p:spPr>
        <p:txBody>
          <a:bodyPr/>
          <a:lstStyle/>
          <a:p>
            <a:r>
              <a:rPr lang="sv-SE"/>
              <a:t>Diskussionsfrågor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3CAB9FC-89FF-8489-E7A1-FE0F214FC07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96809" y="1808252"/>
            <a:ext cx="7200000" cy="391459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251460" indent="-251460"/>
            <a:r>
              <a:rPr lang="sv-SE">
                <a:cs typeface="Arial"/>
              </a:rPr>
              <a:t>Digitalisering</a:t>
            </a:r>
            <a:endParaRPr lang="sv-SE"/>
          </a:p>
          <a:p>
            <a:pPr marL="251460" indent="-251460"/>
            <a:r>
              <a:rPr lang="sv-SE">
                <a:cs typeface="Arial"/>
              </a:rPr>
              <a:t>Fördelningsnyckel läkemedel</a:t>
            </a:r>
          </a:p>
          <a:p>
            <a:pPr marL="251460" indent="-251460"/>
            <a:r>
              <a:rPr lang="sv-SE">
                <a:cs typeface="Arial"/>
              </a:rPr>
              <a:t>Tillgänglighet</a:t>
            </a:r>
          </a:p>
          <a:p>
            <a:pPr marL="251460" indent="-251460"/>
            <a:r>
              <a:rPr lang="sv-SE">
                <a:cs typeface="Arial"/>
              </a:rPr>
              <a:t>AVC</a:t>
            </a:r>
          </a:p>
          <a:p>
            <a:pPr marL="251460" indent="-251460"/>
            <a:r>
              <a:rPr lang="sv-SE">
                <a:cs typeface="Arial"/>
              </a:rPr>
              <a:t>Nära vård</a:t>
            </a:r>
          </a:p>
          <a:p>
            <a:pPr marL="251460" indent="-251460"/>
            <a:r>
              <a:rPr lang="sv-SE">
                <a:cs typeface="Arial"/>
              </a:rPr>
              <a:t>Målrelaterad ersättning STRAMA</a:t>
            </a:r>
          </a:p>
          <a:p>
            <a:pPr marL="251460" indent="-251460"/>
            <a:r>
              <a:rPr lang="sv-SE"/>
              <a:t>Revidering vid behov – Ej årligt förfrågningsunderlag</a:t>
            </a:r>
            <a:endParaRPr lang="sv-SE">
              <a:cs typeface="Arial"/>
            </a:endParaRPr>
          </a:p>
          <a:p>
            <a:pPr marL="251460" indent="-251460"/>
            <a:r>
              <a:rPr lang="sv-SE">
                <a:cs typeface="Arial"/>
              </a:rPr>
              <a:t>Tilläggsuppdrag</a:t>
            </a:r>
            <a:endParaRPr lang="sv-SE"/>
          </a:p>
          <a:p>
            <a:pPr marL="251460" indent="-251460"/>
            <a:r>
              <a:rPr lang="sv-SE"/>
              <a:t>Övriga synpunkter</a:t>
            </a:r>
            <a:endParaRPr lang="sv-SE">
              <a:cs typeface="Arial"/>
            </a:endParaRPr>
          </a:p>
          <a:p>
            <a:pPr marL="251460" indent="-251460"/>
            <a:endParaRPr lang="sv-SE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2716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2CC0A3B-F1B5-CC91-801E-75B148536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6809" y="972001"/>
            <a:ext cx="7200000" cy="754058"/>
          </a:xfrm>
        </p:spPr>
        <p:txBody>
          <a:bodyPr/>
          <a:lstStyle/>
          <a:p>
            <a:r>
              <a:rPr lang="sv-SE"/>
              <a:t>Digitalisering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EFE8602-E338-759E-76EE-3A56A3AA767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96809" y="1900719"/>
            <a:ext cx="7200000" cy="3822131"/>
          </a:xfrm>
        </p:spPr>
        <p:txBody>
          <a:bodyPr/>
          <a:lstStyle/>
          <a:p>
            <a:pPr marL="0" indent="0">
              <a:buNone/>
            </a:pPr>
            <a:r>
              <a:rPr lang="sv-SE"/>
              <a:t>Tydligt krav från politiken att öka digitaliseringen</a:t>
            </a:r>
          </a:p>
          <a:p>
            <a:pPr marL="0" indent="0">
              <a:buNone/>
            </a:pPr>
            <a:endParaRPr lang="sv-SE"/>
          </a:p>
          <a:p>
            <a:pPr marL="0" indent="0">
              <a:buNone/>
            </a:pPr>
            <a:r>
              <a:rPr lang="sv-SE"/>
              <a:t>Hur når vi det?</a:t>
            </a:r>
          </a:p>
          <a:p>
            <a:pPr marL="0" indent="0">
              <a:buNone/>
            </a:pPr>
            <a:endParaRPr lang="sv-SE"/>
          </a:p>
          <a:p>
            <a:pPr marL="0" indent="0">
              <a:buNone/>
            </a:pPr>
            <a:r>
              <a:rPr lang="sv-SE"/>
              <a:t>Ska ha vi ha en tydligare kravställning?</a:t>
            </a:r>
          </a:p>
          <a:p>
            <a:pPr marL="0" indent="0">
              <a:buNone/>
            </a:pP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265577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3152481-412F-9E39-DEB0-627F3E93C5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6809" y="972000"/>
            <a:ext cx="7200000" cy="805429"/>
          </a:xfrm>
        </p:spPr>
        <p:txBody>
          <a:bodyPr/>
          <a:lstStyle/>
          <a:p>
            <a:r>
              <a:rPr lang="sv-SE"/>
              <a:t>Fördelningsnyckel läkemedel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F45961C-539B-F930-29C8-C4BF43441C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96809" y="2095928"/>
            <a:ext cx="7200000" cy="3626922"/>
          </a:xfrm>
        </p:spPr>
        <p:txBody>
          <a:bodyPr/>
          <a:lstStyle/>
          <a:p>
            <a:pPr marL="0" indent="0">
              <a:buNone/>
            </a:pPr>
            <a:r>
              <a:rPr lang="sv-SE"/>
              <a:t>För stora variationer idag mellan ersättning och kostnad</a:t>
            </a:r>
          </a:p>
          <a:p>
            <a:r>
              <a:rPr lang="sv-SE"/>
              <a:t>Arbete pågår för att ta fram ny fördelningsnyckel</a:t>
            </a:r>
          </a:p>
        </p:txBody>
      </p:sp>
    </p:spTree>
    <p:extLst>
      <p:ext uri="{BB962C8B-B14F-4D97-AF65-F5344CB8AC3E}">
        <p14:creationId xmlns:p14="http://schemas.microsoft.com/office/powerpoint/2010/main" val="23708353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2542456-5AA3-E8F9-B84A-9EF4A170D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6809" y="972001"/>
            <a:ext cx="7200000" cy="754058"/>
          </a:xfrm>
        </p:spPr>
        <p:txBody>
          <a:bodyPr/>
          <a:lstStyle/>
          <a:p>
            <a:r>
              <a:rPr lang="sv-SE"/>
              <a:t>Tillgänglighet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CBA14B4-9C02-F1CB-ED4A-11EFB2BDFDA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01384" y="1910993"/>
            <a:ext cx="10469367" cy="3811857"/>
          </a:xfrm>
        </p:spPr>
        <p:txBody>
          <a:bodyPr/>
          <a:lstStyle/>
          <a:p>
            <a:r>
              <a:rPr lang="sv-SE"/>
              <a:t>Ska vi ha en ökad och tydligare kravställning på tillgänglighet?</a:t>
            </a:r>
          </a:p>
          <a:p>
            <a:pPr marL="0" indent="0">
              <a:buNone/>
            </a:pPr>
            <a:r>
              <a:rPr lang="sv-SE"/>
              <a:t>- Telefontider</a:t>
            </a:r>
          </a:p>
          <a:p>
            <a:pPr marL="0" indent="0">
              <a:buNone/>
            </a:pPr>
            <a:r>
              <a:rPr lang="sv-SE"/>
              <a:t>- Öppettider</a:t>
            </a:r>
          </a:p>
          <a:p>
            <a:pPr marL="0" indent="0">
              <a:buNone/>
            </a:pPr>
            <a:r>
              <a:rPr lang="sv-SE"/>
              <a:t>- Chattfunktion</a:t>
            </a:r>
          </a:p>
          <a:p>
            <a:pPr marL="0" indent="0">
              <a:buNone/>
            </a:pPr>
            <a:r>
              <a:rPr lang="sv-SE"/>
              <a:t>- Vårdgaranti 0 och 3</a:t>
            </a:r>
          </a:p>
          <a:p>
            <a:pPr marL="0" indent="0">
              <a:buNone/>
            </a:pPr>
            <a:r>
              <a:rPr lang="sv-SE" i="1"/>
              <a:t>”Tidbokning på vårdenheterna ska kunna göras på olika sätt, till exempel via nätet, 1177 mina vårdkontakter, per telefon, fysiskt besök på vårdenheten med flera sätt och under generösa tider.” </a:t>
            </a:r>
          </a:p>
        </p:txBody>
      </p:sp>
    </p:spTree>
    <p:extLst>
      <p:ext uri="{BB962C8B-B14F-4D97-AF65-F5344CB8AC3E}">
        <p14:creationId xmlns:p14="http://schemas.microsoft.com/office/powerpoint/2010/main" val="37197231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255A22-DC25-4775-99C9-25539C27C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6809" y="972000"/>
            <a:ext cx="7200000" cy="805429"/>
          </a:xfrm>
        </p:spPr>
        <p:txBody>
          <a:bodyPr/>
          <a:lstStyle/>
          <a:p>
            <a:r>
              <a:rPr lang="sv-SE"/>
              <a:t>AVC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33B8A98-BF5B-8B07-0A74-17006D5592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marL="342900" indent="-342900"/>
            <a:r>
              <a:rPr lang="sv-SE">
                <a:cs typeface="Arial"/>
              </a:rPr>
              <a:t>Förtydligande av uppdraget eller ta bort AVC</a:t>
            </a:r>
            <a:endParaRPr lang="sv-SE"/>
          </a:p>
          <a:p>
            <a:pPr marL="0" indent="0">
              <a:buNone/>
            </a:pPr>
            <a:endParaRPr lang="sv-SE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855086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8C738DA-7F7F-E5B9-7CB7-F268D1B7D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6809" y="889806"/>
            <a:ext cx="7200000" cy="1093106"/>
          </a:xfrm>
        </p:spPr>
        <p:txBody>
          <a:bodyPr/>
          <a:lstStyle/>
          <a:p>
            <a:r>
              <a:rPr lang="sv-SE">
                <a:cs typeface="Arial"/>
              </a:rPr>
              <a:t>Nära vård</a:t>
            </a:r>
            <a:br>
              <a:rPr lang="sv-SE">
                <a:cs typeface="Arial"/>
              </a:rPr>
            </a:br>
            <a:endParaRPr lang="sv-SE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E88753A-4C2E-80DF-83A1-9F52B49E9AF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96809" y="1982912"/>
            <a:ext cx="7200000" cy="3739938"/>
          </a:xfrm>
        </p:spPr>
        <p:txBody>
          <a:bodyPr/>
          <a:lstStyle/>
          <a:p>
            <a:pPr marL="0" indent="0">
              <a:buNone/>
            </a:pPr>
            <a:r>
              <a:rPr lang="sv-SE"/>
              <a:t>- Hur förflyttar vi oss i riktning mot Nära vård?</a:t>
            </a:r>
          </a:p>
        </p:txBody>
      </p:sp>
    </p:spTree>
    <p:extLst>
      <p:ext uri="{BB962C8B-B14F-4D97-AF65-F5344CB8AC3E}">
        <p14:creationId xmlns:p14="http://schemas.microsoft.com/office/powerpoint/2010/main" val="38963869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FBE2D34-AA32-5A0F-BD43-54563C6C7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6809" y="972000"/>
            <a:ext cx="8024578" cy="1325563"/>
          </a:xfrm>
        </p:spPr>
        <p:txBody>
          <a:bodyPr/>
          <a:lstStyle/>
          <a:p>
            <a:r>
              <a:rPr lang="sv-SE">
                <a:cs typeface="Arial"/>
              </a:rPr>
              <a:t>Målrelaterad ersättning STRAMA</a:t>
            </a:r>
            <a:br>
              <a:rPr lang="sv-SE">
                <a:cs typeface="Arial"/>
              </a:rPr>
            </a:br>
            <a:endParaRPr lang="sv-SE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2BCC750-B1FA-93A3-D5CF-88727FAF764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Redovisning av förslaget</a:t>
            </a:r>
          </a:p>
        </p:txBody>
      </p:sp>
    </p:spTree>
    <p:extLst>
      <p:ext uri="{BB962C8B-B14F-4D97-AF65-F5344CB8AC3E}">
        <p14:creationId xmlns:p14="http://schemas.microsoft.com/office/powerpoint/2010/main" val="32308355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65A7E5A-6E95-EF26-23AC-786AF8A8B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Revideringsprocessen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1871AEE-0CB8-E259-4F6C-7B3DE5FA49F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Revidering vid behov – Ej årligt förfrågningsunderlag?</a:t>
            </a:r>
          </a:p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409258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6704B37-083F-A8BD-EFDC-8A61DA8F61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6809" y="972000"/>
            <a:ext cx="7200000" cy="764333"/>
          </a:xfrm>
        </p:spPr>
        <p:txBody>
          <a:bodyPr/>
          <a:lstStyle/>
          <a:p>
            <a:r>
              <a:rPr lang="sv-SE"/>
              <a:t>Tilläggsuppdrag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26F1905-BD10-E9F5-9435-E19B7C48376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96809" y="2393879"/>
            <a:ext cx="7200000" cy="3328971"/>
          </a:xfrm>
        </p:spPr>
        <p:txBody>
          <a:bodyPr/>
          <a:lstStyle/>
          <a:p>
            <a:r>
              <a:rPr lang="sv-SE"/>
              <a:t>Till exempel ögonbottenfotografering</a:t>
            </a:r>
          </a:p>
        </p:txBody>
      </p:sp>
    </p:spTree>
    <p:extLst>
      <p:ext uri="{BB962C8B-B14F-4D97-AF65-F5344CB8AC3E}">
        <p14:creationId xmlns:p14="http://schemas.microsoft.com/office/powerpoint/2010/main" val="18406236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E1CB7A2-45A2-03D3-16AE-93B034F75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Övriga synpunkter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007F774-D471-1F64-34E0-DA7F489E32C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8727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158B2DB-CB99-184F-1BA1-3B1506BFA2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2983" y="535525"/>
            <a:ext cx="9228467" cy="599625"/>
          </a:xfrm>
        </p:spPr>
        <p:txBody>
          <a:bodyPr/>
          <a:lstStyle/>
          <a:p>
            <a:r>
              <a:rPr lang="sv-SE"/>
              <a:t>Uppdrag 30 oktober till Vårdvalsenheten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E94140F-235C-CE27-132B-B7A6E6EEC59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96809" y="1504951"/>
            <a:ext cx="7200000" cy="421790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251460" indent="-251460"/>
            <a:r>
              <a:rPr lang="sv-SE"/>
              <a:t>Förenkling av Krav- och Kvalitetsboken(</a:t>
            </a:r>
            <a:r>
              <a:rPr lang="sv-SE" err="1"/>
              <a:t>KoK</a:t>
            </a:r>
            <a:r>
              <a:rPr lang="sv-SE"/>
              <a:t>), förfrågningsunderlaget, som gör det lättare att driva vårdcentral både för privata och egenregin </a:t>
            </a:r>
          </a:p>
          <a:p>
            <a:pPr marL="251460" indent="-251460"/>
            <a:r>
              <a:rPr lang="sv-SE"/>
              <a:t>Ett förutsägbart ersättningssystem</a:t>
            </a:r>
            <a:endParaRPr lang="sv-SE">
              <a:cs typeface="Arial"/>
            </a:endParaRPr>
          </a:p>
          <a:p>
            <a:pPr marL="251460" indent="-251460"/>
            <a:r>
              <a:rPr lang="sv-SE"/>
              <a:t>Jämförelse med andra regioners vårdval</a:t>
            </a:r>
            <a:endParaRPr lang="sv-SE">
              <a:cs typeface="Arial"/>
            </a:endParaRPr>
          </a:p>
          <a:p>
            <a:pPr marL="251460" indent="-251460"/>
            <a:r>
              <a:rPr lang="sv-SE"/>
              <a:t>Tillvarata och lyft upp samtliga aktörers inspel och synpunkter inför beslut och under processen</a:t>
            </a:r>
            <a:endParaRPr lang="sv-SE">
              <a:cs typeface="Arial"/>
            </a:endParaRPr>
          </a:p>
          <a:p>
            <a:pPr marL="251460" indent="-251460"/>
            <a:r>
              <a:rPr lang="sv-SE"/>
              <a:t>En tydligare koppling mellan </a:t>
            </a:r>
            <a:r>
              <a:rPr lang="sv-SE" err="1"/>
              <a:t>KoK</a:t>
            </a:r>
            <a:r>
              <a:rPr lang="sv-SE"/>
              <a:t>-boken och Nära vård</a:t>
            </a:r>
            <a:endParaRPr lang="sv-SE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28070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68478E-7644-F893-9FBB-EAB5E3AE5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Förenkling av Krav- och Kvalitetsboken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4ABF11F-DB08-6446-1DE8-255B3C48250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96809" y="2482850"/>
            <a:ext cx="7818766" cy="324000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251460" indent="-251460"/>
            <a:r>
              <a:rPr lang="sv-SE"/>
              <a:t>I grunden ett relativt enkelt förfrågningsunderlag men varierande detaljeringsgrad, där viss text kan strykas. Men påverkar egentligen inte uppdraget.</a:t>
            </a:r>
          </a:p>
          <a:p>
            <a:pPr marL="251460" indent="-251460"/>
            <a:r>
              <a:rPr lang="sv-SE"/>
              <a:t>Omständlig revideringsprocess (tidsutdräkt och beslutsnivå) kvarleva från ”Landstingstiden”– Föreslås att se över den processen med hypotes att HSN beslutar. Jmf t ex VGR. </a:t>
            </a:r>
            <a:endParaRPr lang="sv-SE">
              <a:cs typeface="Arial"/>
            </a:endParaRPr>
          </a:p>
          <a:p>
            <a:pPr marL="251460" indent="-251460"/>
            <a:r>
              <a:rPr lang="sv-SE"/>
              <a:t>Revidering vid behov – Ej årligt förfrågningsunderlag</a:t>
            </a:r>
            <a:endParaRPr lang="sv-SE">
              <a:cs typeface="Arial"/>
            </a:endParaRPr>
          </a:p>
          <a:p>
            <a:pPr marL="0" indent="0">
              <a:buNone/>
            </a:pP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49733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DC78E14-65E7-4AB9-917F-07B70DB91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Processen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1B5887F-43A6-4820-A27C-5E3707495AB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lvl="0" indent="-342900">
              <a:buFont typeface="+mj-lt"/>
              <a:buAutoNum type="arabicPeriod"/>
            </a:pPr>
            <a:r>
              <a:rPr lang="sv-SE" sz="180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Sammanställning av inkomna förslag</a:t>
            </a:r>
          </a:p>
          <a:p>
            <a:pPr marL="342900" lvl="0" indent="-342900">
              <a:buFont typeface="+mj-lt"/>
              <a:buAutoNum type="arabicPeriod"/>
            </a:pPr>
            <a:r>
              <a:rPr lang="sv-SE" sz="180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Avstämning och beredning med sakkunniga och intressenter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180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Facklig samverkan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180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Beslut i Hälso- och sjukvårdsledningen</a:t>
            </a:r>
            <a:endParaRPr lang="sv-SE" sz="1800">
              <a:effectLst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sv-SE" sz="180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Beslut i Hälso- och sjukvårdsnämnden (HSN)</a:t>
            </a:r>
          </a:p>
          <a:p>
            <a:pPr marL="342900" lvl="0" indent="-342900">
              <a:buFont typeface="+mj-lt"/>
              <a:buAutoNum type="arabicPeriod"/>
            </a:pPr>
            <a:r>
              <a:rPr lang="sv-SE" sz="180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Beslut i Regionstyrelsen (RS)</a:t>
            </a:r>
          </a:p>
          <a:p>
            <a:pPr marL="342900" lvl="0" indent="-342900">
              <a:buFont typeface="+mj-lt"/>
              <a:buAutoNum type="arabicPeriod"/>
            </a:pPr>
            <a:r>
              <a:rPr lang="sv-SE" sz="180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Beslut i Regionfullmäktige (RF)</a:t>
            </a:r>
          </a:p>
        </p:txBody>
      </p:sp>
    </p:spTree>
    <p:extLst>
      <p:ext uri="{BB962C8B-B14F-4D97-AF65-F5344CB8AC3E}">
        <p14:creationId xmlns:p14="http://schemas.microsoft.com/office/powerpoint/2010/main" val="2202071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5B2F365-E7B4-E87E-90E4-7E86704888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6809" y="972000"/>
            <a:ext cx="8637916" cy="1325563"/>
          </a:xfrm>
        </p:spPr>
        <p:txBody>
          <a:bodyPr/>
          <a:lstStyle/>
          <a:p>
            <a:r>
              <a:rPr lang="sv-SE"/>
              <a:t>Ett förutsägbart ersättningssystem</a:t>
            </a:r>
            <a:br>
              <a:rPr lang="sv-SE"/>
            </a:br>
            <a:endParaRPr lang="sv-SE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5DB2F37-F8B1-7995-87A9-46430B20C22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96809" y="2047875"/>
            <a:ext cx="7200000" cy="3674975"/>
          </a:xfrm>
        </p:spPr>
        <p:txBody>
          <a:bodyPr/>
          <a:lstStyle/>
          <a:p>
            <a:r>
              <a:rPr lang="sv-SE"/>
              <a:t>Dagens ersättningssystem medger mycket hög grad av förutsägbarhet</a:t>
            </a:r>
          </a:p>
          <a:p>
            <a:pPr marL="0" indent="0">
              <a:buNone/>
            </a:pPr>
            <a:r>
              <a:rPr lang="sv-SE"/>
              <a:t>- Kapitering utifrån kön och åldersviktning, CNI, Geografi. F n inga målrelaterade ersättningar.</a:t>
            </a:r>
          </a:p>
          <a:p>
            <a:r>
              <a:rPr lang="sv-SE"/>
              <a:t>Översyn av fördelningsnyckel läkemedel pågår</a:t>
            </a:r>
          </a:p>
          <a:p>
            <a:r>
              <a:rPr lang="sv-SE"/>
              <a:t>Planeringsförutsättningarna kan förbättras med tidigarelagd budgetbeslut (återgång till juni)</a:t>
            </a:r>
          </a:p>
        </p:txBody>
      </p:sp>
    </p:spTree>
    <p:extLst>
      <p:ext uri="{BB962C8B-B14F-4D97-AF65-F5344CB8AC3E}">
        <p14:creationId xmlns:p14="http://schemas.microsoft.com/office/powerpoint/2010/main" val="6577836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6E4DEDE-8E57-881F-2C52-219342EFF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Jämförelse med andra regioners vårdval</a:t>
            </a:r>
            <a:br>
              <a:rPr lang="sv-SE"/>
            </a:br>
            <a:endParaRPr lang="sv-SE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190B65C-E3C7-0FA4-362C-A5D0FA120D7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/>
              <a:t>Urval för jämförelse</a:t>
            </a:r>
          </a:p>
          <a:p>
            <a:r>
              <a:rPr lang="sv-SE"/>
              <a:t>Halland (tidigare jämförelse)</a:t>
            </a:r>
          </a:p>
          <a:p>
            <a:r>
              <a:rPr lang="sv-SE"/>
              <a:t>Jönköping (framkant)</a:t>
            </a:r>
          </a:p>
          <a:p>
            <a:r>
              <a:rPr lang="sv-SE"/>
              <a:t>Kronoberg (tidigare jämförelse)</a:t>
            </a:r>
          </a:p>
          <a:p>
            <a:r>
              <a:rPr lang="sv-SE"/>
              <a:t>Kalmar (Nära vård)</a:t>
            </a:r>
          </a:p>
          <a:p>
            <a:r>
              <a:rPr lang="sv-SE"/>
              <a:t>VGR (ursprunget)</a:t>
            </a:r>
          </a:p>
        </p:txBody>
      </p:sp>
    </p:spTree>
    <p:extLst>
      <p:ext uri="{BB962C8B-B14F-4D97-AF65-F5344CB8AC3E}">
        <p14:creationId xmlns:p14="http://schemas.microsoft.com/office/powerpoint/2010/main" val="28032764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9A878C6-F5FC-321D-7D0B-E61F4E67B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6808" y="972000"/>
            <a:ext cx="9367531" cy="1325563"/>
          </a:xfrm>
        </p:spPr>
        <p:txBody>
          <a:bodyPr/>
          <a:lstStyle/>
          <a:p>
            <a:r>
              <a:rPr lang="sv-SE"/>
              <a:t>Tillvarata och lyft upp samtliga aktörers inspel och synpunkter inför beslut och under processen</a:t>
            </a:r>
            <a:br>
              <a:rPr lang="sv-SE"/>
            </a:br>
            <a:endParaRPr lang="sv-SE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E1449C1-37DC-9516-505E-D87D1B5308C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Förändrat mötesinnehåll vårdvalsråd (fysioterapi respektive vårdcentral)</a:t>
            </a:r>
          </a:p>
          <a:p>
            <a:r>
              <a:rPr lang="sv-SE"/>
              <a:t>Internt behövs en översyn av hur vi formerar arbetet och resurser med vårdval kopplat till uppföljning och utveckling</a:t>
            </a:r>
          </a:p>
        </p:txBody>
      </p:sp>
    </p:spTree>
    <p:extLst>
      <p:ext uri="{BB962C8B-B14F-4D97-AF65-F5344CB8AC3E}">
        <p14:creationId xmlns:p14="http://schemas.microsoft.com/office/powerpoint/2010/main" val="12937092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49E41B-7B8F-C8A7-FD3E-0DFBFA2AC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En tydligare koppling mellan </a:t>
            </a:r>
            <a:r>
              <a:rPr lang="sv-SE" err="1"/>
              <a:t>KoK</a:t>
            </a:r>
            <a:r>
              <a:rPr lang="sv-SE"/>
              <a:t>-boken och Nära vård</a:t>
            </a:r>
            <a:br>
              <a:rPr lang="sv-SE"/>
            </a:br>
            <a:endParaRPr lang="sv-SE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F7B50FA-0C9A-E4AD-0700-46A4DB4D4C9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marL="251460" indent="-251460"/>
            <a:r>
              <a:rPr lang="sv-SE"/>
              <a:t>Komplext</a:t>
            </a:r>
          </a:p>
          <a:p>
            <a:pPr marL="251460" indent="-251460"/>
            <a:r>
              <a:rPr lang="sv-SE"/>
              <a:t>Överföring av resurser?</a:t>
            </a:r>
            <a:endParaRPr lang="sv-SE">
              <a:cs typeface="Arial"/>
            </a:endParaRPr>
          </a:p>
          <a:p>
            <a:pPr marL="251460" indent="-251460"/>
            <a:r>
              <a:rPr lang="sv-SE"/>
              <a:t>Förändrat uppdrag?</a:t>
            </a:r>
            <a:endParaRPr lang="sv-SE">
              <a:cs typeface="Arial"/>
            </a:endParaRPr>
          </a:p>
          <a:p>
            <a:pPr marL="251460" indent="-251460"/>
            <a:r>
              <a:rPr lang="sv-SE"/>
              <a:t>Tydligare kravställning: hembesök, hemsjukvård, digitala lösningar, kontaktvägar, monitorering, teamsamverkan, tillgänglighet</a:t>
            </a:r>
            <a:endParaRPr lang="sv-SE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730068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7B0FBAD-3DAF-0348-345A-E17FBF328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Övrigt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611B8E5-11D3-DCDF-DE48-2D0F5EEF1CD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sv-SE"/>
              <a:t>Separata vårdval? Vårdcentral – fysioterapi?</a:t>
            </a:r>
          </a:p>
          <a:p>
            <a:pPr marL="251460" indent="-251460">
              <a:buFont typeface="Calibri" panose="020B0604020202020204" pitchFamily="34" charset="0"/>
              <a:buChar char="-"/>
            </a:pPr>
            <a:r>
              <a:rPr lang="sv-SE"/>
              <a:t>Vi ser undanträngningseffekter i vårdval fysioterapi: diagnosgrupper, centralisering, teamsamverkan</a:t>
            </a:r>
            <a:endParaRPr lang="sv-SE">
              <a:cs typeface="Arial"/>
            </a:endParaRPr>
          </a:p>
          <a:p>
            <a:r>
              <a:rPr lang="sv-SE">
                <a:cs typeface="Arial"/>
              </a:rPr>
              <a:t>Krisberedskapsfrågan</a:t>
            </a:r>
          </a:p>
        </p:txBody>
      </p:sp>
    </p:spTree>
    <p:extLst>
      <p:ext uri="{BB962C8B-B14F-4D97-AF65-F5344CB8AC3E}">
        <p14:creationId xmlns:p14="http://schemas.microsoft.com/office/powerpoint/2010/main" val="1862858686"/>
      </p:ext>
    </p:extLst>
  </p:cSld>
  <p:clrMapOvr>
    <a:masterClrMapping/>
  </p:clrMapOvr>
</p:sld>
</file>

<file path=ppt/theme/theme1.xml><?xml version="1.0" encoding="utf-8"?>
<a:theme xmlns:a="http://schemas.openxmlformats.org/drawingml/2006/main" name="Region Varmland">
  <a:themeElements>
    <a:clrScheme name="Region Varmland farger">
      <a:dk1>
        <a:srgbClr val="000000"/>
      </a:dk1>
      <a:lt1>
        <a:srgbClr val="FFFFFF"/>
      </a:lt1>
      <a:dk2>
        <a:srgbClr val="6F6E68"/>
      </a:dk2>
      <a:lt2>
        <a:srgbClr val="E7E6E6"/>
      </a:lt2>
      <a:accent1>
        <a:srgbClr val="003A70"/>
      </a:accent1>
      <a:accent2>
        <a:srgbClr val="93328E"/>
      </a:accent2>
      <a:accent3>
        <a:srgbClr val="008264"/>
      </a:accent3>
      <a:accent4>
        <a:srgbClr val="F9B000"/>
      </a:accent4>
      <a:accent5>
        <a:srgbClr val="005EB8"/>
      </a:accent5>
      <a:accent6>
        <a:srgbClr val="AA112C"/>
      </a:accent6>
      <a:hlink>
        <a:srgbClr val="003A70"/>
      </a:hlink>
      <a:folHlink>
        <a:srgbClr val="93328E"/>
      </a:folHlink>
    </a:clrScheme>
    <a:fontScheme name="Region Varml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owerpoint-Region Värmland" id="{D301F77F-05F8-4EAC-B0A7-77EEF84B37BE}" vid="{0349C4BF-E19F-44D1-80A2-52EBC7B72535}"/>
    </a:ext>
  </a:extLst>
</a:theme>
</file>

<file path=ppt/theme/theme2.xml><?xml version="1.0" encoding="utf-8"?>
<a:theme xmlns:a="http://schemas.openxmlformats.org/drawingml/2006/main" name="Region Varmland Grå">
  <a:themeElements>
    <a:clrScheme name="Region Varmland farger">
      <a:dk1>
        <a:srgbClr val="000000"/>
      </a:dk1>
      <a:lt1>
        <a:srgbClr val="FFFFFF"/>
      </a:lt1>
      <a:dk2>
        <a:srgbClr val="6F6E68"/>
      </a:dk2>
      <a:lt2>
        <a:srgbClr val="E7E6E6"/>
      </a:lt2>
      <a:accent1>
        <a:srgbClr val="003A70"/>
      </a:accent1>
      <a:accent2>
        <a:srgbClr val="93328E"/>
      </a:accent2>
      <a:accent3>
        <a:srgbClr val="008264"/>
      </a:accent3>
      <a:accent4>
        <a:srgbClr val="F9B000"/>
      </a:accent4>
      <a:accent5>
        <a:srgbClr val="005EB8"/>
      </a:accent5>
      <a:accent6>
        <a:srgbClr val="AA112C"/>
      </a:accent6>
      <a:hlink>
        <a:srgbClr val="003A70"/>
      </a:hlink>
      <a:folHlink>
        <a:srgbClr val="93328E"/>
      </a:folHlink>
    </a:clrScheme>
    <a:fontScheme name="Region Varml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owerpoint-Region Värmland" id="{D301F77F-05F8-4EAC-B0A7-77EEF84B37BE}" vid="{BA14B6D6-CCF9-4C6F-B87B-D4013CFA3824}"/>
    </a:ext>
  </a:extLst>
</a:theme>
</file>

<file path=ppt/theme/theme3.xml><?xml version="1.0" encoding="utf-8"?>
<a:theme xmlns:a="http://schemas.openxmlformats.org/drawingml/2006/main" name="Stor rubrik">
  <a:themeElements>
    <a:clrScheme name="Region Värmland-HEX">
      <a:dk1>
        <a:srgbClr val="000000"/>
      </a:dk1>
      <a:lt1>
        <a:srgbClr val="FFFFFF"/>
      </a:lt1>
      <a:dk2>
        <a:srgbClr val="6F6E68"/>
      </a:dk2>
      <a:lt2>
        <a:srgbClr val="E7E6E6"/>
      </a:lt2>
      <a:accent1>
        <a:srgbClr val="003A70"/>
      </a:accent1>
      <a:accent2>
        <a:srgbClr val="93328E"/>
      </a:accent2>
      <a:accent3>
        <a:srgbClr val="008264"/>
      </a:accent3>
      <a:accent4>
        <a:srgbClr val="F9B000"/>
      </a:accent4>
      <a:accent5>
        <a:srgbClr val="005EB8"/>
      </a:accent5>
      <a:accent6>
        <a:srgbClr val="AA112C"/>
      </a:accent6>
      <a:hlink>
        <a:srgbClr val="003A70"/>
      </a:hlink>
      <a:folHlink>
        <a:srgbClr val="93328E"/>
      </a:folHlink>
    </a:clrScheme>
    <a:fontScheme name="Region Varml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owerpoint-Region Värmland" id="{D301F77F-05F8-4EAC-B0A7-77EEF84B37BE}" vid="{E6EA708E-2F9B-4427-93FC-14D83DF272B5}"/>
    </a:ext>
  </a:extLst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a43afda5-6337-4a1a-8aa8-020335730417">
      <UserInfo>
        <DisplayName>Åsa Dahlström</DisplayName>
        <AccountId>14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B7644DF1803E4F8B8E0D54A3EF314B" ma:contentTypeVersion="6" ma:contentTypeDescription="Create a new document." ma:contentTypeScope="" ma:versionID="3df0eab5c56ac1af136209a3d399d6f7">
  <xsd:schema xmlns:xsd="http://www.w3.org/2001/XMLSchema" xmlns:xs="http://www.w3.org/2001/XMLSchema" xmlns:p="http://schemas.microsoft.com/office/2006/metadata/properties" xmlns:ns2="200608c9-1d3e-4fd3-8ad4-6db3546fb67f" xmlns:ns3="a43afda5-6337-4a1a-8aa8-020335730417" targetNamespace="http://schemas.microsoft.com/office/2006/metadata/properties" ma:root="true" ma:fieldsID="c1a0d458cce08738c3d86c960c5ac339" ns2:_="" ns3:_="">
    <xsd:import namespace="200608c9-1d3e-4fd3-8ad4-6db3546fb67f"/>
    <xsd:import namespace="a43afda5-6337-4a1a-8aa8-02033573041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0608c9-1d3e-4fd3-8ad4-6db3546fb6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3afda5-6337-4a1a-8aa8-020335730417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9BB7FBC-E66F-4BE5-92AF-4685525C426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03281DE-055C-4C81-89DA-14E7D2A8B6D6}">
  <ds:schemaRefs>
    <ds:schemaRef ds:uri="200608c9-1d3e-4fd3-8ad4-6db3546fb67f"/>
    <ds:schemaRef ds:uri="a43afda5-6337-4a1a-8aa8-02033573041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AD5190F-D446-4DF3-9174-41BCA6DDF94B}">
  <ds:schemaRefs>
    <ds:schemaRef ds:uri="200608c9-1d3e-4fd3-8ad4-6db3546fb67f"/>
    <ds:schemaRef ds:uri="a43afda5-6337-4a1a-8aa8-02033573041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Powerpoint-Region Värmland</Template>
  <TotalTime>0</TotalTime>
  <Words>500</Words>
  <Application>Microsoft Office PowerPoint</Application>
  <PresentationFormat>Bredbild</PresentationFormat>
  <Paragraphs>81</Paragraphs>
  <Slides>19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3</vt:i4>
      </vt:variant>
      <vt:variant>
        <vt:lpstr>Bildrubriker</vt:lpstr>
      </vt:variant>
      <vt:variant>
        <vt:i4>19</vt:i4>
      </vt:variant>
    </vt:vector>
  </HeadingPairs>
  <TitlesOfParts>
    <vt:vector size="25" baseType="lpstr">
      <vt:lpstr>Arial</vt:lpstr>
      <vt:lpstr>Calibri</vt:lpstr>
      <vt:lpstr>Courier New</vt:lpstr>
      <vt:lpstr>Region Varmland</vt:lpstr>
      <vt:lpstr>Region Varmland Grå</vt:lpstr>
      <vt:lpstr>Stor rubrik</vt:lpstr>
      <vt:lpstr>Revidering förfrågningsunderlag vårdval 2025</vt:lpstr>
      <vt:lpstr>Uppdrag 30 oktober till Vårdvalsenheten</vt:lpstr>
      <vt:lpstr>Förenkling av Krav- och Kvalitetsboken</vt:lpstr>
      <vt:lpstr>Processen</vt:lpstr>
      <vt:lpstr>Ett förutsägbart ersättningssystem </vt:lpstr>
      <vt:lpstr>Jämförelse med andra regioners vårdval </vt:lpstr>
      <vt:lpstr>Tillvarata och lyft upp samtliga aktörers inspel och synpunkter inför beslut och under processen </vt:lpstr>
      <vt:lpstr>En tydligare koppling mellan KoK-boken och Nära vård </vt:lpstr>
      <vt:lpstr>Övrigt</vt:lpstr>
      <vt:lpstr>Diskussionsfrågor</vt:lpstr>
      <vt:lpstr>Digitalisering</vt:lpstr>
      <vt:lpstr>Fördelningsnyckel läkemedel</vt:lpstr>
      <vt:lpstr>Tillgänglighet</vt:lpstr>
      <vt:lpstr>AVC</vt:lpstr>
      <vt:lpstr>Nära vård </vt:lpstr>
      <vt:lpstr>Målrelaterad ersättning STRAMA </vt:lpstr>
      <vt:lpstr>Revideringsprocessen</vt:lpstr>
      <vt:lpstr>Tilläggsuppdrag</vt:lpstr>
      <vt:lpstr>Övriga synpunkter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Revidering förfrågningsunderlag vårdval 2025</dc:title>
  <dc:creator>Anders Olsson</dc:creator>
  <cp:lastModifiedBy>Lena Lindberg Schlegel</cp:lastModifiedBy>
  <cp:revision>1</cp:revision>
  <dcterms:created xsi:type="dcterms:W3CDTF">2024-01-18T09:54:19Z</dcterms:created>
  <dcterms:modified xsi:type="dcterms:W3CDTF">2024-02-09T14:56:22Z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0x0101004EB7644DF1803E4F8B8E0D54A3EF314B</vt:lpwstr>
  </property>
</Properties>
</file>