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25"/>
  </p:notesMasterIdLst>
  <p:sldIdLst>
    <p:sldId id="256" r:id="rId7"/>
    <p:sldId id="270" r:id="rId8"/>
    <p:sldId id="258" r:id="rId9"/>
    <p:sldId id="279" r:id="rId10"/>
    <p:sldId id="272" r:id="rId11"/>
    <p:sldId id="277" r:id="rId12"/>
    <p:sldId id="275" r:id="rId13"/>
    <p:sldId id="273" r:id="rId14"/>
    <p:sldId id="259" r:id="rId15"/>
    <p:sldId id="262" r:id="rId16"/>
    <p:sldId id="287" r:id="rId17"/>
    <p:sldId id="285" r:id="rId18"/>
    <p:sldId id="281" r:id="rId19"/>
    <p:sldId id="284" r:id="rId20"/>
    <p:sldId id="280" r:id="rId21"/>
    <p:sldId id="288" r:id="rId22"/>
    <p:sldId id="268" r:id="rId23"/>
    <p:sldId id="26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4706D2-E490-F60F-A823-2EFD662FA9B6}" name="Annika Magnusson" initials="AM" userId="S::annika.mar.olsson@regionvarmland.se::7e610e2f-9f67-43cd-a7f7-845abe6df8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8E235-C5C7-449E-A3D3-AB1D73509DA0}" v="4" dt="2022-03-23T10:22:54.236"/>
    <p1510:client id="{48CB70A4-AE7E-47BE-A86F-0AE863E41F04}" v="2986" dt="2022-03-23T08:18:21.373"/>
    <p1510:client id="{874E2D79-2FD9-4750-9C86-993E221FF7D2}" v="1476" vWet="1478" dt="2022-03-23T12:47:24.644"/>
    <p1510:client id="{A95F7DF0-BC0D-DBCE-64B3-21C70431D8B4}" v="4" dt="2022-03-23T12:47:28.035"/>
    <p1510:client id="{C7DA8C02-9B52-4B2F-AB59-567670D8E24A}" v="7" dt="2022-03-23T13:10:4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72EE5-A9C4-4AB9-B39C-B1A9C1D12C03}" type="datetimeFigureOut">
              <a:rPr lang="sv-SE" smtClean="0"/>
              <a:t>2022-03-25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E0C79-8FFD-447C-BD65-CA47A325DC6A}" type="slidenum">
              <a:rPr lang="sv-SE" smtClean="0"/>
              <a:t>‹#›</a:t>
            </a:fld>
            <a:endParaRPr lang="sv-SE"/>
          </a:p>
        </p:txBody>
      </p:sp>
    </p:spTree>
    <p:extLst>
      <p:ext uri="{BB962C8B-B14F-4D97-AF65-F5344CB8AC3E}">
        <p14:creationId xmlns:p14="http://schemas.microsoft.com/office/powerpoint/2010/main" val="87947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anea.liv.se/Document/Document?DocumentNumber=9036"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regionvarmland.se/vardgivarwebben/vard-och-behandling/smittskydd-varmland/a-o-sjukdomar/hepatit-c" TargetMode="External"/><Relationship Id="rId3" Type="http://schemas.openxmlformats.org/officeDocument/2006/relationships/hyperlink" Target="https://regionvarmland.se/vardgivarwebben/vard-och-behandling/smittskydd-varmland/a-o-sjukdomar/covid-19-coronavirus" TargetMode="External"/><Relationship Id="rId7" Type="http://schemas.openxmlformats.org/officeDocument/2006/relationships/hyperlink" Target="https://regionvarmland.se/vardgivarwebben/vard-och-behandling/smittskydd-varmland/a-o-sjukdomar/hepatit-b"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regionvarmland.se/vardgivarwebben/vard-och-behandling/smittskydd-varmland/a-o-sjukdomar/tuberkulos" TargetMode="External"/><Relationship Id="rId11" Type="http://schemas.openxmlformats.org/officeDocument/2006/relationships/hyperlink" Target="https://regionvarmland.se/vardgivarwebben/vard-och-behandling/smittskydd-varmland/a-o-sjukdomar/rabies" TargetMode="External"/><Relationship Id="rId5" Type="http://schemas.openxmlformats.org/officeDocument/2006/relationships/hyperlink" Target="https://regionvarmland.se/vardgivarwebben/vard-och-behandling/smittskydd-varmland/a-o-sjukdomar/kikhosta-pertussis" TargetMode="External"/><Relationship Id="rId10" Type="http://schemas.openxmlformats.org/officeDocument/2006/relationships/hyperlink" Target="https://regionvarmland.se/vardgivarwebben/vard-och-behandling/smittskydd-varmland/multiresistenta-bakterier-mrb" TargetMode="External"/><Relationship Id="rId4" Type="http://schemas.openxmlformats.org/officeDocument/2006/relationships/hyperlink" Target="https://regionvarmland.se/vardgivarwebben/vard-och-behandling/smittskydd-varmland/a-o-sjukdomar/massling-morbilli" TargetMode="External"/><Relationship Id="rId9" Type="http://schemas.openxmlformats.org/officeDocument/2006/relationships/hyperlink" Target="https://regionvarmland.se/vardgivarwebben/vard-och-behandling/smittskydd-varmland/a-o-sjukdomar/hiv"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anea.liv.se/Document/Document?DocumentNumber=2039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yrelsen.se/kunskapsstod-och-regler/omraden/asylsokande-och-andra-flyktingar/halsovard-och-sjukvard-och-tandvard/erbjuden-var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a:t>
            </a:fld>
            <a:endParaRPr lang="sv-SE"/>
          </a:p>
        </p:txBody>
      </p:sp>
    </p:spTree>
    <p:extLst>
      <p:ext uri="{BB962C8B-B14F-4D97-AF65-F5344CB8AC3E}">
        <p14:creationId xmlns:p14="http://schemas.microsoft.com/office/powerpoint/2010/main" val="28277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Välj LMA när du skapar reservnumret.</a:t>
            </a:r>
          </a:p>
          <a:p>
            <a:endParaRPr lang="sv-SE"/>
          </a:p>
          <a:p>
            <a:r>
              <a:rPr lang="sv-SE" i="1"/>
              <a:t>Välj land asyl</a:t>
            </a:r>
            <a:r>
              <a:rPr lang="sv-SE"/>
              <a:t>. Det är viktigt att du inte anger specifikt land då det påverkar faktureringen till patienterna</a:t>
            </a:r>
          </a:p>
          <a:p>
            <a:r>
              <a:rPr lang="sv-SE"/>
              <a:t>Skriv in LMA-nummer från uppehållskortet.</a:t>
            </a:r>
          </a:p>
          <a:p>
            <a:pPr>
              <a:lnSpc>
                <a:spcPct val="107000"/>
              </a:lnSpc>
              <a:spcAft>
                <a:spcPts val="800"/>
              </a:spcAft>
            </a:pPr>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Om personen inte fått sitt LMA nummer skriv 8 stycken nollor i en följd: 00000000</a:t>
            </a:r>
          </a:p>
          <a:p>
            <a:endParaRPr lang="sv-SE"/>
          </a:p>
          <a:p>
            <a:r>
              <a:rPr lang="sv-SE"/>
              <a:t>Skriv med CO adress och lägenhetsnummer för att posten ska levereras</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strike="noStrike">
                <a:effectLst/>
                <a:hlinkClick r:id="rId3" tooltip="http://canea.liv.se/document/document?documentnumber=9183">
                  <a:extLst>
                    <a:ext uri="{A12FA001-AC4F-418D-AE19-62706E023703}">
                      <ahyp:hlinkClr xmlns:ahyp="http://schemas.microsoft.com/office/drawing/2018/hyperlinkcolor" val="tx"/>
                    </a:ext>
                  </a:extLst>
                </a:hlinkClick>
              </a:rPr>
              <a:t>Viktigt att följa rutinen! </a:t>
            </a:r>
            <a:r>
              <a:rPr lang="sv-SE" b="0" i="0" u="none" strike="noStrike">
                <a:solidFill>
                  <a:srgbClr val="003A70"/>
                </a:solidFill>
                <a:effectLst/>
                <a:hlinkClick r:id="rId3" tooltip="http://canea.liv.se/document/document?documentnumber=9183">
                  <a:extLst>
                    <a:ext uri="{A12FA001-AC4F-418D-AE19-62706E023703}">
                      <ahyp:hlinkClr xmlns:ahyp="http://schemas.microsoft.com/office/drawing/2018/hyperlinkcolor" val="tx"/>
                    </a:ext>
                  </a:extLst>
                </a:hlinkClick>
              </a:rPr>
              <a:t>INS-09183 Reservnummerhantering i CosmicINS-09183 Reservnummerhantering i Cosmic</a:t>
            </a:r>
            <a:endParaRPr lang="sv-SE" b="0" i="0" u="none" strike="noStrike">
              <a:solidFill>
                <a:srgbClr val="003A7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b="0" i="0" u="none" strike="noStrike">
                <a:solidFill>
                  <a:srgbClr val="003A70"/>
                </a:solidFill>
                <a:effectLst/>
              </a:rPr>
            </a:br>
            <a:r>
              <a:rPr lang="sv-SE" sz="1800" u="sng">
                <a:solidFill>
                  <a:srgbClr val="333333"/>
                </a:solidFill>
                <a:effectLst/>
                <a:latin typeface="Gotham-Book"/>
                <a:ea typeface="Times New Roman" panose="02020603050405020304" pitchFamily="18" charset="0"/>
                <a:cs typeface="Times New Roman" panose="02020603050405020304" pitchFamily="18" charset="0"/>
                <a:hlinkClick r:id="rId4"/>
              </a:rPr>
              <a:t>INS-09036-v.7.0 Medlemskap och kundavtal</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10</a:t>
            </a:fld>
            <a:endParaRPr lang="sv-SE"/>
          </a:p>
        </p:txBody>
      </p:sp>
    </p:spTree>
    <p:extLst>
      <p:ext uri="{BB962C8B-B14F-4D97-AF65-F5344CB8AC3E}">
        <p14:creationId xmlns:p14="http://schemas.microsoft.com/office/powerpoint/2010/main" val="355517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Vi ska inte betrakta alla som smittsamma utan vara uppmärksamma på symtom</a:t>
            </a: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Smittskydd webb:</a:t>
            </a: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r>
              <a:rPr lang="sv-SE" b="0" i="0">
                <a:solidFill>
                  <a:srgbClr val="333333"/>
                </a:solidFill>
                <a:effectLst/>
                <a:latin typeface="open sans" panose="020B0606030504020204" pitchFamily="34" charset="0"/>
              </a:rPr>
              <a:t>Sverige tar emot allt fler människor som flyr kriget i Ukraina. Barnvaccinationstäckningen är inte lika hög i Ukraina som i Sverige. Folkhälsomyndigheten och Europeiska smittskyddsmyndigheten, ECDC, uppmanar till ökad uppmärksamhet för vissa sjukdomar som vi annars sällan ser i Sverige. Det är också bra att känna till att även vaccinationstäckningen för covid-19 är betydligt lägre i Ukraina. Smittskydd Värmland uppmanar till ökad vaksamhet när patienter söker vård på vårdcentraler, jourmottagningar och akutmottagningar för att minska risk för smittspridning och för att snabbt kunna ställa rätt diagnos.</a:t>
            </a: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gn="l"/>
            <a:r>
              <a:rPr lang="sv-SE" b="0" i="0">
                <a:solidFill>
                  <a:srgbClr val="333333"/>
                </a:solidFill>
                <a:effectLst/>
                <a:latin typeface="helvetica neue-bold"/>
              </a:rPr>
              <a:t>Covid-19</a:t>
            </a:r>
          </a:p>
          <a:p>
            <a:pPr algn="l"/>
            <a:r>
              <a:rPr lang="sv-SE" b="0" i="0">
                <a:solidFill>
                  <a:srgbClr val="333333"/>
                </a:solidFill>
                <a:effectLst/>
                <a:latin typeface="open sans" panose="020B0606030504020204" pitchFamily="34" charset="0"/>
              </a:rPr>
              <a:t>Vaccinationstäckningen för covid-19 är betydligt lägre i Ukraina än i Sverige.</a:t>
            </a:r>
          </a:p>
          <a:p>
            <a:pPr algn="l"/>
            <a:r>
              <a:rPr lang="sv-SE" b="0" i="0" u="sng">
                <a:solidFill>
                  <a:srgbClr val="005EB8"/>
                </a:solidFill>
                <a:effectLst/>
                <a:latin typeface="open sans" panose="020B0606030504020204" pitchFamily="34" charset="0"/>
                <a:hlinkClick r:id="rId3"/>
              </a:rPr>
              <a:t>Covid-19 (coronavirus)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Mässling</a:t>
            </a:r>
          </a:p>
          <a:p>
            <a:pPr algn="l"/>
            <a:r>
              <a:rPr lang="sv-SE" b="0" i="0">
                <a:solidFill>
                  <a:srgbClr val="333333"/>
                </a:solidFill>
                <a:effectLst/>
                <a:latin typeface="open sans" panose="020B0606030504020204" pitchFamily="34" charset="0"/>
              </a:rPr>
              <a:t>Misstänk mässling vid feber, hosta/snuva, konjunktivit och/eller </a:t>
            </a:r>
            <a:r>
              <a:rPr lang="sv-SE" b="0" i="0" err="1">
                <a:solidFill>
                  <a:srgbClr val="333333"/>
                </a:solidFill>
                <a:effectLst/>
                <a:latin typeface="open sans" panose="020B0606030504020204" pitchFamily="34" charset="0"/>
              </a:rPr>
              <a:t>makulopapulöst</a:t>
            </a:r>
            <a:r>
              <a:rPr lang="sv-SE" b="0" i="0">
                <a:solidFill>
                  <a:srgbClr val="333333"/>
                </a:solidFill>
                <a:effectLst/>
                <a:latin typeface="open sans" panose="020B0606030504020204" pitchFamily="34" charset="0"/>
              </a:rPr>
              <a:t> utslag, som oftast kommer några dagar efter luftvägssymtomen. Fråga alltid om fall i omgivningen. Handläggning vid misstanke om och bekräftad mässling.</a:t>
            </a:r>
          </a:p>
          <a:p>
            <a:pPr algn="l"/>
            <a:r>
              <a:rPr lang="sv-SE" b="0" i="0" u="sng">
                <a:solidFill>
                  <a:srgbClr val="005EB8"/>
                </a:solidFill>
                <a:effectLst/>
                <a:latin typeface="open sans" panose="020B0606030504020204" pitchFamily="34" charset="0"/>
                <a:hlinkClick r:id="rId4"/>
              </a:rPr>
              <a:t>Mässling (</a:t>
            </a:r>
            <a:r>
              <a:rPr lang="sv-SE" b="0" i="0" u="sng" err="1">
                <a:solidFill>
                  <a:srgbClr val="005EB8"/>
                </a:solidFill>
                <a:effectLst/>
                <a:latin typeface="open sans" panose="020B0606030504020204" pitchFamily="34" charset="0"/>
                <a:hlinkClick r:id="rId4"/>
              </a:rPr>
              <a:t>morbilli</a:t>
            </a:r>
            <a:r>
              <a:rPr lang="sv-SE" b="0" i="0" u="sng">
                <a:solidFill>
                  <a:srgbClr val="005EB8"/>
                </a:solidFill>
                <a:effectLst/>
                <a:latin typeface="open sans" panose="020B0606030504020204" pitchFamily="34" charset="0"/>
                <a:hlinkClick r:id="rId4"/>
              </a:rPr>
              <a:t>)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Kikhosta</a:t>
            </a:r>
          </a:p>
          <a:p>
            <a:pPr algn="l"/>
            <a:r>
              <a:rPr lang="sv-SE" b="0" i="0">
                <a:solidFill>
                  <a:srgbClr val="333333"/>
                </a:solidFill>
                <a:effectLst/>
                <a:latin typeface="open sans" panose="020B0606030504020204" pitchFamily="34" charset="0"/>
              </a:rPr>
              <a:t>Misstänk kikhosta vid långvarig hosta och kikningar (främst hos barn). Tänk på kikhosta – hos barn, vuxna och gravida.</a:t>
            </a:r>
          </a:p>
          <a:p>
            <a:pPr algn="l"/>
            <a:r>
              <a:rPr lang="sv-SE" b="0" i="0" u="sng">
                <a:solidFill>
                  <a:srgbClr val="005EB8"/>
                </a:solidFill>
                <a:effectLst/>
                <a:latin typeface="open sans" panose="020B0606030504020204" pitchFamily="34" charset="0"/>
                <a:hlinkClick r:id="rId5"/>
              </a:rPr>
              <a:t>Kikhosta (</a:t>
            </a:r>
            <a:r>
              <a:rPr lang="sv-SE" b="0" i="0" u="sng" err="1">
                <a:solidFill>
                  <a:srgbClr val="005EB8"/>
                </a:solidFill>
                <a:effectLst/>
                <a:latin typeface="open sans" panose="020B0606030504020204" pitchFamily="34" charset="0"/>
                <a:hlinkClick r:id="rId5"/>
              </a:rPr>
              <a:t>pertussis</a:t>
            </a:r>
            <a:r>
              <a:rPr lang="sv-SE" b="0" i="0" u="sng">
                <a:solidFill>
                  <a:srgbClr val="005EB8"/>
                </a:solidFill>
                <a:effectLst/>
                <a:latin typeface="open sans" panose="020B0606030504020204" pitchFamily="34" charset="0"/>
                <a:hlinkClick r:id="rId5"/>
              </a:rPr>
              <a:t>)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Tuberkulos</a:t>
            </a:r>
          </a:p>
          <a:p>
            <a:pPr algn="l"/>
            <a:r>
              <a:rPr lang="sv-SE" b="0" i="0">
                <a:solidFill>
                  <a:srgbClr val="333333"/>
                </a:solidFill>
                <a:effectLst/>
                <a:latin typeface="open sans" panose="020B0606030504020204" pitchFamily="34" charset="0"/>
              </a:rPr>
              <a:t>Tuberkulos är vanligare i Ukraina än i Sverige.</a:t>
            </a:r>
          </a:p>
          <a:p>
            <a:pPr algn="l"/>
            <a:r>
              <a:rPr lang="sv-SE" b="0" i="0" u="sng">
                <a:solidFill>
                  <a:srgbClr val="005EB8"/>
                </a:solidFill>
                <a:effectLst/>
                <a:latin typeface="open sans" panose="020B0606030504020204" pitchFamily="34" charset="0"/>
                <a:hlinkClick r:id="rId6"/>
              </a:rPr>
              <a:t>Tuberkulos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Blodsmitta</a:t>
            </a:r>
          </a:p>
          <a:p>
            <a:pPr algn="l"/>
            <a:r>
              <a:rPr lang="sv-SE" b="0" i="0">
                <a:solidFill>
                  <a:srgbClr val="333333"/>
                </a:solidFill>
                <a:effectLst/>
                <a:latin typeface="open sans" panose="020B0606030504020204" pitchFamily="34" charset="0"/>
              </a:rPr>
              <a:t>Hiv är vanligare i Ukraina än i Sverige.</a:t>
            </a: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7"/>
              </a:rPr>
              <a:t>Hepatit B - Region Värmland (regionvarmland.se)</a:t>
            </a:r>
            <a:endParaRPr lang="sv-SE" b="0" i="0">
              <a:solidFill>
                <a:srgbClr val="333333"/>
              </a:solidFill>
              <a:effectLst/>
              <a:latin typeface="open sans" panose="020B0606030504020204" pitchFamily="34" charset="0"/>
            </a:endParaRP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8"/>
              </a:rPr>
              <a:t>Hepatit C - Region Värmland (regionvarmland.se)</a:t>
            </a:r>
            <a:endParaRPr lang="sv-SE" b="0" i="0">
              <a:solidFill>
                <a:srgbClr val="333333"/>
              </a:solidFill>
              <a:effectLst/>
              <a:latin typeface="open sans" panose="020B0606030504020204" pitchFamily="34" charset="0"/>
            </a:endParaRPr>
          </a:p>
          <a:p>
            <a:pPr algn="l">
              <a:buFont typeface="Arial" panose="020B0604020202020204" pitchFamily="34" charset="0"/>
              <a:buChar char="•"/>
            </a:pPr>
            <a:r>
              <a:rPr lang="sv-SE" b="0" i="0" u="sng">
                <a:solidFill>
                  <a:srgbClr val="005EB8"/>
                </a:solidFill>
                <a:effectLst/>
                <a:latin typeface="open sans" panose="020B0606030504020204" pitchFamily="34" charset="0"/>
                <a:hlinkClick r:id="rId9"/>
              </a:rPr>
              <a:t>Hiv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Resistenta bakterier</a:t>
            </a:r>
          </a:p>
          <a:p>
            <a:pPr algn="l"/>
            <a:r>
              <a:rPr lang="sv-SE" b="0" i="0">
                <a:solidFill>
                  <a:srgbClr val="333333"/>
                </a:solidFill>
                <a:effectLst/>
                <a:latin typeface="open sans" panose="020B0606030504020204" pitchFamily="34" charset="0"/>
              </a:rPr>
              <a:t>Resistens mot antibiotika är mer utbredd i Ukraina än i Sverige, vilket kan behöva beaktas vid behandling av infekterade sår eller andra bakterieinfektioner. Var frikostig med sårodling. Tänk på att patienter kan behöva </a:t>
            </a:r>
            <a:r>
              <a:rPr lang="sv-SE" b="0" i="0" err="1">
                <a:solidFill>
                  <a:srgbClr val="333333"/>
                </a:solidFill>
                <a:effectLst/>
                <a:latin typeface="open sans" panose="020B0606030504020204" pitchFamily="34" charset="0"/>
              </a:rPr>
              <a:t>screeningodlas</a:t>
            </a:r>
            <a:r>
              <a:rPr lang="sv-SE" b="0" i="0">
                <a:solidFill>
                  <a:srgbClr val="333333"/>
                </a:solidFill>
                <a:effectLst/>
                <a:latin typeface="open sans" panose="020B0606030504020204" pitchFamily="34" charset="0"/>
              </a:rPr>
              <a:t> för MRB.</a:t>
            </a:r>
          </a:p>
          <a:p>
            <a:pPr algn="l"/>
            <a:r>
              <a:rPr lang="sv-SE" b="0" i="0" u="sng">
                <a:solidFill>
                  <a:srgbClr val="005EB8"/>
                </a:solidFill>
                <a:effectLst/>
                <a:latin typeface="open sans" panose="020B0606030504020204" pitchFamily="34" charset="0"/>
                <a:hlinkClick r:id="rId10"/>
              </a:rPr>
              <a:t>Multiresistenta bakterier (MRB) - Region Värmland (regionvarmland.se)</a:t>
            </a:r>
            <a:endParaRPr lang="sv-SE" b="0" i="0">
              <a:solidFill>
                <a:srgbClr val="333333"/>
              </a:solidFill>
              <a:effectLst/>
              <a:latin typeface="open sans" panose="020B0606030504020204" pitchFamily="34" charset="0"/>
            </a:endParaRPr>
          </a:p>
          <a:p>
            <a:pPr algn="l"/>
            <a:r>
              <a:rPr lang="sv-SE" b="0" i="0">
                <a:solidFill>
                  <a:srgbClr val="333333"/>
                </a:solidFill>
                <a:effectLst/>
                <a:latin typeface="helvetica neue-bold"/>
              </a:rPr>
              <a:t>Zoonoser</a:t>
            </a:r>
          </a:p>
          <a:p>
            <a:pPr algn="l"/>
            <a:r>
              <a:rPr lang="sv-SE" b="0" i="0">
                <a:solidFill>
                  <a:srgbClr val="333333"/>
                </a:solidFill>
                <a:effectLst/>
                <a:latin typeface="open sans" panose="020B0606030504020204" pitchFamily="34" charset="0"/>
              </a:rPr>
              <a:t>I Ukraina förekommer rabies hos både hundar och katter och enstaka fall hos människa rapporteras. Postexpositionsprofylax kan bli aktuellt vid bett från djur som förts med till Sverige och som inte genomgått särskild kontroll.</a:t>
            </a:r>
          </a:p>
          <a:p>
            <a:pPr algn="l"/>
            <a:r>
              <a:rPr lang="sv-SE" b="0" i="0" u="sng">
                <a:solidFill>
                  <a:srgbClr val="005EB8"/>
                </a:solidFill>
                <a:effectLst/>
                <a:latin typeface="open sans" panose="020B0606030504020204" pitchFamily="34" charset="0"/>
                <a:hlinkClick r:id="rId11"/>
              </a:rPr>
              <a:t>Rabies - Region Värmland (regionvarmland.se)</a:t>
            </a:r>
            <a:endParaRPr lang="sv-SE" b="0" i="0">
              <a:solidFill>
                <a:srgbClr val="333333"/>
              </a:solidFill>
              <a:effectLst/>
              <a:latin typeface="open sans" panose="020B0606030504020204" pitchFamily="34" charset="0"/>
            </a:endParaRPr>
          </a:p>
          <a:p>
            <a:pPr>
              <a:lnSpc>
                <a:spcPct val="107000"/>
              </a:lnSpc>
              <a:spcAft>
                <a:spcPts val="800"/>
              </a:spcAft>
            </a:pPr>
            <a:endParaRPr lang="sv-SE" sz="1200" b="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11</a:t>
            </a:fld>
            <a:endParaRPr lang="sv-SE"/>
          </a:p>
        </p:txBody>
      </p:sp>
    </p:spTree>
    <p:extLst>
      <p:ext uri="{BB962C8B-B14F-4D97-AF65-F5344CB8AC3E}">
        <p14:creationId xmlns:p14="http://schemas.microsoft.com/office/powerpoint/2010/main" val="94857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Ring gärna, möjlighet till central registrering av de som kommer redan innan personerna kommer ut på mottagningen.</a:t>
            </a:r>
          </a:p>
          <a:p>
            <a:r>
              <a:rPr lang="sv-SE" sz="1200"/>
              <a:t>Om många personer kommer samtidigt för </a:t>
            </a:r>
            <a:r>
              <a:rPr lang="sv-SE" sz="1200" err="1"/>
              <a:t>drop</a:t>
            </a:r>
            <a:r>
              <a:rPr lang="sv-SE" sz="1200"/>
              <a:t>-in kan det bli lång väntetid.</a:t>
            </a:r>
          </a:p>
          <a:p>
            <a:endParaRPr lang="sv-SE" sz="1200"/>
          </a:p>
        </p:txBody>
      </p:sp>
      <p:sp>
        <p:nvSpPr>
          <p:cNvPr id="4" name="Platshållare för bildnummer 3"/>
          <p:cNvSpPr>
            <a:spLocks noGrp="1"/>
          </p:cNvSpPr>
          <p:nvPr>
            <p:ph type="sldNum" sz="quarter" idx="5"/>
          </p:nvPr>
        </p:nvSpPr>
        <p:spPr/>
        <p:txBody>
          <a:bodyPr/>
          <a:lstStyle/>
          <a:p>
            <a:fld id="{4D5E0C79-8FFD-447C-BD65-CA47A325DC6A}" type="slidenum">
              <a:rPr lang="sv-SE" smtClean="0"/>
              <a:t>12</a:t>
            </a:fld>
            <a:endParaRPr lang="sv-SE"/>
          </a:p>
        </p:txBody>
      </p:sp>
    </p:spTree>
    <p:extLst>
      <p:ext uri="{BB962C8B-B14F-4D97-AF65-F5344CB8AC3E}">
        <p14:creationId xmlns:p14="http://schemas.microsoft.com/office/powerpoint/2010/main" val="370477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Personerna som söker digitalt måste lämna fingeravtryck och fotografera sig på plats. Men behöver inte åka lika många gånger till Migrationsverkets servicecenter</a:t>
            </a:r>
          </a:p>
        </p:txBody>
      </p:sp>
      <p:sp>
        <p:nvSpPr>
          <p:cNvPr id="4" name="Platshållare för bildnummer 3"/>
          <p:cNvSpPr>
            <a:spLocks noGrp="1"/>
          </p:cNvSpPr>
          <p:nvPr>
            <p:ph type="sldNum" sz="quarter" idx="5"/>
          </p:nvPr>
        </p:nvSpPr>
        <p:spPr/>
        <p:txBody>
          <a:bodyPr/>
          <a:lstStyle/>
          <a:p>
            <a:fld id="{4D5E0C79-8FFD-447C-BD65-CA47A325DC6A}" type="slidenum">
              <a:rPr lang="sv-SE" smtClean="0"/>
              <a:t>14</a:t>
            </a:fld>
            <a:endParaRPr lang="sv-SE"/>
          </a:p>
        </p:txBody>
      </p:sp>
    </p:spTree>
    <p:extLst>
      <p:ext uri="{BB962C8B-B14F-4D97-AF65-F5344CB8AC3E}">
        <p14:creationId xmlns:p14="http://schemas.microsoft.com/office/powerpoint/2010/main" val="390165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spcAft>
                <a:spcPts val="800"/>
              </a:spcAft>
              <a:buFont typeface="+mj-lt"/>
              <a:buNone/>
              <a:tabLst>
                <a:tab pos="457200" algn="l"/>
              </a:tabLs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pPr>
            <a:r>
              <a:rPr lang="sv-SE" sz="1200" b="1">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Förskrivning av läkemedel med mera till personer på flykt från Ukraina</a:t>
            </a: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Inför receptförskrivning upprättas tillfälliga reservnummer enligt särskild instruktion i Vida. Välj land asyl, viktigt att inte ange specifikt land då det påverkar faktureringen till patienterna.</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u="sng">
                <a:solidFill>
                  <a:srgbClr val="005EB8"/>
                </a:solidFill>
                <a:effectLst/>
                <a:latin typeface="Calibri" panose="020F0502020204030204" pitchFamily="34" charset="0"/>
                <a:ea typeface="Calibri" panose="020F0502020204030204" pitchFamily="34" charset="0"/>
                <a:cs typeface="Calibri" panose="020F0502020204030204" pitchFamily="34" charset="0"/>
                <a:hlinkClick r:id="rId3"/>
              </a:rPr>
              <a:t>Reservnummerhantering i Cosmic - INS 09183 version 4 (styrande dokument i Vida)</a:t>
            </a:r>
            <a:r>
              <a:rPr lang="sv-SE" sz="1200">
                <a:effectLst/>
                <a:latin typeface="Calibri" panose="020F0502020204030204" pitchFamily="34" charset="0"/>
                <a:ea typeface="Calibri" panose="020F0502020204030204" pitchFamily="34" charset="0"/>
                <a:cs typeface="Calibri" panose="020F0502020204030204" pitchFamily="34" charset="0"/>
              </a:rPr>
              <a:t> (Länken fungerar endast inom regionens nätverk.)</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E-recept med reservnummer kan skickas elektroniskt om receptet adresseras till specifikt apotek.</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Personer som beviljats uppehållstillstånd med tillfälligt skydd enligt massflyktsdirektivet har endast rätt till subventionerade receptförskrivna läkemedel på samma sätt som asylsökande. Personer som flytt från Ukraina får ett så kallat </a:t>
            </a:r>
            <a:r>
              <a:rPr lang="sv-SE" sz="1200" err="1">
                <a:effectLst/>
                <a:latin typeface="Calibri" panose="020F0502020204030204" pitchFamily="34" charset="0"/>
                <a:ea typeface="Calibri" panose="020F0502020204030204" pitchFamily="34" charset="0"/>
                <a:cs typeface="Calibri" panose="020F0502020204030204" pitchFamily="34" charset="0"/>
              </a:rPr>
              <a:t>UT-kort</a:t>
            </a:r>
            <a:r>
              <a:rPr lang="sv-SE" sz="1200">
                <a:effectLst/>
                <a:latin typeface="Calibri" panose="020F0502020204030204" pitchFamily="34" charset="0"/>
                <a:ea typeface="Calibri" panose="020F0502020204030204" pitchFamily="34" charset="0"/>
                <a:cs typeface="Calibri" panose="020F0502020204030204" pitchFamily="34" charset="0"/>
              </a:rPr>
              <a:t> (uppehållstillståndskort).</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I de fall man inväntar </a:t>
            </a:r>
            <a:r>
              <a:rPr lang="sv-SE" sz="1200" err="1">
                <a:effectLst/>
                <a:latin typeface="Calibri" panose="020F0502020204030204" pitchFamily="34" charset="0"/>
                <a:ea typeface="Calibri" panose="020F0502020204030204" pitchFamily="34" charset="0"/>
                <a:cs typeface="Calibri" panose="020F0502020204030204" pitchFamily="34" charset="0"/>
              </a:rPr>
              <a:t>UT-kort</a:t>
            </a:r>
            <a:r>
              <a:rPr lang="sv-SE" sz="1200">
                <a:effectLst/>
                <a:latin typeface="Calibri" panose="020F0502020204030204" pitchFamily="34" charset="0"/>
                <a:ea typeface="Calibri" panose="020F0502020204030204" pitchFamily="34" charset="0"/>
                <a:cs typeface="Calibri" panose="020F0502020204030204" pitchFamily="34" charset="0"/>
              </a:rPr>
              <a:t> kan rutinen för ”papperslösa” tillfälligt tillämpas.</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u="sng">
                <a:solidFill>
                  <a:srgbClr val="005EB8"/>
                </a:solidFill>
                <a:effectLst/>
                <a:latin typeface="Calibri" panose="020F0502020204030204" pitchFamily="34" charset="0"/>
                <a:ea typeface="Calibri" panose="020F0502020204030204" pitchFamily="34" charset="0"/>
                <a:cs typeface="Calibri" panose="020F0502020204030204" pitchFamily="34" charset="0"/>
                <a:hlinkClick r:id="rId4"/>
              </a:rPr>
              <a:t>Subvention av läkemedel till personer som vistas i landet utan tillstånd (papperslösa) - RUT 20393 version 1 (styrande dokument i Vida)</a:t>
            </a:r>
            <a:r>
              <a:rPr lang="sv-SE" sz="1200">
                <a:effectLst/>
                <a:latin typeface="Calibri" panose="020F0502020204030204" pitchFamily="34" charset="0"/>
                <a:ea typeface="Calibri" panose="020F0502020204030204" pitchFamily="34" charset="0"/>
                <a:cs typeface="Calibri" panose="020F0502020204030204" pitchFamily="34" charset="0"/>
              </a:rPr>
              <a:t>. (Länken fungerar endast inom regionens nätverk.)</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 </a:t>
            </a:r>
          </a:p>
          <a:p>
            <a:endParaRPr lang="sv-SE"/>
          </a:p>
          <a:p>
            <a:pPr marL="252000" lvl="1" indent="0">
              <a:buFont typeface="Arial" panose="020B0604020202020204" pitchFamily="34" charset="0"/>
              <a:buNone/>
            </a:pPr>
            <a:endParaRPr lang="sv-SE"/>
          </a:p>
          <a:p>
            <a:pPr marL="252000" lvl="1" indent="0">
              <a:buFont typeface="Arial" panose="020B0604020202020204" pitchFamily="34" charset="0"/>
              <a:buNone/>
            </a:pPr>
            <a:endParaRPr lang="sv-SE"/>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15</a:t>
            </a:fld>
            <a:endParaRPr lang="sv-SE"/>
          </a:p>
        </p:txBody>
      </p:sp>
    </p:spTree>
    <p:extLst>
      <p:ext uri="{BB962C8B-B14F-4D97-AF65-F5344CB8AC3E}">
        <p14:creationId xmlns:p14="http://schemas.microsoft.com/office/powerpoint/2010/main" val="8128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17</a:t>
            </a:fld>
            <a:endParaRPr lang="sv-SE"/>
          </a:p>
        </p:txBody>
      </p:sp>
    </p:spTree>
    <p:extLst>
      <p:ext uri="{BB962C8B-B14F-4D97-AF65-F5344CB8AC3E}">
        <p14:creationId xmlns:p14="http://schemas.microsoft.com/office/powerpoint/2010/main" val="45558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 slutet av februari 2022 anföll Ryssland sitt grannland Ukraina. Invasionsförsöket har nu pågått i snart 1 månad. Många i Ukraina har fått lämna sina hem och befinner sig på flykt. Många flyr inom landet, men många söker sig också till andra länder, bland annat till Sverige.</a:t>
            </a:r>
            <a:endParaRPr lang="sv-SE"/>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 personer från Ukraina som vistas i Sverige har rätt till skydd, stöd och vård. Vad personen har rätt till beror på skälen till att en person befinner sig här.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Personer som flyr från kriget i Ukraina kan </a:t>
            </a:r>
          </a:p>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Arial" panose="020B0604020202020204" pitchFamily="34" charset="0"/>
              </a:rPr>
              <a:t>vistas i Sverige viseringsfritt i 90 dagar </a:t>
            </a:r>
          </a:p>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Arial" panose="020B0604020202020204" pitchFamily="34" charset="0"/>
              </a:rPr>
              <a:t>Söka tillfälligt skydd enligt massflyktsdirektivet (få tillfälligt uppehållstillstånd)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sv-SE" sz="1800">
                <a:effectLst/>
                <a:latin typeface="Calibri" panose="020F0502020204030204" pitchFamily="34" charset="0"/>
                <a:ea typeface="Calibri" panose="020F0502020204030204" pitchFamily="34" charset="0"/>
                <a:cs typeface="Arial" panose="020B0604020202020204" pitchFamily="34" charset="0"/>
              </a:rPr>
              <a:t>vara asylsökande ( få tillfälligt uppehållstillstånd) </a:t>
            </a:r>
          </a:p>
          <a:p>
            <a:pPr marL="342900" lvl="0" indent="-342900">
              <a:lnSpc>
                <a:spcPct val="107000"/>
              </a:lnSpc>
              <a:spcAft>
                <a:spcPts val="800"/>
              </a:spcAft>
              <a:buFont typeface="Symbol" panose="05050102010706020507" pitchFamily="18" charset="2"/>
              <a:buChar cha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Folkhälsomyndigheten rekommenderar att människor från Ukraina, oavsett migrationsstatus, får tillgång till hälso- och sjukvård som är nödvändigt ur ett smittskyddsperspektiv.</a:t>
            </a:r>
          </a:p>
          <a:p>
            <a:endParaRPr lang="sv-SE"/>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2</a:t>
            </a:fld>
            <a:endParaRPr lang="sv-SE"/>
          </a:p>
        </p:txBody>
      </p:sp>
    </p:spTree>
    <p:extLst>
      <p:ext uri="{BB962C8B-B14F-4D97-AF65-F5344CB8AC3E}">
        <p14:creationId xmlns:p14="http://schemas.microsoft.com/office/powerpoint/2010/main" val="223781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Migrationsverket – bevilja uppehållstillstånd, ekonomisk ersättning, för att erbjuda boenden</a:t>
            </a:r>
            <a:endParaRPr lang="sv-SE">
              <a:cs typeface="Calibri"/>
            </a:endParaRPr>
          </a:p>
          <a:p>
            <a:r>
              <a:rPr lang="sv-SE"/>
              <a:t>Kommunerna – Boenden, skola, elevhälsovård, ensamkommande med mera.</a:t>
            </a:r>
            <a:endParaRPr lang="sv-SE">
              <a:cs typeface="Calibri"/>
            </a:endParaRPr>
          </a:p>
          <a:p>
            <a:r>
              <a:rPr lang="sv-SE"/>
              <a:t>Regionerna – ansvarar för hälso- och sjukvård samt hemsjukvård</a:t>
            </a:r>
            <a:endParaRPr lang="sv-SE">
              <a:cs typeface="Calibri"/>
            </a:endParaRPr>
          </a:p>
          <a:p>
            <a:r>
              <a:rPr lang="sv-SE"/>
              <a:t>Länsstyrelsen gemensamma informationsträffar kommuner, region och asyl – kontaktvägar och veta våra olika uppdrag, underlätta</a:t>
            </a:r>
            <a:endParaRPr lang="sv-SE">
              <a:cs typeface="Calibri"/>
            </a:endParaRPr>
          </a:p>
          <a:p>
            <a:endParaRPr lang="sv-SE"/>
          </a:p>
          <a:p>
            <a:endParaRPr lang="sv-SE"/>
          </a:p>
          <a:p>
            <a:r>
              <a:rPr lang="sv-SE"/>
              <a:t>SKR</a:t>
            </a: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Ingen formell krisledningsroll, följer utvecklingen nära och har fortlöpande kontakt med myndigheter, där SKR lyfter de behov som kommuner och regioner har. SKR tar även fram information som särskilt rör kommuner och regioner med anledning av situationen i Ukraina och hur den påverkar Sverige.</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3</a:t>
            </a:fld>
            <a:endParaRPr lang="sv-SE"/>
          </a:p>
        </p:txBody>
      </p:sp>
    </p:spTree>
    <p:extLst>
      <p:ext uri="{BB962C8B-B14F-4D97-AF65-F5344CB8AC3E}">
        <p14:creationId xmlns:p14="http://schemas.microsoft.com/office/powerpoint/2010/main" val="401347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200"/>
              </a:spcBef>
              <a:spcAft>
                <a:spcPts val="0"/>
              </a:spcAft>
              <a:buClrTx/>
              <a:buSzTx/>
              <a:buFontTx/>
              <a:buNone/>
              <a:tabLst/>
              <a:defRPr/>
            </a:pPr>
            <a:r>
              <a:rPr lang="sv-SE" sz="3600"/>
              <a:t>Med anledning av läget pågår arbetet i två spår. </a:t>
            </a:r>
          </a:p>
          <a:p>
            <a:pPr marL="0" marR="0" lvl="0" indent="0" algn="l" defTabSz="914400" rtl="0" eaLnBrk="1" fontAlgn="auto" latinLnBrk="0" hangingPunct="1">
              <a:lnSpc>
                <a:spcPct val="107000"/>
              </a:lnSpc>
              <a:spcBef>
                <a:spcPts val="200"/>
              </a:spcBef>
              <a:spcAft>
                <a:spcPts val="0"/>
              </a:spcAft>
              <a:buClrTx/>
              <a:buSzTx/>
              <a:buFontTx/>
              <a:buNone/>
              <a:tabLst/>
              <a:defRPr/>
            </a:pPr>
            <a:endParaRPr lang="sv-SE" sz="3600"/>
          </a:p>
          <a:p>
            <a:pPr marL="742950" marR="0" lvl="0" indent="-742950" algn="l" defTabSz="914400" rtl="0" eaLnBrk="1" fontAlgn="auto" latinLnBrk="0" hangingPunct="1">
              <a:lnSpc>
                <a:spcPct val="107000"/>
              </a:lnSpc>
              <a:spcBef>
                <a:spcPts val="200"/>
              </a:spcBef>
              <a:spcAft>
                <a:spcPts val="0"/>
              </a:spcAft>
              <a:buClrTx/>
              <a:buSzTx/>
              <a:buFont typeface="+mj-lt"/>
              <a:buAutoNum type="arabicPeriod"/>
              <a:tabLst/>
              <a:defRPr/>
            </a:pPr>
            <a:r>
              <a:rPr lang="sv-SE" sz="3600"/>
              <a:t>Ett för att arbeta med det försämrade säkerhetsläget </a:t>
            </a:r>
          </a:p>
          <a:p>
            <a:pPr marL="742950" marR="0" lvl="0" indent="-742950" algn="l" defTabSz="914400" rtl="0" eaLnBrk="1" fontAlgn="auto" latinLnBrk="0" hangingPunct="1">
              <a:lnSpc>
                <a:spcPct val="107000"/>
              </a:lnSpc>
              <a:spcBef>
                <a:spcPts val="200"/>
              </a:spcBef>
              <a:spcAft>
                <a:spcPts val="0"/>
              </a:spcAft>
              <a:buClrTx/>
              <a:buSzTx/>
              <a:buFont typeface="+mj-lt"/>
              <a:buAutoNum type="arabicPeriod"/>
              <a:tabLst/>
              <a:defRPr/>
            </a:pPr>
            <a:r>
              <a:rPr lang="sv-SE" sz="3600"/>
              <a:t>Och ett för själva kriget i Ukraina och mottagandet av människor på flykt.</a:t>
            </a:r>
          </a:p>
          <a:p>
            <a:pPr marL="0" marR="0" lvl="0" indent="0" algn="l" defTabSz="914400" rtl="0" eaLnBrk="1" fontAlgn="auto" latinLnBrk="0" hangingPunct="1">
              <a:lnSpc>
                <a:spcPct val="107000"/>
              </a:lnSpc>
              <a:spcBef>
                <a:spcPts val="200"/>
              </a:spcBef>
              <a:spcAft>
                <a:spcPts val="0"/>
              </a:spcAft>
              <a:buClrTx/>
              <a:buSzTx/>
              <a:buFontTx/>
              <a:buNone/>
              <a:tabLst/>
              <a:defRPr/>
            </a:pPr>
            <a:endParaRPr lang="sv-SE" sz="3600"/>
          </a:p>
          <a:p>
            <a:pPr marL="0" marR="0" lvl="0" indent="0" algn="l" defTabSz="914400" rtl="0" eaLnBrk="1" fontAlgn="auto" latinLnBrk="0" hangingPunct="1">
              <a:lnSpc>
                <a:spcPct val="107000"/>
              </a:lnSpc>
              <a:spcBef>
                <a:spcPts val="200"/>
              </a:spcBef>
              <a:spcAft>
                <a:spcPts val="0"/>
              </a:spcAft>
              <a:buClrTx/>
              <a:buSzTx/>
              <a:buFontTx/>
              <a:buNone/>
              <a:tabLst/>
              <a:defRPr/>
            </a:pPr>
            <a:r>
              <a:rPr lang="sv-SE" sz="3600"/>
              <a:t>För att ta oss an detta inom Region Värmland finns det flera grupper igång.</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Försörjningsberedskap</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fokusera på försörjningsberedskap. I nuläget sker en avgränsning till läkemedel, förbrukningsmaterial, gas, medicinskteknisk utrustning och IT-system.</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Eva Bergquist, säkerhets- och beredskapschef</a:t>
            </a:r>
          </a:p>
          <a:p>
            <a:pPr>
              <a:lnSpc>
                <a:spcPct val="107000"/>
              </a:lnSpc>
              <a:spcBef>
                <a:spcPts val="200"/>
              </a:spcBef>
            </a:pPr>
            <a:b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b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Flyktingströmmar</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samordnar berörda verksamheter. Gruppen har fokus på mottagandet i hälso- och sjukvården av personer på flykt från Ukraina. I gruppen ingår representanter från bland andra smittskydd, asyl- och flyktinghälsan, barn- unga och familjehälsan, vaccinationsenheten, vårdcentralerna, barn- och ungdomsmedicin, infektionskliniken, tandvården och kommunikationsavdelningen.</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Elin Spets Ramberg, enhetschef, säkerhets- och beredskapsavdelningen</a:t>
            </a:r>
          </a:p>
          <a:p>
            <a:pPr>
              <a:lnSpc>
                <a:spcPct val="107000"/>
              </a:lnSpc>
              <a:spcBef>
                <a:spcPts val="200"/>
              </a:spcBef>
            </a:pPr>
            <a:b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b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Skyddsrum</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Inventerar våra skyddsrum, både i Region Värmlands egna lokaler och i de vi hyr in oss i. Gruppen ska ta fram en plan för att säkerställa att skyddsrummen går att använda som skyddsrum utifrån gällande krav samt att de går att tömma på 48 timmar. Verksamheter och enheter som nyttjar skyddsrummen kommer att bli kontaktade.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Mats Martin, beredskapssamordnare, säkerhets- och beredskapsavdelningen</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Drivmedel</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Bevakar händelseutvecklingen och fokuserar på att säkerställa tillgång till drivmedel vid en eventuell bristsituation.</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Linnea Asp, beredskapssamordnare, säkerhets- och beredskapsavdelningen</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Planering lokaler för materialförsörjning</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Inventerar lokaler och utrymmen för läkemedel och material med tanke på ökade volymer.</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Marie Henriksson, projektledare civilt försvar</a:t>
            </a:r>
          </a:p>
          <a:p>
            <a:pPr>
              <a:lnSpc>
                <a:spcPct val="107000"/>
              </a:lnSpc>
              <a:spcBef>
                <a:spcPts val="200"/>
              </a:spcBef>
            </a:pPr>
            <a:endPar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a:lnSpc>
                <a:spcPct val="107000"/>
              </a:lnSpc>
              <a:spcBef>
                <a:spcPts val="200"/>
              </a:spcBef>
            </a:pPr>
            <a:r>
              <a:rPr lang="sv-SE"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Krigsorganisation och dess bemanning</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Sammankallande: Marie Henriksson, projektledare civilt försvar</a:t>
            </a: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4</a:t>
            </a:fld>
            <a:endParaRPr lang="sv-SE"/>
          </a:p>
        </p:txBody>
      </p:sp>
    </p:spTree>
    <p:extLst>
      <p:ext uri="{BB962C8B-B14F-4D97-AF65-F5344CB8AC3E}">
        <p14:creationId xmlns:p14="http://schemas.microsoft.com/office/powerpoint/2010/main" val="384086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EU har aktiverat det så kallade massflyktsdirektivet. Massflyktsdirektivet innebär att personer som flytt från Ukraina får ett tillfälligt uppehållstillstånd, förutsatt att vissa krav är uppfyllda.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Tillståndet ger vuxna rätt att arbeta och barn rätt att gå i skola i Sverige.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 får ett uppehållstillstånd tom 4 mars, då det är kortare än 12 månader blir de inte folkbokförda i Sverige.  </a:t>
            </a:r>
          </a:p>
          <a:p>
            <a:pPr>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Personer som flytt från Ukraina och vistas i Sverige med ett tillfälligt uppehållstillstånd får ett så kallat </a:t>
            </a:r>
            <a:r>
              <a:rPr lang="sv-SE" sz="1800" err="1">
                <a:effectLst/>
                <a:latin typeface="Calibri" panose="020F0502020204030204" pitchFamily="34" charset="0"/>
                <a:ea typeface="Calibri" panose="020F0502020204030204" pitchFamily="34" charset="0"/>
                <a:cs typeface="Arial" panose="020B0604020202020204" pitchFamily="34" charset="0"/>
              </a:rPr>
              <a:t>UT-kort</a:t>
            </a:r>
            <a:r>
              <a:rPr lang="sv-SE" sz="1800">
                <a:effectLst/>
                <a:latin typeface="Calibri" panose="020F0502020204030204" pitchFamily="34" charset="0"/>
                <a:ea typeface="Calibri" panose="020F0502020204030204" pitchFamily="34" charset="0"/>
                <a:cs typeface="Arial" panose="020B0604020202020204" pitchFamily="34" charset="0"/>
              </a:rPr>
              <a:t> (uppehållstillståndskort) där det står om de har arbetstillstånd</a:t>
            </a:r>
          </a:p>
          <a:p>
            <a:pPr>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På kortet finns också ett dossiernummer = LMA nummer</a:t>
            </a: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5</a:t>
            </a:fld>
            <a:endParaRPr lang="sv-SE"/>
          </a:p>
        </p:txBody>
      </p:sp>
    </p:spTree>
    <p:extLst>
      <p:ext uri="{BB962C8B-B14F-4D97-AF65-F5344CB8AC3E}">
        <p14:creationId xmlns:p14="http://schemas.microsoft.com/office/powerpoint/2010/main" val="252022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6</a:t>
            </a:fld>
            <a:endParaRPr lang="sv-SE"/>
          </a:p>
        </p:txBody>
      </p:sp>
    </p:spTree>
    <p:extLst>
      <p:ext uri="{BB962C8B-B14F-4D97-AF65-F5344CB8AC3E}">
        <p14:creationId xmlns:p14="http://schemas.microsoft.com/office/powerpoint/2010/main" val="338069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Vi är skyldiga att erbjuda hälso- och sjukvård och tandvård till personer som har fått uppehållstillstånd enligt massflyktsdirektivet. </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Vilken vård som ska erbjudas skiljer sig åt mellan barn och vuxna. Som region kan vi alltid välja att erbjuda vård i större omfattning än vad lagen kräver.</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Barn under 18 år ska erbjudas hälso- och sjukvård och tandvård i samma omfattning och på samma villkor som barn som bor i Sverige. I den vård som ska erbjudas ingår vaccinationer enligt det allmänna vaccinationsprogrammet för barn.</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Det gäller samtliga vårdcentraler som är anslutna i vårdval vårdcentral. </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7</a:t>
            </a:fld>
            <a:endParaRPr lang="sv-SE"/>
          </a:p>
        </p:txBody>
      </p:sp>
    </p:spTree>
    <p:extLst>
      <p:ext uri="{BB962C8B-B14F-4D97-AF65-F5344CB8AC3E}">
        <p14:creationId xmlns:p14="http://schemas.microsoft.com/office/powerpoint/2010/main" val="100272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a:t>Har rätt till akut hälso- och sjukvård och tandvård.</a:t>
            </a: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När det gäller vuxna är regionerna skyldiga att erbjuda omedelbar hälso- och sjukvård och tandvård till dem som behöver sådan vård. Vad som utgör omedelbar vård får prövas i det enskilda fallet av den som ansvarar för vården. Utöver detta ska vi erbjuda:</a:t>
            </a:r>
            <a:br>
              <a:rPr lang="sv-SE" sz="1200">
                <a:effectLst/>
                <a:latin typeface="Calibri" panose="020F0502020204030204" pitchFamily="34" charset="0"/>
                <a:ea typeface="Calibri" panose="020F0502020204030204" pitchFamily="34" charset="0"/>
                <a:cs typeface="Arial" panose="020B0604020202020204" pitchFamily="34" charset="0"/>
              </a:rPr>
            </a:br>
            <a:endParaRPr lang="sv-SE"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omedelbar vård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b="0" i="0">
                <a:solidFill>
                  <a:srgbClr val="262626"/>
                </a:solidFill>
                <a:effectLst/>
                <a:latin typeface="Arial" panose="020B0604020202020204" pitchFamily="34" charset="0"/>
              </a:rPr>
              <a:t>vård och behandling av sjukdomar och skador där även en måttlig fördröjning kan innebära allvarliga följder för patienten</a:t>
            </a:r>
            <a:endParaRPr lang="sv-SE"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mödravård</a:t>
            </a: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vård vid abort</a:t>
            </a:r>
          </a:p>
          <a:p>
            <a:pPr marL="342900" lvl="0" indent="-342900">
              <a:lnSpc>
                <a:spcPct val="107000"/>
              </a:lnSpc>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preventivmedelsrådgivning</a:t>
            </a:r>
          </a:p>
          <a:p>
            <a:pPr marL="342900" lvl="0" indent="-342900">
              <a:lnSpc>
                <a:spcPct val="107000"/>
              </a:lnSpc>
              <a:spcAft>
                <a:spcPts val="800"/>
              </a:spcAft>
              <a:buFont typeface="Symbol" panose="05050102010706020507" pitchFamily="18" charset="2"/>
              <a:buChar char=""/>
            </a:pPr>
            <a:r>
              <a:rPr lang="sv-SE" sz="1200">
                <a:effectLst/>
                <a:latin typeface="Calibri" panose="020F0502020204030204" pitchFamily="34" charset="0"/>
                <a:ea typeface="Calibri" panose="020F0502020204030204" pitchFamily="34" charset="0"/>
                <a:cs typeface="Arial" panose="020B0604020202020204" pitchFamily="34" charset="0"/>
              </a:rPr>
              <a:t>hälsoundersökning.</a:t>
            </a:r>
          </a:p>
          <a:p>
            <a:pPr>
              <a:lnSpc>
                <a:spcPct val="107000"/>
              </a:lnSpc>
              <a:spcAft>
                <a:spcPts val="800"/>
              </a:spcAft>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b="1">
                <a:effectLst/>
                <a:latin typeface="Calibri" panose="020F0502020204030204" pitchFamily="34" charset="0"/>
                <a:ea typeface="Calibri" panose="020F0502020204030204" pitchFamily="34" charset="0"/>
                <a:cs typeface="Arial" panose="020B0604020202020204" pitchFamily="34" charset="0"/>
              </a:rPr>
              <a:t>Vård som inte kan anstå:</a:t>
            </a:r>
          </a:p>
          <a:p>
            <a:pPr>
              <a:lnSpc>
                <a:spcPct val="107000"/>
              </a:lnSpc>
              <a:spcAft>
                <a:spcPts val="800"/>
              </a:spcAft>
            </a:pPr>
            <a:r>
              <a:rPr lang="sv-SE">
                <a:hlinkClick r:id="rId3"/>
              </a:rPr>
              <a:t>Vilken vård ska en region erbjuda asylsökande och papperslösa? - Socialstyrelsen</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gn="l"/>
            <a:r>
              <a:rPr lang="sv-SE" b="0" i="0">
                <a:solidFill>
                  <a:srgbClr val="262626"/>
                </a:solidFill>
                <a:effectLst/>
                <a:latin typeface="Jost"/>
              </a:rPr>
              <a:t>Vilken vård ska erbjudas?</a:t>
            </a:r>
          </a:p>
          <a:p>
            <a:pPr algn="l"/>
            <a:r>
              <a:rPr lang="sv-SE" b="0" i="0">
                <a:solidFill>
                  <a:srgbClr val="262626"/>
                </a:solidFill>
                <a:effectLst/>
                <a:latin typeface="Arial" panose="020B0604020202020204" pitchFamily="34" charset="0"/>
              </a:rPr>
              <a:t>Det framgår av lagen och propositionen Hälso- och sjukvård till personer som vistas i Sverige utan tillstånd (2012/13:109) att regioner vid behov ska erbjuda hälso- och sjukvård och tandvård till papperslösa. Erbjudande om vård till papperslösa kan sammanfattas enligt följande:</a:t>
            </a:r>
          </a:p>
          <a:p>
            <a:pPr algn="l">
              <a:buFont typeface="Arial" panose="020B0604020202020204" pitchFamily="34" charset="0"/>
              <a:buChar char="•"/>
            </a:pPr>
            <a:r>
              <a:rPr lang="sv-SE" b="0" i="0">
                <a:solidFill>
                  <a:srgbClr val="262626"/>
                </a:solidFill>
                <a:effectLst/>
                <a:latin typeface="Arial" panose="020B0604020202020204" pitchFamily="34" charset="0"/>
              </a:rPr>
              <a:t>akut vård och behandling (omedelbar vård)</a:t>
            </a:r>
          </a:p>
          <a:p>
            <a:pPr algn="l">
              <a:buFont typeface="Arial" panose="020B0604020202020204" pitchFamily="34" charset="0"/>
              <a:buChar char="•"/>
            </a:pPr>
            <a:r>
              <a:rPr lang="sv-SE" b="0" i="0">
                <a:solidFill>
                  <a:srgbClr val="262626"/>
                </a:solidFill>
                <a:effectLst/>
                <a:latin typeface="Arial" panose="020B0604020202020204" pitchFamily="34" charset="0"/>
              </a:rPr>
              <a:t>vård och behandling som är mer än omedelbar vård, det vill säga lagen omfattar inte bara akut vård</a:t>
            </a:r>
          </a:p>
          <a:p>
            <a:pPr algn="l">
              <a:buFont typeface="Arial" panose="020B0604020202020204" pitchFamily="34" charset="0"/>
              <a:buChar char="•"/>
            </a:pPr>
            <a:r>
              <a:rPr lang="sv-SE" b="0" i="0">
                <a:solidFill>
                  <a:srgbClr val="262626"/>
                </a:solidFill>
                <a:effectLst/>
                <a:latin typeface="Arial" panose="020B0604020202020204" pitchFamily="34" charset="0"/>
              </a:rPr>
              <a:t>vård och behandling av sjukdomar och skador där även en måttlig fördröjning kan innebära allvarliga följder för patienten</a:t>
            </a:r>
          </a:p>
          <a:p>
            <a:pPr algn="l">
              <a:buFont typeface="Arial" panose="020B0604020202020204" pitchFamily="34" charset="0"/>
              <a:buChar char="•"/>
            </a:pPr>
            <a:r>
              <a:rPr lang="sv-SE" b="0" i="0">
                <a:solidFill>
                  <a:srgbClr val="262626"/>
                </a:solidFill>
                <a:effectLst/>
                <a:latin typeface="Arial" panose="020B0604020202020204" pitchFamily="34" charset="0"/>
              </a:rPr>
              <a:t>vård som kan motverka ett mer allvarligt sjukdomstillstånd</a:t>
            </a:r>
          </a:p>
          <a:p>
            <a:pPr algn="l">
              <a:buFont typeface="Arial" panose="020B0604020202020204" pitchFamily="34" charset="0"/>
              <a:buChar char="•"/>
            </a:pPr>
            <a:r>
              <a:rPr lang="sv-SE" b="0" i="0">
                <a:solidFill>
                  <a:srgbClr val="262626"/>
                </a:solidFill>
                <a:effectLst/>
                <a:latin typeface="Arial" panose="020B0604020202020204" pitchFamily="34" charset="0"/>
              </a:rPr>
              <a:t>vård för att undvika mer omfattande vård och behandling</a:t>
            </a:r>
          </a:p>
          <a:p>
            <a:pPr algn="l">
              <a:buFont typeface="Arial" panose="020B0604020202020204" pitchFamily="34" charset="0"/>
              <a:buChar char="•"/>
            </a:pPr>
            <a:r>
              <a:rPr lang="sv-SE" b="0" i="0">
                <a:solidFill>
                  <a:srgbClr val="262626"/>
                </a:solidFill>
                <a:effectLst/>
                <a:latin typeface="Arial" panose="020B0604020202020204" pitchFamily="34" charset="0"/>
              </a:rPr>
              <a:t>vård för att minska användningen av mer resurskrävande akuta behandlingsåtgärder</a:t>
            </a:r>
          </a:p>
          <a:p>
            <a:pPr algn="l">
              <a:buFont typeface="Arial" panose="020B0604020202020204" pitchFamily="34" charset="0"/>
              <a:buChar char="•"/>
            </a:pPr>
            <a:r>
              <a:rPr lang="sv-SE" b="0" i="0">
                <a:solidFill>
                  <a:srgbClr val="262626"/>
                </a:solidFill>
                <a:effectLst/>
                <a:latin typeface="Arial" panose="020B0604020202020204" pitchFamily="34" charset="0"/>
              </a:rPr>
              <a:t>vård som är följdinsatser av vård som getts (inklusive psykiatrisk vård)</a:t>
            </a:r>
          </a:p>
          <a:p>
            <a:pPr algn="l">
              <a:buFont typeface="Arial" panose="020B0604020202020204" pitchFamily="34" charset="0"/>
              <a:buChar char="•"/>
            </a:pPr>
            <a:r>
              <a:rPr lang="sv-SE" b="0" i="0">
                <a:solidFill>
                  <a:srgbClr val="262626"/>
                </a:solidFill>
                <a:effectLst/>
                <a:latin typeface="Arial" panose="020B0604020202020204" pitchFamily="34" charset="0"/>
              </a:rPr>
              <a:t>mödrahälsovård</a:t>
            </a:r>
          </a:p>
          <a:p>
            <a:pPr algn="l">
              <a:buFont typeface="Arial" panose="020B0604020202020204" pitchFamily="34" charset="0"/>
              <a:buChar char="•"/>
            </a:pPr>
            <a:r>
              <a:rPr lang="sv-SE" b="0" i="0">
                <a:solidFill>
                  <a:srgbClr val="262626"/>
                </a:solidFill>
                <a:effectLst/>
                <a:latin typeface="Arial" panose="020B0604020202020204" pitchFamily="34" charset="0"/>
              </a:rPr>
              <a:t>preventivmedelsrådgivning</a:t>
            </a:r>
          </a:p>
          <a:p>
            <a:pPr algn="l">
              <a:buFont typeface="Arial" panose="020B0604020202020204" pitchFamily="34" charset="0"/>
              <a:buChar char="•"/>
            </a:pPr>
            <a:r>
              <a:rPr lang="sv-SE" b="0" i="0">
                <a:solidFill>
                  <a:srgbClr val="262626"/>
                </a:solidFill>
                <a:effectLst/>
                <a:latin typeface="Arial" panose="020B0604020202020204" pitchFamily="34" charset="0"/>
              </a:rPr>
              <a:t>vård vid abort</a:t>
            </a:r>
          </a:p>
          <a:p>
            <a:pPr algn="l">
              <a:buFont typeface="Arial" panose="020B0604020202020204" pitchFamily="34" charset="0"/>
              <a:buChar char="•"/>
            </a:pPr>
            <a:r>
              <a:rPr lang="sv-SE" b="0" i="0">
                <a:solidFill>
                  <a:srgbClr val="262626"/>
                </a:solidFill>
                <a:effectLst/>
                <a:latin typeface="Arial" panose="020B0604020202020204" pitchFamily="34" charset="0"/>
              </a:rPr>
              <a:t>läkemedel som omfattas av lagen om läkemedelsförmåner</a:t>
            </a:r>
          </a:p>
          <a:p>
            <a:pPr algn="l">
              <a:buFont typeface="Arial" panose="020B0604020202020204" pitchFamily="34" charset="0"/>
              <a:buChar char="•"/>
            </a:pPr>
            <a:r>
              <a:rPr lang="sv-SE" b="0" i="0">
                <a:solidFill>
                  <a:srgbClr val="262626"/>
                </a:solidFill>
                <a:effectLst/>
                <a:latin typeface="Arial" panose="020B0604020202020204" pitchFamily="34" charset="0"/>
              </a:rPr>
              <a:t>smittskyddsinsatser</a:t>
            </a:r>
          </a:p>
          <a:p>
            <a:pPr algn="l">
              <a:buFont typeface="Arial" panose="020B0604020202020204" pitchFamily="34" charset="0"/>
              <a:buChar char="•"/>
            </a:pPr>
            <a:r>
              <a:rPr lang="sv-SE" b="0" i="0">
                <a:solidFill>
                  <a:srgbClr val="262626"/>
                </a:solidFill>
                <a:effectLst/>
                <a:latin typeface="Arial" panose="020B0604020202020204" pitchFamily="34" charset="0"/>
              </a:rPr>
              <a:t>en hälsoundersökning (om den enskilde inte redan har fått det)</a:t>
            </a:r>
          </a:p>
          <a:p>
            <a:pPr algn="l">
              <a:buFont typeface="Arial" panose="020B0604020202020204" pitchFamily="34" charset="0"/>
              <a:buChar char="•"/>
            </a:pPr>
            <a:r>
              <a:rPr lang="sv-SE" b="0" i="0">
                <a:solidFill>
                  <a:srgbClr val="262626"/>
                </a:solidFill>
                <a:effectLst/>
                <a:latin typeface="Arial" panose="020B0604020202020204" pitchFamily="34" charset="0"/>
              </a:rPr>
              <a:t>hjälpmedel vid funktionshinder (om inte patienten kan få tillgång till sådana på annat sätt)</a:t>
            </a:r>
          </a:p>
          <a:p>
            <a:pPr algn="l">
              <a:buFont typeface="Arial" panose="020B0604020202020204" pitchFamily="34" charset="0"/>
              <a:buChar char="•"/>
            </a:pPr>
            <a:r>
              <a:rPr lang="sv-SE" b="0" i="0">
                <a:solidFill>
                  <a:srgbClr val="262626"/>
                </a:solidFill>
                <a:effectLst/>
                <a:latin typeface="Arial" panose="020B0604020202020204" pitchFamily="34" charset="0"/>
              </a:rPr>
              <a:t>sjukresor eller transport i samband med vårdtillfället</a:t>
            </a:r>
          </a:p>
          <a:p>
            <a:pPr algn="l">
              <a:buFont typeface="Arial" panose="020B0604020202020204" pitchFamily="34" charset="0"/>
              <a:buChar char="•"/>
            </a:pPr>
            <a:r>
              <a:rPr lang="sv-SE" b="0" i="0">
                <a:solidFill>
                  <a:srgbClr val="262626"/>
                </a:solidFill>
                <a:effectLst/>
                <a:latin typeface="Arial" panose="020B0604020202020204" pitchFamily="34" charset="0"/>
              </a:rPr>
              <a:t>tolk i samband med vårdtillfället.</a:t>
            </a:r>
          </a:p>
          <a:p>
            <a:pPr algn="l"/>
            <a:r>
              <a:rPr lang="sv-SE" b="0" i="0">
                <a:solidFill>
                  <a:srgbClr val="262626"/>
                </a:solidFill>
                <a:effectLst/>
                <a:latin typeface="Arial" panose="020B0604020202020204" pitchFamily="34" charset="0"/>
              </a:rPr>
              <a:t>Denna vård omfattar alla typer av vård: somatisk och psykiatrisk hälso- och sjukvård samt tandvård.</a:t>
            </a:r>
          </a:p>
          <a:p>
            <a:pPr algn="l"/>
            <a:r>
              <a:rPr lang="sv-SE" b="0" i="0">
                <a:solidFill>
                  <a:srgbClr val="262626"/>
                </a:solidFill>
                <a:effectLst/>
                <a:latin typeface="Arial" panose="020B0604020202020204" pitchFamily="34" charset="0"/>
              </a:rPr>
              <a:t>Vård för personer med särskilda behov (som utsatts för tortyr, allvarliga övergrepp eller trauma) bör bedömas särskilt omsorgsfullt.</a:t>
            </a:r>
          </a:p>
          <a:p>
            <a:pPr algn="l"/>
            <a:endParaRPr lang="sv-SE" b="0" i="0">
              <a:solidFill>
                <a:srgbClr val="262626"/>
              </a:solidFill>
              <a:effectLst/>
              <a:latin typeface="Arial" panose="020B0604020202020204" pitchFamily="34" charset="0"/>
            </a:endParaRPr>
          </a:p>
          <a:p>
            <a:pPr algn="l"/>
            <a:r>
              <a:rPr lang="sv-SE" b="0" i="0">
                <a:solidFill>
                  <a:srgbClr val="262626"/>
                </a:solidFill>
                <a:effectLst/>
                <a:latin typeface="Arial" panose="020B0604020202020204" pitchFamily="34" charset="0"/>
              </a:rPr>
              <a:t>Vad som ska räknas som "vård som inte kan anstå" måste alltid avgöras i det enskilda fallet av den behandlande läkaren eller tandläkaren.</a:t>
            </a:r>
          </a:p>
          <a:p>
            <a:br>
              <a:rPr lang="sv-SE"/>
            </a:br>
            <a:endParaRPr lang="sv-SE"/>
          </a:p>
        </p:txBody>
      </p:sp>
      <p:sp>
        <p:nvSpPr>
          <p:cNvPr id="4" name="Platshållare för bildnummer 3"/>
          <p:cNvSpPr>
            <a:spLocks noGrp="1"/>
          </p:cNvSpPr>
          <p:nvPr>
            <p:ph type="sldNum" sz="quarter" idx="5"/>
          </p:nvPr>
        </p:nvSpPr>
        <p:spPr/>
        <p:txBody>
          <a:bodyPr/>
          <a:lstStyle/>
          <a:p>
            <a:fld id="{4D5E0C79-8FFD-447C-BD65-CA47A325DC6A}" type="slidenum">
              <a:rPr lang="sv-SE" smtClean="0"/>
              <a:t>8</a:t>
            </a:fld>
            <a:endParaRPr lang="sv-SE"/>
          </a:p>
        </p:txBody>
      </p:sp>
    </p:spTree>
    <p:extLst>
      <p:ext uri="{BB962C8B-B14F-4D97-AF65-F5344CB8AC3E}">
        <p14:creationId xmlns:p14="http://schemas.microsoft.com/office/powerpoint/2010/main" val="12505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De personer som har registrerat sig hos Migrationsverket, det vill säga de som får tillfälligt uppehållstillstånd och UT kort eller asyl, kommer i Värmland att erbjudas ett hälsosamtal. Asyl- och flyktinghälsan genomför hälsosamtalen, antingen i Region Värmlands lokaler eller på plats på ett boende. </a:t>
            </a:r>
            <a:r>
              <a:rPr lang="sv-SE" sz="1200">
                <a:effectLst/>
                <a:latin typeface="Calibri" panose="020F0502020204030204" pitchFamily="34" charset="0"/>
                <a:cs typeface="Arial" panose="020B0604020202020204" pitchFamily="34" charset="0"/>
              </a:rPr>
              <a:t>Asyl och flyktinghälsan kommer försöka vara ute på större boenden för att se om vi kan hjälpa till med mindre åtgärder.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cs typeface="Arial" panose="020B0604020202020204" pitchFamily="34" charset="0"/>
              </a:rPr>
              <a:t>Vi har enbart sköterskor anställda och behövs läkartid så behöver vi kontakt med vårdcentralerna. Vi önskar att ni meddelar oss vart vi ska vända oss, då vi vet att det är ont om läkare på vissa vårdcentraler.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Vård som inte kan anstå åligger respektive verksamhet, såsom vårdcentraler, jourmottagningar, akuten, </a:t>
            </a:r>
            <a:r>
              <a:rPr lang="sv-SE" sz="1200" err="1">
                <a:effectLst/>
                <a:latin typeface="Calibri" panose="020F0502020204030204" pitchFamily="34" charset="0"/>
                <a:ea typeface="Calibri" panose="020F0502020204030204" pitchFamily="34" charset="0"/>
                <a:cs typeface="Arial" panose="020B0604020202020204" pitchFamily="34" charset="0"/>
              </a:rPr>
              <a:t>bvc</a:t>
            </a:r>
            <a:r>
              <a:rPr lang="sv-SE" sz="1200">
                <a:effectLst/>
                <a:latin typeface="Calibri" panose="020F0502020204030204" pitchFamily="34" charset="0"/>
                <a:ea typeface="Calibri" panose="020F0502020204030204" pitchFamily="34" charset="0"/>
                <a:cs typeface="Arial" panose="020B0604020202020204" pitchFamily="34" charset="0"/>
              </a:rPr>
              <a:t>, </a:t>
            </a:r>
            <a:r>
              <a:rPr lang="sv-SE" sz="1200" err="1">
                <a:effectLst/>
                <a:latin typeface="Calibri" panose="020F0502020204030204" pitchFamily="34" charset="0"/>
                <a:ea typeface="Calibri" panose="020F0502020204030204" pitchFamily="34" charset="0"/>
                <a:cs typeface="Arial" panose="020B0604020202020204" pitchFamily="34" charset="0"/>
              </a:rPr>
              <a:t>bmm</a:t>
            </a:r>
            <a:r>
              <a:rPr lang="sv-SE" sz="1200">
                <a:effectLst/>
                <a:latin typeface="Calibri" panose="020F0502020204030204" pitchFamily="34" charset="0"/>
                <a:ea typeface="Calibri" panose="020F0502020204030204" pitchFamily="34" charset="0"/>
                <a:cs typeface="Arial" panose="020B0604020202020204" pitchFamily="34" charset="0"/>
              </a:rPr>
              <a:t> </a:t>
            </a:r>
            <a:r>
              <a:rPr lang="sv-SE" sz="1200" err="1">
                <a:effectLst/>
                <a:latin typeface="Calibri" panose="020F0502020204030204" pitchFamily="34" charset="0"/>
                <a:ea typeface="Calibri" panose="020F0502020204030204" pitchFamily="34" charset="0"/>
                <a:cs typeface="Arial" panose="020B0604020202020204" pitchFamily="34" charset="0"/>
              </a:rPr>
              <a:t>etc</a:t>
            </a:r>
            <a:r>
              <a:rPr lang="sv-SE" sz="120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cs typeface="Arial" panose="020B0604020202020204" pitchFamily="34" charset="0"/>
              </a:rPr>
              <a:t>Vi önskar att de som vistas här viseringsfritt söker tillfälligt skydd enligt massflyktsdirektivet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4D5E0C79-8FFD-447C-BD65-CA47A325DC6A}" type="slidenum">
              <a:rPr lang="sv-SE" smtClean="0"/>
              <a:t>9</a:t>
            </a:fld>
            <a:endParaRPr lang="sv-SE"/>
          </a:p>
        </p:txBody>
      </p:sp>
    </p:spTree>
    <p:extLst>
      <p:ext uri="{BB962C8B-B14F-4D97-AF65-F5344CB8AC3E}">
        <p14:creationId xmlns:p14="http://schemas.microsoft.com/office/powerpoint/2010/main" val="3978157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2022-03-25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2022-03-25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2022-03-25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2022-03-25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2022-03-25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2022-03-25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2022-03-25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nea.liv.se/Document/Document?DocumentNumber=918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gionvarmland.se/vardgivarwebben/vard-och-behandling/smittskydd-varmland/asylsokande-och-flyktinga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folkhalsomyndigheten.se/livsvillkor-levnadsvanor/halsa-i-olika-grupper/migration-och-halsa/ukrain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olkhalsomyndigheten.se/livsvillkor-levnadsvanor/halsa-i-olika-grupper/migration-och-halsa/ukrain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1177.se/Varmland/sjukdomar--besvar/lungor-och-luftvagar/inflammation-och-infektion-ilungor-och-luftror/om-covid-19--coronavirus/om-vaccin-mot-covid-19/sa-gor-du-for-att-vaccinera-dig-mot-covid-1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regionvarmland.se/vardgivarwebben/administration/tolkformedl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ionsverket.se/Om-Migrationsverket/Aktuella-fragor/Situationen-i-Ukraina.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anea.liv.se/Document/Document?DocumentNumber=20393"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folkhalsomyndigheten.se/livsvillkor-levnadsvanor/halsa-i-olika-grupper/migration-och-halsa/ukraina/" TargetMode="External"/><Relationship Id="rId3" Type="http://schemas.openxmlformats.org/officeDocument/2006/relationships/image" Target="../media/image6.jpeg"/><Relationship Id="rId7" Type="http://schemas.openxmlformats.org/officeDocument/2006/relationships/hyperlink" Target="https://www.migrationsverket.se/Om-Migrationsverket/Aktuella-fragor/Situationen-i-Ukraina.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krisinformation.se/detta-kan-handa/handelser-och-storningar/oro-for-omvarldslaget/oro-for-omvarldslaget" TargetMode="External"/><Relationship Id="rId5" Type="http://schemas.openxmlformats.org/officeDocument/2006/relationships/hyperlink" Target="https://regionvarmland.se/krigetiukraina" TargetMode="External"/><Relationship Id="rId4" Type="http://schemas.openxmlformats.org/officeDocument/2006/relationships/hyperlink" Target="https://regionvarmland.se/ukrain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tyrelsen.se/kunskapsstod-och-regler/omraden/asylsokande-och-andra-flyktingar/halsovard-och-sjukvard-och-tandvard/erbjuden-var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7505721" cy="1311128"/>
          </a:xfrm>
        </p:spPr>
        <p:txBody>
          <a:bodyPr/>
          <a:lstStyle/>
          <a:p>
            <a:r>
              <a:rPr lang="sv-SE" sz="3600"/>
              <a:t>Kriget i Ukraina</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vert="horz" lIns="91440" tIns="45720" rIns="91440" bIns="45720" rtlCol="0" anchor="t">
            <a:noAutofit/>
          </a:bodyPr>
          <a:lstStyle/>
          <a:p>
            <a:r>
              <a:rPr lang="sv-SE"/>
              <a:t>Region Värmlands hantering och åtgärder</a:t>
            </a:r>
            <a:br>
              <a:rPr lang="sv-SE"/>
            </a:br>
            <a:endParaRPr lang="sv-SE"/>
          </a:p>
          <a:p>
            <a:r>
              <a:rPr lang="sv-SE"/>
              <a:t>2022-03-23</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1106160" y="378668"/>
            <a:ext cx="8583754" cy="1325563"/>
          </a:xfrm>
        </p:spPr>
        <p:txBody>
          <a:bodyPr/>
          <a:lstStyle/>
          <a:p>
            <a:r>
              <a:rPr lang="sv-SE"/>
              <a:t>Reservnummer – så gör du!</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1330094" y="1878370"/>
            <a:ext cx="5614948" cy="4068421"/>
          </a:xfrm>
        </p:spPr>
        <p:txBody>
          <a:bodyPr/>
          <a:lstStyle/>
          <a:p>
            <a:r>
              <a:rPr lang="sv-SE" sz="2000"/>
              <a:t>Den som söker vård ska få ett reservnummer. </a:t>
            </a:r>
          </a:p>
          <a:p>
            <a:pPr lvl="1"/>
            <a:r>
              <a:rPr lang="sv-SE" sz="1800"/>
              <a:t>Välj LMA när du skapar reservnumret.</a:t>
            </a:r>
          </a:p>
          <a:p>
            <a:pPr lvl="1"/>
            <a:r>
              <a:rPr lang="sv-SE" sz="1800" i="1"/>
              <a:t>Välj land asyl</a:t>
            </a:r>
            <a:r>
              <a:rPr lang="sv-SE" sz="1800"/>
              <a:t>. Ange inte specifikt land. Det påverkar faktureringen till patienterna.</a:t>
            </a:r>
          </a:p>
          <a:p>
            <a:pPr lvl="1"/>
            <a:r>
              <a:rPr lang="sv-SE" sz="1800"/>
              <a:t>Skriv in LMA-nummer från uppehållskortet. Om personen inte fått sitt LMA nummer skriv 8 stycken nollor i en följd: 00000000.</a:t>
            </a:r>
          </a:p>
          <a:p>
            <a:pPr lvl="1"/>
            <a:r>
              <a:rPr lang="sv-SE" sz="1800"/>
              <a:t>Kom ihåg i Cosmic! co-adress och </a:t>
            </a:r>
            <a:r>
              <a:rPr lang="sv-SE" sz="1800" err="1"/>
              <a:t>ev</a:t>
            </a:r>
            <a:r>
              <a:rPr lang="sv-SE" sz="1800"/>
              <a:t> lägenhetsnummer. </a:t>
            </a:r>
          </a:p>
          <a:p>
            <a:r>
              <a:rPr lang="sv-SE" sz="2000"/>
              <a:t>Viktigt att följa rutinen: </a:t>
            </a:r>
            <a:r>
              <a:rPr lang="sv-SE" sz="2000" b="0" i="0" u="none" strike="noStrike">
                <a:solidFill>
                  <a:srgbClr val="003A70"/>
                </a:solidFill>
                <a:effectLst/>
                <a:hlinkClick r:id="rId3" tooltip="http://canea.liv.se/document/document?documentnumber=9183">
                  <a:extLst>
                    <a:ext uri="{A12FA001-AC4F-418D-AE19-62706E023703}">
                      <ahyp:hlinkClr xmlns:ahyp="http://schemas.microsoft.com/office/drawing/2018/hyperlinkcolor" val="tx"/>
                    </a:ext>
                  </a:extLst>
                </a:hlinkClick>
              </a:rPr>
              <a:t>INS-09183 Reservnummerhantering i CosmicINS-09183</a:t>
            </a:r>
            <a:endParaRPr lang="sv-SE" sz="2000"/>
          </a:p>
        </p:txBody>
      </p:sp>
      <p:pic>
        <p:nvPicPr>
          <p:cNvPr id="6" name="Bildobjekt 5" descr="En bild som visar bord&#10;&#10;Automatiskt genererad beskrivning">
            <a:extLst>
              <a:ext uri="{FF2B5EF4-FFF2-40B4-BE49-F238E27FC236}">
                <a16:creationId xmlns:a16="http://schemas.microsoft.com/office/drawing/2014/main" id="{2773A0A7-C7CB-47DD-8C6F-B3A0C23BA417}"/>
              </a:ext>
            </a:extLst>
          </p:cNvPr>
          <p:cNvPicPr>
            <a:picLocks noChangeAspect="1"/>
          </p:cNvPicPr>
          <p:nvPr/>
        </p:nvPicPr>
        <p:blipFill rotWithShape="1">
          <a:blip r:embed="rId4"/>
          <a:srcRect t="-763" r="48581" b="1"/>
          <a:stretch/>
        </p:blipFill>
        <p:spPr>
          <a:xfrm>
            <a:off x="8165794" y="1110289"/>
            <a:ext cx="3048239" cy="4360657"/>
          </a:xfrm>
          <a:prstGeom prst="rect">
            <a:avLst/>
          </a:prstGeom>
          <a:noFill/>
          <a:ln>
            <a:solidFill>
              <a:schemeClr val="bg2"/>
            </a:solidFill>
          </a:ln>
        </p:spPr>
      </p:pic>
      <p:sp>
        <p:nvSpPr>
          <p:cNvPr id="4" name="Ellips 3">
            <a:extLst>
              <a:ext uri="{FF2B5EF4-FFF2-40B4-BE49-F238E27FC236}">
                <a16:creationId xmlns:a16="http://schemas.microsoft.com/office/drawing/2014/main" id="{B3B8FDD5-1484-4D58-8176-EB17DCDC8A24}"/>
              </a:ext>
            </a:extLst>
          </p:cNvPr>
          <p:cNvSpPr/>
          <p:nvPr/>
        </p:nvSpPr>
        <p:spPr>
          <a:xfrm>
            <a:off x="10093569" y="183748"/>
            <a:ext cx="1969477" cy="211983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a:t>Viktigt i kontakten med personer som söker vård</a:t>
            </a:r>
          </a:p>
        </p:txBody>
      </p:sp>
    </p:spTree>
    <p:extLst>
      <p:ext uri="{BB962C8B-B14F-4D97-AF65-F5344CB8AC3E}">
        <p14:creationId xmlns:p14="http://schemas.microsoft.com/office/powerpoint/2010/main" val="14696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253741" y="649859"/>
            <a:ext cx="7200000" cy="1325563"/>
          </a:xfrm>
        </p:spPr>
        <p:txBody>
          <a:bodyPr/>
          <a:lstStyle/>
          <a:p>
            <a:r>
              <a:rPr lang="sv-SE"/>
              <a:t>Viktigt i kontakten med personer som söker vård</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253741" y="2264550"/>
            <a:ext cx="8636412" cy="3762593"/>
          </a:xfrm>
        </p:spPr>
        <p:txBody>
          <a:bodyPr/>
          <a:lstStyle/>
          <a:p>
            <a:r>
              <a:rPr lang="sv-SE">
                <a:solidFill>
                  <a:srgbClr val="F9B000"/>
                </a:solidFill>
              </a:rPr>
              <a:t>Var särskilt uppmärksam på luftvägssymtom</a:t>
            </a:r>
            <a:r>
              <a:rPr lang="sv-SE"/>
              <a:t>. Graden av vaccination mot covid-19 är lägre i Ukraina än i Sverige. Luftvägssymtom med långvarig hosta och viktnedgång kan vara tecken på</a:t>
            </a:r>
            <a:r>
              <a:rPr lang="sv-SE">
                <a:solidFill>
                  <a:srgbClr val="F9B000"/>
                </a:solidFill>
              </a:rPr>
              <a:t> tuberkulos</a:t>
            </a:r>
            <a:r>
              <a:rPr lang="sv-SE"/>
              <a:t>.</a:t>
            </a:r>
          </a:p>
          <a:p>
            <a:r>
              <a:rPr lang="sv-SE"/>
              <a:t>Var också uppmärksam på utslag utifrån att graden av vaccination mot </a:t>
            </a:r>
            <a:r>
              <a:rPr lang="sv-SE">
                <a:solidFill>
                  <a:srgbClr val="F9B000"/>
                </a:solidFill>
              </a:rPr>
              <a:t>mässling</a:t>
            </a:r>
            <a:r>
              <a:rPr lang="sv-SE"/>
              <a:t> är lägre.</a:t>
            </a:r>
          </a:p>
          <a:p>
            <a:r>
              <a:rPr lang="sv-SE"/>
              <a:t>Var uppmärksam på hiv och multiresistenta bakterier.</a:t>
            </a:r>
          </a:p>
          <a:p>
            <a:pPr lvl="1"/>
            <a:r>
              <a:rPr lang="sv-SE"/>
              <a:t>Ta del av information på </a:t>
            </a:r>
            <a:r>
              <a:rPr lang="sv-SE">
                <a:hlinkClick r:id="rId3"/>
              </a:rPr>
              <a:t>smittskydds webb</a:t>
            </a:r>
            <a:endParaRPr lang="sv-SE"/>
          </a:p>
          <a:p>
            <a:pPr lvl="1"/>
            <a:r>
              <a:rPr lang="sv-SE"/>
              <a:t>Översatt informationsmaterial finns att skriva ut på </a:t>
            </a:r>
            <a:br>
              <a:rPr lang="sv-SE"/>
            </a:br>
            <a:r>
              <a:rPr lang="sv-SE">
                <a:hlinkClick r:id="rId4"/>
              </a:rPr>
              <a:t>folkhälsomyndigheten webb</a:t>
            </a:r>
            <a:endParaRPr lang="sv-SE"/>
          </a:p>
          <a:p>
            <a:endParaRPr lang="sv-SE"/>
          </a:p>
          <a:p>
            <a:endParaRPr lang="sv-SE"/>
          </a:p>
        </p:txBody>
      </p:sp>
      <p:pic>
        <p:nvPicPr>
          <p:cNvPr id="5" name="Bild 4" descr="hosta kontur">
            <a:extLst>
              <a:ext uri="{FF2B5EF4-FFF2-40B4-BE49-F238E27FC236}">
                <a16:creationId xmlns:a16="http://schemas.microsoft.com/office/drawing/2014/main" id="{9532E58D-0DD0-450B-8B7B-9CC242A43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7680" y="700228"/>
            <a:ext cx="1199700" cy="1199700"/>
          </a:xfrm>
          <a:prstGeom prst="rect">
            <a:avLst/>
          </a:prstGeom>
        </p:spPr>
      </p:pic>
    </p:spTree>
    <p:extLst>
      <p:ext uri="{BB962C8B-B14F-4D97-AF65-F5344CB8AC3E}">
        <p14:creationId xmlns:p14="http://schemas.microsoft.com/office/powerpoint/2010/main" val="20236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D68F5-C455-486D-94D6-FB9B8DBA62AF}"/>
              </a:ext>
            </a:extLst>
          </p:cNvPr>
          <p:cNvSpPr>
            <a:spLocks noGrp="1"/>
          </p:cNvSpPr>
          <p:nvPr>
            <p:ph type="title"/>
          </p:nvPr>
        </p:nvSpPr>
        <p:spPr>
          <a:xfrm>
            <a:off x="5617029" y="388413"/>
            <a:ext cx="6032814" cy="1325563"/>
          </a:xfrm>
        </p:spPr>
        <p:txBody>
          <a:bodyPr/>
          <a:lstStyle/>
          <a:p>
            <a:r>
              <a:rPr lang="sv-SE"/>
              <a:t>Alla erbjuds vaccination mot covid-19</a:t>
            </a:r>
          </a:p>
        </p:txBody>
      </p:sp>
      <p:sp>
        <p:nvSpPr>
          <p:cNvPr id="3" name="Platshållare för text 2">
            <a:extLst>
              <a:ext uri="{FF2B5EF4-FFF2-40B4-BE49-F238E27FC236}">
                <a16:creationId xmlns:a16="http://schemas.microsoft.com/office/drawing/2014/main" id="{F2850279-91F2-440B-976C-A266833DC708}"/>
              </a:ext>
            </a:extLst>
          </p:cNvPr>
          <p:cNvSpPr>
            <a:spLocks noGrp="1"/>
          </p:cNvSpPr>
          <p:nvPr>
            <p:ph type="body" sz="quarter" idx="13"/>
          </p:nvPr>
        </p:nvSpPr>
        <p:spPr>
          <a:xfrm>
            <a:off x="5617029" y="1904024"/>
            <a:ext cx="6250881" cy="3240000"/>
          </a:xfrm>
        </p:spPr>
        <p:txBody>
          <a:bodyPr/>
          <a:lstStyle/>
          <a:p>
            <a:r>
              <a:rPr lang="sv-SE" sz="2000"/>
              <a:t>Alla erbjuds vaccination mot covid-19 och behöver inte invänta hälsosamtalet. </a:t>
            </a:r>
          </a:p>
          <a:p>
            <a:r>
              <a:rPr lang="sv-SE" sz="2000"/>
              <a:t>Viktigt att berätta vikten av vaccination i samband med kontakt.</a:t>
            </a:r>
          </a:p>
          <a:p>
            <a:r>
              <a:rPr lang="sv-SE" sz="2000"/>
              <a:t>Informationsmaterial att lämna ut finns översatt på </a:t>
            </a:r>
            <a:r>
              <a:rPr lang="sv-SE" sz="2000">
                <a:hlinkClick r:id="rId3"/>
              </a:rPr>
              <a:t>folkhalsonmyndigheten.se </a:t>
            </a:r>
            <a:endParaRPr lang="sv-SE" sz="2000"/>
          </a:p>
          <a:p>
            <a:r>
              <a:rPr lang="sv-SE" sz="2000"/>
              <a:t>Personer från Ukraina kan boka tid för vaccination via telefon 010-831 80 70 eller kom för </a:t>
            </a:r>
            <a:r>
              <a:rPr lang="sv-SE" sz="2000" err="1"/>
              <a:t>drop</a:t>
            </a:r>
            <a:r>
              <a:rPr lang="sv-SE" sz="2000"/>
              <a:t>-in. </a:t>
            </a:r>
          </a:p>
          <a:p>
            <a:r>
              <a:rPr lang="sv-SE" sz="2000"/>
              <a:t>Information om bokning och aktuella vaccinationsmottagningar finns </a:t>
            </a:r>
            <a:r>
              <a:rPr lang="sv-SE" sz="2000">
                <a:hlinkClick r:id="rId4"/>
              </a:rPr>
              <a:t>på 1177.se. </a:t>
            </a:r>
            <a:endParaRPr lang="sv-SE" sz="2000"/>
          </a:p>
          <a:p>
            <a:endParaRPr lang="sv-SE" sz="2000"/>
          </a:p>
        </p:txBody>
      </p:sp>
      <p:pic>
        <p:nvPicPr>
          <p:cNvPr id="6" name="Bildobjekt 5">
            <a:extLst>
              <a:ext uri="{FF2B5EF4-FFF2-40B4-BE49-F238E27FC236}">
                <a16:creationId xmlns:a16="http://schemas.microsoft.com/office/drawing/2014/main" id="{3ED44284-25A9-4D00-89A1-B0B793D1A1FF}"/>
              </a:ext>
            </a:extLst>
          </p:cNvPr>
          <p:cNvPicPr>
            <a:picLocks noChangeAspect="1"/>
          </p:cNvPicPr>
          <p:nvPr/>
        </p:nvPicPr>
        <p:blipFill>
          <a:blip r:embed="rId5"/>
          <a:stretch>
            <a:fillRect/>
          </a:stretch>
        </p:blipFill>
        <p:spPr>
          <a:xfrm>
            <a:off x="1092653" y="388413"/>
            <a:ext cx="4186967" cy="5868761"/>
          </a:xfrm>
          <a:prstGeom prst="rect">
            <a:avLst/>
          </a:prstGeom>
        </p:spPr>
      </p:pic>
    </p:spTree>
    <p:extLst>
      <p:ext uri="{BB962C8B-B14F-4D97-AF65-F5344CB8AC3E}">
        <p14:creationId xmlns:p14="http://schemas.microsoft.com/office/powerpoint/2010/main" val="59679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D2216-553A-4E7B-A58D-4661A336FBE5}"/>
              </a:ext>
            </a:extLst>
          </p:cNvPr>
          <p:cNvSpPr>
            <a:spLocks noGrp="1"/>
          </p:cNvSpPr>
          <p:nvPr>
            <p:ph type="title"/>
          </p:nvPr>
        </p:nvSpPr>
        <p:spPr/>
        <p:txBody>
          <a:bodyPr/>
          <a:lstStyle/>
          <a:p>
            <a:r>
              <a:rPr lang="sv-SE"/>
              <a:t>Tolk</a:t>
            </a:r>
          </a:p>
        </p:txBody>
      </p:sp>
      <p:sp>
        <p:nvSpPr>
          <p:cNvPr id="3" name="Platshållare för text 2">
            <a:extLst>
              <a:ext uri="{FF2B5EF4-FFF2-40B4-BE49-F238E27FC236}">
                <a16:creationId xmlns:a16="http://schemas.microsoft.com/office/drawing/2014/main" id="{51CDE9F7-478F-4399-B638-DF769D89E9AA}"/>
              </a:ext>
            </a:extLst>
          </p:cNvPr>
          <p:cNvSpPr>
            <a:spLocks noGrp="1"/>
          </p:cNvSpPr>
          <p:nvPr>
            <p:ph type="body" sz="quarter" idx="13"/>
          </p:nvPr>
        </p:nvSpPr>
        <p:spPr>
          <a:xfrm>
            <a:off x="2496809" y="2482850"/>
            <a:ext cx="5894837" cy="3240000"/>
          </a:xfrm>
        </p:spPr>
        <p:txBody>
          <a:bodyPr/>
          <a:lstStyle/>
          <a:p>
            <a:r>
              <a:rPr lang="sv-SE"/>
              <a:t>Använd telefontolk i första hand.</a:t>
            </a:r>
          </a:p>
          <a:p>
            <a:r>
              <a:rPr lang="sv-SE"/>
              <a:t>Till informationssidan om </a:t>
            </a:r>
            <a:r>
              <a:rPr lang="sv-SE">
                <a:hlinkClick r:id="rId2"/>
              </a:rPr>
              <a:t>tolkförmedling på vårdgivarwebben</a:t>
            </a:r>
            <a:endParaRPr lang="sv-SE"/>
          </a:p>
        </p:txBody>
      </p:sp>
    </p:spTree>
    <p:extLst>
      <p:ext uri="{BB962C8B-B14F-4D97-AF65-F5344CB8AC3E}">
        <p14:creationId xmlns:p14="http://schemas.microsoft.com/office/powerpoint/2010/main" val="111854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3A5FB-E532-47C8-B7AC-B1D991A2568B}"/>
              </a:ext>
            </a:extLst>
          </p:cNvPr>
          <p:cNvSpPr>
            <a:spLocks noGrp="1"/>
          </p:cNvSpPr>
          <p:nvPr>
            <p:ph type="title"/>
          </p:nvPr>
        </p:nvSpPr>
        <p:spPr/>
        <p:txBody>
          <a:bodyPr/>
          <a:lstStyle/>
          <a:p>
            <a:r>
              <a:rPr lang="sv-SE"/>
              <a:t>Ansöka om skydd enligt massflyktsdirektivet</a:t>
            </a:r>
          </a:p>
        </p:txBody>
      </p:sp>
      <p:sp>
        <p:nvSpPr>
          <p:cNvPr id="3" name="Platshållare för text 2">
            <a:extLst>
              <a:ext uri="{FF2B5EF4-FFF2-40B4-BE49-F238E27FC236}">
                <a16:creationId xmlns:a16="http://schemas.microsoft.com/office/drawing/2014/main" id="{9E6FC405-5D1A-4705-9AA4-9DC0B44932C3}"/>
              </a:ext>
            </a:extLst>
          </p:cNvPr>
          <p:cNvSpPr>
            <a:spLocks noGrp="1"/>
          </p:cNvSpPr>
          <p:nvPr>
            <p:ph type="body" sz="quarter" idx="13"/>
          </p:nvPr>
        </p:nvSpPr>
        <p:spPr/>
        <p:txBody>
          <a:bodyPr/>
          <a:lstStyle/>
          <a:p>
            <a:r>
              <a:rPr lang="sv-SE"/>
              <a:t>Personer på flykt från Ukraina som befinner sig i Värmland ska vända sig till Migrationsverkets kontor i Örebro för att ansöka om skydd enligt massflyktsdirektivet.</a:t>
            </a:r>
          </a:p>
          <a:p>
            <a:r>
              <a:rPr lang="sv-SE"/>
              <a:t>Här finns kontaktuppgifter, </a:t>
            </a:r>
            <a:r>
              <a:rPr lang="sv-SE">
                <a:solidFill>
                  <a:schemeClr val="accent6"/>
                </a:solidFill>
              </a:rPr>
              <a:t>ansökan kan nu göras digitalt </a:t>
            </a:r>
            <a:r>
              <a:rPr lang="sv-SE">
                <a:hlinkClick r:id="rId3"/>
              </a:rPr>
              <a:t>(migrationsverket.se).</a:t>
            </a:r>
            <a:endParaRPr lang="sv-SE"/>
          </a:p>
          <a:p>
            <a:endParaRPr lang="sv-SE"/>
          </a:p>
        </p:txBody>
      </p:sp>
    </p:spTree>
    <p:extLst>
      <p:ext uri="{BB962C8B-B14F-4D97-AF65-F5344CB8AC3E}">
        <p14:creationId xmlns:p14="http://schemas.microsoft.com/office/powerpoint/2010/main" val="63818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C28C98-4A60-440C-B7EA-39B322878ECE}"/>
              </a:ext>
            </a:extLst>
          </p:cNvPr>
          <p:cNvSpPr>
            <a:spLocks noGrp="1"/>
          </p:cNvSpPr>
          <p:nvPr>
            <p:ph type="title"/>
          </p:nvPr>
        </p:nvSpPr>
        <p:spPr>
          <a:xfrm>
            <a:off x="2496000" y="911842"/>
            <a:ext cx="7200000" cy="1325563"/>
          </a:xfrm>
        </p:spPr>
        <p:txBody>
          <a:bodyPr/>
          <a:lstStyle/>
          <a:p>
            <a:r>
              <a:rPr lang="sv-SE"/>
              <a:t>Rätt till läkemedel, asylsökande och massflyktsdirektivet</a:t>
            </a:r>
          </a:p>
        </p:txBody>
      </p:sp>
      <p:sp>
        <p:nvSpPr>
          <p:cNvPr id="3" name="Platshållare för text 2">
            <a:extLst>
              <a:ext uri="{FF2B5EF4-FFF2-40B4-BE49-F238E27FC236}">
                <a16:creationId xmlns:a16="http://schemas.microsoft.com/office/drawing/2014/main" id="{9BBB6FC1-CA95-40D8-8BB5-DF3E9CA8983D}"/>
              </a:ext>
            </a:extLst>
          </p:cNvPr>
          <p:cNvSpPr>
            <a:spLocks noGrp="1"/>
          </p:cNvSpPr>
          <p:nvPr>
            <p:ph type="body" sz="quarter" idx="13"/>
          </p:nvPr>
        </p:nvSpPr>
        <p:spPr>
          <a:xfrm>
            <a:off x="2496000" y="2596312"/>
            <a:ext cx="8789316" cy="3240000"/>
          </a:xfrm>
        </p:spPr>
        <p:txBody>
          <a:bodyPr/>
          <a:lstStyle/>
          <a:p>
            <a:r>
              <a:rPr lang="sv-SE"/>
              <a:t>De som beviljats uppehållstillstånd enligt massflyktsdirektivet har rätt till subventionerade receptförskrivna läkemedel på samma sätt som asylsökande. </a:t>
            </a:r>
          </a:p>
          <a:p>
            <a:r>
              <a:rPr lang="sv-SE"/>
              <a:t>Läkemedel till person som inväntar </a:t>
            </a:r>
            <a:r>
              <a:rPr lang="sv-SE" err="1"/>
              <a:t>UT-kort</a:t>
            </a:r>
            <a:r>
              <a:rPr lang="sv-SE"/>
              <a:t>? </a:t>
            </a:r>
            <a:br>
              <a:rPr lang="sv-SE"/>
            </a:br>
            <a:r>
              <a:rPr lang="sv-SE"/>
              <a:t>Använd rutinen för ”papperslösa” </a:t>
            </a:r>
            <a:r>
              <a:rPr lang="sv-SE">
                <a:hlinkClick r:id="rId3"/>
              </a:rPr>
              <a:t>Subvention av läkemedel till personer som vistas i landet utan tillstånd (papperslösa)</a:t>
            </a:r>
            <a:br>
              <a:rPr lang="sv-SE">
                <a:hlinkClick r:id="rId3"/>
              </a:rPr>
            </a:br>
            <a:r>
              <a:rPr lang="sv-SE">
                <a:hlinkClick r:id="rId3"/>
              </a:rPr>
              <a:t> –RUT 20393</a:t>
            </a:r>
            <a:endParaRPr lang="sv-SE"/>
          </a:p>
          <a:p>
            <a:endParaRPr lang="sv-SE">
              <a:highlight>
                <a:srgbClr val="FFFF00"/>
              </a:highlight>
            </a:endParaRPr>
          </a:p>
        </p:txBody>
      </p:sp>
    </p:spTree>
    <p:extLst>
      <p:ext uri="{BB962C8B-B14F-4D97-AF65-F5344CB8AC3E}">
        <p14:creationId xmlns:p14="http://schemas.microsoft.com/office/powerpoint/2010/main" val="36864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B25CF-3707-4E82-93AB-CD6D1F051AF0}"/>
              </a:ext>
            </a:extLst>
          </p:cNvPr>
          <p:cNvSpPr>
            <a:spLocks noGrp="1"/>
          </p:cNvSpPr>
          <p:nvPr>
            <p:ph type="title"/>
          </p:nvPr>
        </p:nvSpPr>
        <p:spPr>
          <a:xfrm>
            <a:off x="7003175" y="972000"/>
            <a:ext cx="4721979" cy="1325563"/>
          </a:xfrm>
        </p:spPr>
        <p:txBody>
          <a:bodyPr/>
          <a:lstStyle/>
          <a:p>
            <a:r>
              <a:rPr lang="sv-SE"/>
              <a:t>Resa med buss och tåg utan kostnad!</a:t>
            </a:r>
          </a:p>
        </p:txBody>
      </p:sp>
      <p:sp>
        <p:nvSpPr>
          <p:cNvPr id="3" name="Platshållare för innehåll 2">
            <a:extLst>
              <a:ext uri="{FF2B5EF4-FFF2-40B4-BE49-F238E27FC236}">
                <a16:creationId xmlns:a16="http://schemas.microsoft.com/office/drawing/2014/main" id="{4920F937-323D-40A6-9CA9-BF369776C42D}"/>
              </a:ext>
            </a:extLst>
          </p:cNvPr>
          <p:cNvSpPr>
            <a:spLocks noGrp="1"/>
          </p:cNvSpPr>
          <p:nvPr>
            <p:ph sz="half" idx="2"/>
          </p:nvPr>
        </p:nvSpPr>
        <p:spPr/>
        <p:txBody>
          <a:bodyPr/>
          <a:lstStyle/>
          <a:p>
            <a:r>
              <a:rPr lang="sv-SE"/>
              <a:t>Region Värmland har beslutat att erbjuda personer som flytt från Ukraina kostnadsfria resor inom Region Värmlands kollektivtrafik.</a:t>
            </a:r>
          </a:p>
          <a:p>
            <a:r>
              <a:rPr lang="sv-SE"/>
              <a:t>Personer som kan uppvisa pass eller id-handling från Ukraina får resa gratis på samtliga av Karlstadsbuss och Värmlandstrafiks bussar och tåg.</a:t>
            </a:r>
          </a:p>
          <a:p>
            <a:endParaRPr lang="sv-SE"/>
          </a:p>
        </p:txBody>
      </p:sp>
      <p:pic>
        <p:nvPicPr>
          <p:cNvPr id="6" name="Platshållare för bild 5" descr="En bild som visar text, väg, utomhus, gata&#10;&#10;Automatiskt genererad beskrivning">
            <a:extLst>
              <a:ext uri="{FF2B5EF4-FFF2-40B4-BE49-F238E27FC236}">
                <a16:creationId xmlns:a16="http://schemas.microsoft.com/office/drawing/2014/main" id="{AD86FB15-F297-440B-80A3-1CE3CA9B317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507" r="35319"/>
          <a:stretch/>
        </p:blipFill>
        <p:spPr>
          <a:xfrm>
            <a:off x="345601" y="0"/>
            <a:ext cx="5750400" cy="6858000"/>
          </a:xfrm>
        </p:spPr>
      </p:pic>
    </p:spTree>
    <p:extLst>
      <p:ext uri="{BB962C8B-B14F-4D97-AF65-F5344CB8AC3E}">
        <p14:creationId xmlns:p14="http://schemas.microsoft.com/office/powerpoint/2010/main" val="152674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arta&#10;&#10;Automatiskt genererad beskrivning">
            <a:extLst>
              <a:ext uri="{FF2B5EF4-FFF2-40B4-BE49-F238E27FC236}">
                <a16:creationId xmlns:a16="http://schemas.microsoft.com/office/drawing/2014/main" id="{F9225F89-0930-4E01-8B3E-9DA72E45C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617209" y="1156119"/>
            <a:ext cx="7200000" cy="1325563"/>
          </a:xfrm>
        </p:spPr>
        <p:txBody>
          <a:bodyPr/>
          <a:lstStyle/>
          <a:p>
            <a:r>
              <a:rPr lang="sv-SE"/>
              <a:t>Håll dig uppdaterad </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617209" y="2723400"/>
            <a:ext cx="7200000" cy="3240000"/>
          </a:xfrm>
        </p:spPr>
        <p:txBody>
          <a:bodyPr/>
          <a:lstStyle/>
          <a:p>
            <a:r>
              <a:rPr lang="sv-SE" u="none" strike="noStrike">
                <a:solidFill>
                  <a:srgbClr val="003A70"/>
                </a:solidFill>
                <a:effectLst/>
                <a:hlinkClick r:id="rId4" tooltip="https://regionvarmland.se/ukraina">
                  <a:extLst>
                    <a:ext uri="{A12FA001-AC4F-418D-AE19-62706E023703}">
                      <ahyp:hlinkClr xmlns:ahyp="http://schemas.microsoft.com/office/drawing/2018/hyperlinkcolor" val="tx"/>
                    </a:ext>
                  </a:extLst>
                </a:hlinkClick>
              </a:rPr>
              <a:t>Regionvarmland.se/</a:t>
            </a:r>
            <a:r>
              <a:rPr lang="sv-SE" u="none" strike="noStrike" err="1">
                <a:effectLst/>
                <a:hlinkClick r:id="rId4" tooltip="https://regionvarmland.se/ukraina">
                  <a:extLst>
                    <a:ext uri="{A12FA001-AC4F-418D-AE19-62706E023703}">
                      <ahyp:hlinkClr xmlns:ahyp="http://schemas.microsoft.com/office/drawing/2018/hyperlinkcolor" val="tx"/>
                    </a:ext>
                  </a:extLst>
                </a:hlinkClick>
              </a:rPr>
              <a:t>ukraina</a:t>
            </a:r>
            <a:r>
              <a:rPr lang="sv-SE" u="none" strike="noStrike">
                <a:effectLst/>
              </a:rPr>
              <a:t> </a:t>
            </a:r>
            <a:endParaRPr lang="sv-SE" u="none" strike="noStrike"/>
          </a:p>
          <a:p>
            <a:r>
              <a:rPr lang="sv-SE" u="none" strike="noStrike">
                <a:solidFill>
                  <a:srgbClr val="003A70"/>
                </a:solidFill>
                <a:effectLst/>
                <a:hlinkClick r:id="rId5" tooltip="https://regionvarmland.se/krigetiukraina">
                  <a:extLst>
                    <a:ext uri="{A12FA001-AC4F-418D-AE19-62706E023703}">
                      <ahyp:hlinkClr xmlns:ahyp="http://schemas.microsoft.com/office/drawing/2018/hyperlinkcolor" val="tx"/>
                    </a:ext>
                  </a:extLst>
                </a:hlinkClick>
              </a:rPr>
              <a:t>Regionvarmland.se/</a:t>
            </a:r>
            <a:r>
              <a:rPr lang="sv-SE" u="none" strike="noStrike" err="1">
                <a:effectLst/>
                <a:hlinkClick r:id="rId5" tooltip="https://regionvarmland.se/krigetiukraina">
                  <a:extLst>
                    <a:ext uri="{A12FA001-AC4F-418D-AE19-62706E023703}">
                      <ahyp:hlinkClr xmlns:ahyp="http://schemas.microsoft.com/office/drawing/2018/hyperlinkcolor" val="tx"/>
                    </a:ext>
                  </a:extLst>
                </a:hlinkClick>
              </a:rPr>
              <a:t>krigetiukraina</a:t>
            </a:r>
            <a:r>
              <a:rPr lang="sv-SE" u="none" strike="noStrike">
                <a:effectLst/>
              </a:rPr>
              <a:t> </a:t>
            </a:r>
          </a:p>
          <a:p>
            <a:pPr lvl="1"/>
            <a:r>
              <a:rPr lang="sv-SE" u="none" strike="noStrike">
                <a:effectLst/>
              </a:rPr>
              <a:t>(</a:t>
            </a:r>
            <a:r>
              <a:rPr lang="sv-SE"/>
              <a:t>Denna presentation finns uppdaterat här)</a:t>
            </a:r>
            <a:endParaRPr lang="sv-SE">
              <a:effectLst/>
            </a:endParaRPr>
          </a:p>
          <a:p>
            <a:r>
              <a:rPr lang="sv-SE">
                <a:hlinkClick r:id="rId6"/>
              </a:rPr>
              <a:t>Krisinformation.se</a:t>
            </a:r>
            <a:endParaRPr lang="sv-SE"/>
          </a:p>
          <a:p>
            <a:r>
              <a:rPr lang="sv-SE">
                <a:hlinkClick r:id="rId7"/>
              </a:rPr>
              <a:t>Migrationsverket (situationen i Ukraina)</a:t>
            </a:r>
            <a:endParaRPr lang="sv-SE"/>
          </a:p>
          <a:p>
            <a:r>
              <a:rPr lang="sv-SE">
                <a:hlinkClick r:id="rId8"/>
              </a:rPr>
              <a:t>Folkhälsomyndigheten (situationen i Ukraina)</a:t>
            </a:r>
            <a:endParaRPr lang="sv-SE"/>
          </a:p>
          <a:p>
            <a:endParaRPr lang="sv-SE"/>
          </a:p>
        </p:txBody>
      </p:sp>
    </p:spTree>
    <p:extLst>
      <p:ext uri="{BB962C8B-B14F-4D97-AF65-F5344CB8AC3E}">
        <p14:creationId xmlns:p14="http://schemas.microsoft.com/office/powerpoint/2010/main" val="260586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76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karta&#10;&#10;Automatiskt genererad beskrivning">
            <a:extLst>
              <a:ext uri="{FF2B5EF4-FFF2-40B4-BE49-F238E27FC236}">
                <a16:creationId xmlns:a16="http://schemas.microsoft.com/office/drawing/2014/main" id="{0D6BCB9B-BE7D-469A-8A60-A25F44F41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5059F63-22CB-4471-B3AD-739BBA5AC262}"/>
              </a:ext>
            </a:extLst>
          </p:cNvPr>
          <p:cNvSpPr>
            <a:spLocks noGrp="1"/>
          </p:cNvSpPr>
          <p:nvPr>
            <p:ph type="title"/>
          </p:nvPr>
        </p:nvSpPr>
        <p:spPr>
          <a:xfrm>
            <a:off x="782309" y="724350"/>
            <a:ext cx="5447041" cy="1325563"/>
          </a:xfrm>
        </p:spPr>
        <p:txBody>
          <a:bodyPr/>
          <a:lstStyle/>
          <a:p>
            <a:r>
              <a:rPr lang="sv-SE"/>
              <a:t>Nuläge</a:t>
            </a:r>
          </a:p>
        </p:txBody>
      </p:sp>
      <p:sp>
        <p:nvSpPr>
          <p:cNvPr id="3" name="Platshållare för text 2">
            <a:extLst>
              <a:ext uri="{FF2B5EF4-FFF2-40B4-BE49-F238E27FC236}">
                <a16:creationId xmlns:a16="http://schemas.microsoft.com/office/drawing/2014/main" id="{5FC96CBF-765D-482A-A58F-35C9E18C2CA5}"/>
              </a:ext>
            </a:extLst>
          </p:cNvPr>
          <p:cNvSpPr>
            <a:spLocks noGrp="1"/>
          </p:cNvSpPr>
          <p:nvPr>
            <p:ph type="body" sz="quarter" idx="13"/>
          </p:nvPr>
        </p:nvSpPr>
        <p:spPr>
          <a:xfrm>
            <a:off x="782309" y="2235200"/>
            <a:ext cx="4488191" cy="3240000"/>
          </a:xfrm>
        </p:spPr>
        <p:txBody>
          <a:bodyPr/>
          <a:lstStyle/>
          <a:p>
            <a:r>
              <a:rPr lang="sv-SE"/>
              <a:t>Personer som flyr från kriget i Ukraina kommer till Värmland på olika sätt. De kan: </a:t>
            </a:r>
          </a:p>
          <a:p>
            <a:pPr lvl="1"/>
            <a:r>
              <a:rPr lang="sv-SE"/>
              <a:t>vistas i Sverige viseringsfritt i 90 dagar </a:t>
            </a:r>
          </a:p>
          <a:p>
            <a:pPr lvl="1"/>
            <a:r>
              <a:rPr lang="sv-SE"/>
              <a:t>söka tillfälligt skydd enligt massflyktsdirektivet</a:t>
            </a:r>
          </a:p>
          <a:p>
            <a:pPr lvl="1"/>
            <a:r>
              <a:rPr lang="sv-SE"/>
              <a:t>vara asylsökande.</a:t>
            </a:r>
          </a:p>
          <a:p>
            <a:endParaRPr lang="sv-SE"/>
          </a:p>
        </p:txBody>
      </p:sp>
    </p:spTree>
    <p:extLst>
      <p:ext uri="{BB962C8B-B14F-4D97-AF65-F5344CB8AC3E}">
        <p14:creationId xmlns:p14="http://schemas.microsoft.com/office/powerpoint/2010/main" val="385484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420609" y="602162"/>
            <a:ext cx="7200000" cy="1325563"/>
          </a:xfrm>
        </p:spPr>
        <p:txBody>
          <a:bodyPr/>
          <a:lstStyle/>
          <a:p>
            <a:r>
              <a:rPr lang="sv-SE"/>
              <a:t>Vem ansvarar för vad? </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420609" y="2338890"/>
            <a:ext cx="9133717" cy="4889500"/>
          </a:xfrm>
        </p:spPr>
        <p:txBody>
          <a:bodyPr vert="horz" lIns="91440" tIns="45720" rIns="91440" bIns="45720" rtlCol="0" anchor="t">
            <a:noAutofit/>
          </a:bodyPr>
          <a:lstStyle/>
          <a:p>
            <a:pPr marL="251460" indent="-251460"/>
            <a:r>
              <a:rPr lang="sv-SE"/>
              <a:t>Underrättelse- och försvarsmyndigheter</a:t>
            </a:r>
          </a:p>
          <a:p>
            <a:pPr marL="251460" indent="-251460"/>
            <a:r>
              <a:rPr lang="sv-SE"/>
              <a:t>Migrationsverket </a:t>
            </a:r>
            <a:endParaRPr lang="sv-SE">
              <a:cs typeface="Arial"/>
            </a:endParaRPr>
          </a:p>
          <a:p>
            <a:pPr marL="251460" indent="-251460"/>
            <a:r>
              <a:rPr lang="sv-SE"/>
              <a:t>Kommunerna </a:t>
            </a:r>
            <a:endParaRPr lang="sv-SE">
              <a:cs typeface="Arial"/>
            </a:endParaRPr>
          </a:p>
          <a:p>
            <a:pPr marL="251460" indent="-251460"/>
            <a:r>
              <a:rPr lang="sv-SE"/>
              <a:t>Regionerna </a:t>
            </a:r>
            <a:endParaRPr lang="sv-SE">
              <a:cs typeface="Arial"/>
            </a:endParaRPr>
          </a:p>
          <a:p>
            <a:pPr marL="251460" indent="-251460"/>
            <a:r>
              <a:rPr lang="sv-SE"/>
              <a:t>Länsstyrelsen</a:t>
            </a:r>
            <a:endParaRPr lang="sv-SE">
              <a:cs typeface="Arial"/>
            </a:endParaRPr>
          </a:p>
          <a:p>
            <a:pPr marL="251460" indent="-251460"/>
            <a:r>
              <a:rPr lang="sv-SE"/>
              <a:t>SKR </a:t>
            </a:r>
            <a:endParaRPr lang="sv-SE">
              <a:cs typeface="Arial"/>
            </a:endParaRPr>
          </a:p>
          <a:p>
            <a:pPr marL="251460" indent="-251460"/>
            <a:r>
              <a:rPr lang="sv-SE"/>
              <a:t>Folkhälsomyndigheten</a:t>
            </a:r>
            <a:endParaRPr lang="sv-SE">
              <a:cs typeface="Arial"/>
            </a:endParaRPr>
          </a:p>
          <a:p>
            <a:pPr marL="251460" indent="-251460"/>
            <a:r>
              <a:rPr lang="sv-SE"/>
              <a:t>Socialstyrelsen</a:t>
            </a:r>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43242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43BAD-E1AC-4730-BF44-33D981A865D5}"/>
              </a:ext>
            </a:extLst>
          </p:cNvPr>
          <p:cNvSpPr>
            <a:spLocks noGrp="1"/>
          </p:cNvSpPr>
          <p:nvPr>
            <p:ph type="title"/>
          </p:nvPr>
        </p:nvSpPr>
        <p:spPr>
          <a:xfrm>
            <a:off x="2496000" y="626312"/>
            <a:ext cx="7200000" cy="1325563"/>
          </a:xfrm>
        </p:spPr>
        <p:txBody>
          <a:bodyPr/>
          <a:lstStyle/>
          <a:p>
            <a:r>
              <a:rPr lang="sv-SE"/>
              <a:t>Interna bevakningsgrupper</a:t>
            </a:r>
          </a:p>
        </p:txBody>
      </p:sp>
      <p:sp>
        <p:nvSpPr>
          <p:cNvPr id="3" name="Platshållare för text 2">
            <a:extLst>
              <a:ext uri="{FF2B5EF4-FFF2-40B4-BE49-F238E27FC236}">
                <a16:creationId xmlns:a16="http://schemas.microsoft.com/office/drawing/2014/main" id="{80A8DCDB-D290-4A45-B882-89C9715C72D9}"/>
              </a:ext>
            </a:extLst>
          </p:cNvPr>
          <p:cNvSpPr>
            <a:spLocks noGrp="1"/>
          </p:cNvSpPr>
          <p:nvPr>
            <p:ph type="body" sz="quarter" idx="13"/>
          </p:nvPr>
        </p:nvSpPr>
        <p:spPr>
          <a:xfrm>
            <a:off x="2496000" y="2137162"/>
            <a:ext cx="7200000" cy="3240000"/>
          </a:xfrm>
        </p:spPr>
        <p:txBody>
          <a:bodyPr/>
          <a:lstStyle/>
          <a:p>
            <a:r>
              <a:rPr lang="sv-SE"/>
              <a:t>Arbete pågår i två spår: det försämrade säkerhetsläget och själva kriget i Ukraina och mottagandet av människor på flykt.</a:t>
            </a:r>
          </a:p>
          <a:p>
            <a:r>
              <a:rPr lang="sv-SE"/>
              <a:t>Interna arbetsgrupper:</a:t>
            </a:r>
          </a:p>
          <a:p>
            <a:pPr lvl="1"/>
            <a:r>
              <a:rPr lang="sv-SE"/>
              <a:t>Försörjningsberedskap</a:t>
            </a:r>
          </a:p>
          <a:p>
            <a:pPr lvl="1"/>
            <a:r>
              <a:rPr lang="sv-SE"/>
              <a:t>Flyktingströmmar</a:t>
            </a:r>
          </a:p>
          <a:p>
            <a:pPr lvl="1"/>
            <a:r>
              <a:rPr lang="sv-SE">
                <a:effectLst/>
                <a:ea typeface="Yu Gothic Light" panose="020B0300000000000000" pitchFamily="34" charset="-128"/>
                <a:cs typeface="Times New Roman" panose="02020603050405020304" pitchFamily="18" charset="0"/>
              </a:rPr>
              <a:t>Skyddsrum</a:t>
            </a:r>
          </a:p>
          <a:p>
            <a:pPr lvl="1"/>
            <a:r>
              <a:rPr lang="sv-SE"/>
              <a:t>Drivmedel</a:t>
            </a:r>
          </a:p>
          <a:p>
            <a:pPr lvl="1"/>
            <a:r>
              <a:rPr lang="sv-SE"/>
              <a:t>Planering lokaler för materialförsörjning</a:t>
            </a:r>
          </a:p>
          <a:p>
            <a:pPr lvl="1"/>
            <a:r>
              <a:rPr lang="sv-SE"/>
              <a:t>Krigsorganisation och dess bemanning</a:t>
            </a:r>
          </a:p>
          <a:p>
            <a:endParaRPr lang="sv-SE"/>
          </a:p>
          <a:p>
            <a:endParaRPr lang="sv-SE"/>
          </a:p>
          <a:p>
            <a:endParaRPr lang="sv-SE"/>
          </a:p>
        </p:txBody>
      </p:sp>
    </p:spTree>
    <p:extLst>
      <p:ext uri="{BB962C8B-B14F-4D97-AF65-F5344CB8AC3E}">
        <p14:creationId xmlns:p14="http://schemas.microsoft.com/office/powerpoint/2010/main" val="169723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8B828-3760-4D42-852E-9F1B5BFFC137}"/>
              </a:ext>
            </a:extLst>
          </p:cNvPr>
          <p:cNvSpPr>
            <a:spLocks noGrp="1"/>
          </p:cNvSpPr>
          <p:nvPr>
            <p:ph type="title"/>
          </p:nvPr>
        </p:nvSpPr>
        <p:spPr/>
        <p:txBody>
          <a:bodyPr/>
          <a:lstStyle/>
          <a:p>
            <a:r>
              <a:rPr lang="sv-SE"/>
              <a:t>Tillfälligt uppehållstillstånd enligt massflyktsdirektivet</a:t>
            </a:r>
          </a:p>
        </p:txBody>
      </p:sp>
      <p:sp>
        <p:nvSpPr>
          <p:cNvPr id="3" name="Platshållare för text 2">
            <a:extLst>
              <a:ext uri="{FF2B5EF4-FFF2-40B4-BE49-F238E27FC236}">
                <a16:creationId xmlns:a16="http://schemas.microsoft.com/office/drawing/2014/main" id="{69C25146-49E2-4C4D-823C-D99DF242887F}"/>
              </a:ext>
            </a:extLst>
          </p:cNvPr>
          <p:cNvSpPr>
            <a:spLocks noGrp="1"/>
          </p:cNvSpPr>
          <p:nvPr>
            <p:ph type="body" sz="quarter" idx="13"/>
          </p:nvPr>
        </p:nvSpPr>
        <p:spPr>
          <a:xfrm>
            <a:off x="2496809" y="2646000"/>
            <a:ext cx="7200000" cy="4212000"/>
          </a:xfrm>
        </p:spPr>
        <p:txBody>
          <a:bodyPr/>
          <a:lstStyle/>
          <a:p>
            <a:r>
              <a:rPr lang="sv-SE"/>
              <a:t>Personer som söker tillfälligt skydd har samma rättigheter till vård som asylsökande.</a:t>
            </a:r>
          </a:p>
          <a:p>
            <a:r>
              <a:rPr lang="sv-SE"/>
              <a:t>Ger vuxna rätt att arbeta och barn rätt att gå i skola i Sverige. </a:t>
            </a:r>
          </a:p>
          <a:p>
            <a:r>
              <a:rPr lang="sv-SE"/>
              <a:t>Blir inte folkbokförd i Sverige. </a:t>
            </a:r>
          </a:p>
          <a:p>
            <a:r>
              <a:rPr lang="sv-SE"/>
              <a:t>Får ett så kallat </a:t>
            </a:r>
            <a:r>
              <a:rPr lang="sv-SE" err="1"/>
              <a:t>UT-kort</a:t>
            </a:r>
            <a:r>
              <a:rPr lang="sv-SE"/>
              <a:t> (uppehållstillståndskort)</a:t>
            </a:r>
          </a:p>
          <a:p>
            <a:pPr marL="0" indent="0">
              <a:buNone/>
            </a:pPr>
            <a:endParaRPr lang="sv-SE"/>
          </a:p>
          <a:p>
            <a:endParaRPr lang="sv-SE"/>
          </a:p>
        </p:txBody>
      </p:sp>
      <p:sp>
        <p:nvSpPr>
          <p:cNvPr id="4" name="Ellips 3">
            <a:extLst>
              <a:ext uri="{FF2B5EF4-FFF2-40B4-BE49-F238E27FC236}">
                <a16:creationId xmlns:a16="http://schemas.microsoft.com/office/drawing/2014/main" id="{E0CA97BF-CA4E-4138-94E3-99C82AFE2BE1}"/>
              </a:ext>
            </a:extLst>
          </p:cNvPr>
          <p:cNvSpPr/>
          <p:nvPr/>
        </p:nvSpPr>
        <p:spPr>
          <a:xfrm>
            <a:off x="9909110" y="0"/>
            <a:ext cx="2142931" cy="217403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Beslut EU</a:t>
            </a:r>
          </a:p>
        </p:txBody>
      </p:sp>
    </p:spTree>
    <p:extLst>
      <p:ext uri="{BB962C8B-B14F-4D97-AF65-F5344CB8AC3E}">
        <p14:creationId xmlns:p14="http://schemas.microsoft.com/office/powerpoint/2010/main" val="42314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88BFA-02C7-44CC-8144-79DE72782810}"/>
              </a:ext>
            </a:extLst>
          </p:cNvPr>
          <p:cNvSpPr>
            <a:spLocks noGrp="1"/>
          </p:cNvSpPr>
          <p:nvPr>
            <p:ph type="title"/>
          </p:nvPr>
        </p:nvSpPr>
        <p:spPr>
          <a:xfrm>
            <a:off x="2496000" y="1695900"/>
            <a:ext cx="7200000" cy="1325563"/>
          </a:xfrm>
        </p:spPr>
        <p:txBody>
          <a:bodyPr/>
          <a:lstStyle/>
          <a:p>
            <a:r>
              <a:rPr lang="sv-SE"/>
              <a:t>Asylsökande </a:t>
            </a:r>
            <a:br>
              <a:rPr lang="sv-SE"/>
            </a:br>
            <a:r>
              <a:rPr lang="sv-SE"/>
              <a:t>– individuell bedömning</a:t>
            </a:r>
          </a:p>
        </p:txBody>
      </p:sp>
      <p:sp>
        <p:nvSpPr>
          <p:cNvPr id="3" name="Platshållare för text 2">
            <a:extLst>
              <a:ext uri="{FF2B5EF4-FFF2-40B4-BE49-F238E27FC236}">
                <a16:creationId xmlns:a16="http://schemas.microsoft.com/office/drawing/2014/main" id="{81BAF170-F29B-4303-B7CE-51D471599817}"/>
              </a:ext>
            </a:extLst>
          </p:cNvPr>
          <p:cNvSpPr>
            <a:spLocks noGrp="1"/>
          </p:cNvSpPr>
          <p:nvPr>
            <p:ph type="body" sz="quarter" idx="13"/>
          </p:nvPr>
        </p:nvSpPr>
        <p:spPr>
          <a:xfrm>
            <a:off x="2496000" y="3206750"/>
            <a:ext cx="7200000" cy="3240000"/>
          </a:xfrm>
        </p:spPr>
        <p:txBody>
          <a:bodyPr/>
          <a:lstStyle/>
          <a:p>
            <a:pPr marL="0" indent="0">
              <a:buNone/>
            </a:pPr>
            <a:r>
              <a:rPr lang="sv-SE"/>
              <a:t>Den som söker asyl får en individuell bedömning om uppehållstillstånd av Migrationsverket.</a:t>
            </a:r>
          </a:p>
        </p:txBody>
      </p:sp>
    </p:spTree>
    <p:extLst>
      <p:ext uri="{BB962C8B-B14F-4D97-AF65-F5344CB8AC3E}">
        <p14:creationId xmlns:p14="http://schemas.microsoft.com/office/powerpoint/2010/main" val="35036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57B58-D755-4B49-B316-D49CFB0A1E20}"/>
              </a:ext>
            </a:extLst>
          </p:cNvPr>
          <p:cNvSpPr>
            <a:spLocks noGrp="1"/>
          </p:cNvSpPr>
          <p:nvPr>
            <p:ph type="title"/>
          </p:nvPr>
        </p:nvSpPr>
        <p:spPr/>
        <p:txBody>
          <a:bodyPr/>
          <a:lstStyle/>
          <a:p>
            <a:r>
              <a:rPr lang="sv-SE"/>
              <a:t>Barn</a:t>
            </a:r>
          </a:p>
        </p:txBody>
      </p:sp>
      <p:sp>
        <p:nvSpPr>
          <p:cNvPr id="3" name="Platshållare för innehåll 2">
            <a:extLst>
              <a:ext uri="{FF2B5EF4-FFF2-40B4-BE49-F238E27FC236}">
                <a16:creationId xmlns:a16="http://schemas.microsoft.com/office/drawing/2014/main" id="{0AED64E2-C197-4766-83C8-2ADB21FCA3F9}"/>
              </a:ext>
            </a:extLst>
          </p:cNvPr>
          <p:cNvSpPr>
            <a:spLocks noGrp="1"/>
          </p:cNvSpPr>
          <p:nvPr>
            <p:ph sz="half" idx="2"/>
          </p:nvPr>
        </p:nvSpPr>
        <p:spPr>
          <a:xfrm>
            <a:off x="7003174" y="2532126"/>
            <a:ext cx="4560175" cy="3240000"/>
          </a:xfrm>
        </p:spPr>
        <p:txBody>
          <a:bodyPr/>
          <a:lstStyle/>
          <a:p>
            <a:r>
              <a:rPr lang="sv-SE" sz="2400"/>
              <a:t>Barn under 18 år ska erbjudas hälso- och sjukvård och tandvård i samma omfattning och på samma villkor som folkbokförda barn. </a:t>
            </a:r>
          </a:p>
          <a:p>
            <a:r>
              <a:rPr lang="sv-SE" sz="2400"/>
              <a:t>I den vård som ska erbjudas ingår vaccinationer enligt det allmänna vaccinationsprogrammet för barn.</a:t>
            </a:r>
          </a:p>
          <a:p>
            <a:endParaRPr lang="sv-SE" sz="2400"/>
          </a:p>
          <a:p>
            <a:endParaRPr lang="en-US" sz="2400"/>
          </a:p>
          <a:p>
            <a:endParaRPr lang="sv-SE" sz="2400"/>
          </a:p>
        </p:txBody>
      </p:sp>
      <p:pic>
        <p:nvPicPr>
          <p:cNvPr id="10" name="Platshållare för bild 9" descr="En bild som visar person&#10;&#10;Automatiskt genererad beskrivning">
            <a:extLst>
              <a:ext uri="{FF2B5EF4-FFF2-40B4-BE49-F238E27FC236}">
                <a16:creationId xmlns:a16="http://schemas.microsoft.com/office/drawing/2014/main" id="{8D3F5059-3D11-4A37-B177-40B070C144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419" r="26419"/>
          <a:stretch>
            <a:fillRect/>
          </a:stretch>
        </p:blipFill>
        <p:spPr/>
      </p:pic>
      <p:sp>
        <p:nvSpPr>
          <p:cNvPr id="7" name="Ellips 6">
            <a:extLst>
              <a:ext uri="{FF2B5EF4-FFF2-40B4-BE49-F238E27FC236}">
                <a16:creationId xmlns:a16="http://schemas.microsoft.com/office/drawing/2014/main" id="{36242C3A-65C3-4C23-860A-E327E8656D97}"/>
              </a:ext>
            </a:extLst>
          </p:cNvPr>
          <p:cNvSpPr/>
          <p:nvPr/>
        </p:nvSpPr>
        <p:spPr>
          <a:xfrm>
            <a:off x="10243395" y="78817"/>
            <a:ext cx="1799560" cy="178636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Detta gäller</a:t>
            </a:r>
          </a:p>
        </p:txBody>
      </p:sp>
    </p:spTree>
    <p:extLst>
      <p:ext uri="{BB962C8B-B14F-4D97-AF65-F5344CB8AC3E}">
        <p14:creationId xmlns:p14="http://schemas.microsoft.com/office/powerpoint/2010/main" val="308507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73E06-21BB-4CF3-967D-1D9472727768}"/>
              </a:ext>
            </a:extLst>
          </p:cNvPr>
          <p:cNvSpPr>
            <a:spLocks noGrp="1"/>
          </p:cNvSpPr>
          <p:nvPr>
            <p:ph type="title"/>
          </p:nvPr>
        </p:nvSpPr>
        <p:spPr/>
        <p:txBody>
          <a:bodyPr/>
          <a:lstStyle/>
          <a:p>
            <a:r>
              <a:rPr lang="sv-SE"/>
              <a:t>Vuxna</a:t>
            </a:r>
          </a:p>
        </p:txBody>
      </p:sp>
      <p:sp>
        <p:nvSpPr>
          <p:cNvPr id="3" name="Platshållare för innehåll 2">
            <a:extLst>
              <a:ext uri="{FF2B5EF4-FFF2-40B4-BE49-F238E27FC236}">
                <a16:creationId xmlns:a16="http://schemas.microsoft.com/office/drawing/2014/main" id="{8C6E9DC3-529F-4AED-B562-36A85C607CEB}"/>
              </a:ext>
            </a:extLst>
          </p:cNvPr>
          <p:cNvSpPr>
            <a:spLocks noGrp="1"/>
          </p:cNvSpPr>
          <p:nvPr>
            <p:ph sz="half" idx="2"/>
          </p:nvPr>
        </p:nvSpPr>
        <p:spPr>
          <a:xfrm>
            <a:off x="7003175" y="2483999"/>
            <a:ext cx="4140000" cy="3943433"/>
          </a:xfrm>
        </p:spPr>
        <p:txBody>
          <a:bodyPr/>
          <a:lstStyle/>
          <a:p>
            <a:r>
              <a:rPr lang="sv-SE"/>
              <a:t>Vård som inte kan anstå: </a:t>
            </a:r>
            <a:r>
              <a:rPr lang="sv-SE">
                <a:hlinkClick r:id="rId3"/>
              </a:rPr>
              <a:t>Vilken vård ska en region erbjuda asylsökande och papperslösa? - Socialstyrelsen</a:t>
            </a:r>
            <a:endParaRPr lang="sv-SE"/>
          </a:p>
          <a:p>
            <a:r>
              <a:rPr lang="sv-SE"/>
              <a:t>I detta ingår bland annat:</a:t>
            </a:r>
          </a:p>
          <a:p>
            <a:pPr lvl="1"/>
            <a:r>
              <a:rPr lang="sv-SE" sz="1400"/>
              <a:t>omedelbar vård</a:t>
            </a:r>
          </a:p>
          <a:p>
            <a:pPr lvl="1"/>
            <a:r>
              <a:rPr lang="sv-SE" sz="1400" b="0" i="0">
                <a:solidFill>
                  <a:srgbClr val="262626"/>
                </a:solidFill>
                <a:effectLst/>
                <a:latin typeface="Arial" panose="020B0604020202020204" pitchFamily="34" charset="0"/>
              </a:rPr>
              <a:t>vård och behandling av sjukdomar och skador där även en måttlig fördröjning kan innebära allvarliga följder för patienten</a:t>
            </a:r>
          </a:p>
          <a:p>
            <a:pPr lvl="1"/>
            <a:r>
              <a:rPr lang="sv-SE" sz="1400"/>
              <a:t>mödravård</a:t>
            </a:r>
          </a:p>
          <a:p>
            <a:pPr lvl="1"/>
            <a:r>
              <a:rPr lang="sv-SE" sz="1400"/>
              <a:t>vård vid abort</a:t>
            </a:r>
          </a:p>
          <a:p>
            <a:pPr lvl="1"/>
            <a:r>
              <a:rPr lang="sv-SE" sz="1400"/>
              <a:t>preventivmedelsrådgivning </a:t>
            </a:r>
            <a:endParaRPr lang="sv-SE" sz="1400">
              <a:highlight>
                <a:srgbClr val="FFFF00"/>
              </a:highlight>
            </a:endParaRPr>
          </a:p>
          <a:p>
            <a:pPr lvl="1"/>
            <a:r>
              <a:rPr lang="sv-SE" sz="1400"/>
              <a:t>hälsoundersökning.</a:t>
            </a:r>
          </a:p>
          <a:p>
            <a:endParaRPr lang="sv-SE"/>
          </a:p>
        </p:txBody>
      </p:sp>
      <p:pic>
        <p:nvPicPr>
          <p:cNvPr id="5" name="Platshållare för bild 4" descr="En bild som visar vägg, person, person, inomhus&#10;&#10;Automatiskt genererad beskrivning">
            <a:extLst>
              <a:ext uri="{FF2B5EF4-FFF2-40B4-BE49-F238E27FC236}">
                <a16:creationId xmlns:a16="http://schemas.microsoft.com/office/drawing/2014/main" id="{45B4697E-D602-44FC-BD6E-4BDFF1EC6CE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1616" r="21616"/>
          <a:stretch/>
        </p:blipFill>
        <p:spPr>
          <a:xfrm>
            <a:off x="346075" y="0"/>
            <a:ext cx="5749925" cy="6858000"/>
          </a:xfrm>
          <a:prstGeom prst="rect">
            <a:avLst/>
          </a:prstGeom>
          <a:noFill/>
        </p:spPr>
      </p:pic>
      <p:sp>
        <p:nvSpPr>
          <p:cNvPr id="7" name="Ellips 6">
            <a:extLst>
              <a:ext uri="{FF2B5EF4-FFF2-40B4-BE49-F238E27FC236}">
                <a16:creationId xmlns:a16="http://schemas.microsoft.com/office/drawing/2014/main" id="{8F9532BB-2A29-4665-B945-59B618A71CAB}"/>
              </a:ext>
            </a:extLst>
          </p:cNvPr>
          <p:cNvSpPr/>
          <p:nvPr/>
        </p:nvSpPr>
        <p:spPr>
          <a:xfrm>
            <a:off x="10243395" y="78817"/>
            <a:ext cx="1799560" cy="178636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400"/>
              <a:t>Detta gäller</a:t>
            </a:r>
          </a:p>
        </p:txBody>
      </p:sp>
    </p:spTree>
    <p:extLst>
      <p:ext uri="{BB962C8B-B14F-4D97-AF65-F5344CB8AC3E}">
        <p14:creationId xmlns:p14="http://schemas.microsoft.com/office/powerpoint/2010/main" val="91551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8064F-9F32-4326-8B44-4A467EF4125E}"/>
              </a:ext>
            </a:extLst>
          </p:cNvPr>
          <p:cNvSpPr>
            <a:spLocks noGrp="1"/>
          </p:cNvSpPr>
          <p:nvPr>
            <p:ph type="title"/>
          </p:nvPr>
        </p:nvSpPr>
        <p:spPr>
          <a:xfrm>
            <a:off x="2496000" y="737958"/>
            <a:ext cx="7200000" cy="1325563"/>
          </a:xfrm>
        </p:spPr>
        <p:txBody>
          <a:bodyPr/>
          <a:lstStyle/>
          <a:p>
            <a:r>
              <a:rPr lang="sv-SE"/>
              <a:t>Hälsosamtal erbjuds</a:t>
            </a:r>
          </a:p>
        </p:txBody>
      </p:sp>
      <p:sp>
        <p:nvSpPr>
          <p:cNvPr id="3" name="Platshållare för text 2">
            <a:extLst>
              <a:ext uri="{FF2B5EF4-FFF2-40B4-BE49-F238E27FC236}">
                <a16:creationId xmlns:a16="http://schemas.microsoft.com/office/drawing/2014/main" id="{8ACF132C-2E75-41D3-A6A8-7B8B6ED5DC1A}"/>
              </a:ext>
            </a:extLst>
          </p:cNvPr>
          <p:cNvSpPr>
            <a:spLocks noGrp="1"/>
          </p:cNvSpPr>
          <p:nvPr>
            <p:ph type="body" sz="quarter" idx="13"/>
          </p:nvPr>
        </p:nvSpPr>
        <p:spPr>
          <a:xfrm>
            <a:off x="2495999" y="2248808"/>
            <a:ext cx="7767674" cy="4165600"/>
          </a:xfrm>
        </p:spPr>
        <p:txBody>
          <a:bodyPr/>
          <a:lstStyle/>
          <a:p>
            <a:r>
              <a:rPr lang="sv-SE"/>
              <a:t>De personer som har registrerat sig hos Migrationsverket, kommer att erbjudas ett hälsosamtal i Värmland. </a:t>
            </a:r>
          </a:p>
          <a:p>
            <a:r>
              <a:rPr lang="sv-SE"/>
              <a:t>Syftet är att upptäcka eventuell ohälsa och behov av smittskyddsåtgärder. </a:t>
            </a:r>
          </a:p>
          <a:p>
            <a:r>
              <a:rPr lang="sv-SE"/>
              <a:t>Det är asyl-sköterskorna inom asyl och flyktinghälsa som genomför hälsosamtalen, antingen i Region Värmlands lokaler eller på plats på ett boende. Planering för detta pågår.</a:t>
            </a:r>
          </a:p>
          <a:p>
            <a:pPr marL="0" indent="0">
              <a:buNone/>
            </a:pPr>
            <a:endParaRPr lang="sv-SE"/>
          </a:p>
        </p:txBody>
      </p:sp>
    </p:spTree>
    <p:extLst>
      <p:ext uri="{BB962C8B-B14F-4D97-AF65-F5344CB8AC3E}">
        <p14:creationId xmlns:p14="http://schemas.microsoft.com/office/powerpoint/2010/main" val="3408059014"/>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40CB4B0B9C60246948B693A69024D3D" ma:contentTypeVersion="13" ma:contentTypeDescription="Skapa ett nytt dokument." ma:contentTypeScope="" ma:versionID="dccb694f6a52ed4830fc7cbf42eed9c0">
  <xsd:schema xmlns:xsd="http://www.w3.org/2001/XMLSchema" xmlns:xs="http://www.w3.org/2001/XMLSchema" xmlns:p="http://schemas.microsoft.com/office/2006/metadata/properties" xmlns:ns2="c6e5a1e1-bef8-4915-80d2-8ef04dd6d3aa" xmlns:ns3="1b7730cb-baf1-489b-9e39-29f5c7ab9e3d" targetNamespace="http://schemas.microsoft.com/office/2006/metadata/properties" ma:root="true" ma:fieldsID="e2628ce182c01757fc496217ecee6314" ns2:_="" ns3:_="">
    <xsd:import namespace="c6e5a1e1-bef8-4915-80d2-8ef04dd6d3aa"/>
    <xsd:import namespace="1b7730cb-baf1-489b-9e39-29f5c7ab9e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5a1e1-bef8-4915-80d2-8ef04dd6d3a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7730cb-baf1-489b-9e39-29f5c7ab9e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BB566-354F-48D7-8749-C797727E02CF}">
  <ds:schemaRefs>
    <ds:schemaRef ds:uri="1b7730cb-baf1-489b-9e39-29f5c7ab9e3d"/>
    <ds:schemaRef ds:uri="c6e5a1e1-bef8-4915-80d2-8ef04dd6d3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D3206F-232F-41B9-85B1-C7E14512E1E3}">
  <ds:schemaRefs>
    <ds:schemaRef ds:uri="http://schemas.microsoft.com/sharepoint/v3/contenttype/forms"/>
  </ds:schemaRefs>
</ds:datastoreItem>
</file>

<file path=customXml/itemProps3.xml><?xml version="1.0" encoding="utf-8"?>
<ds:datastoreItem xmlns:ds="http://schemas.openxmlformats.org/officeDocument/2006/customXml" ds:itemID="{8CDAA169-E4BD-472C-9D01-BD8258885CEB}">
  <ds:schemaRefs>
    <ds:schemaRef ds:uri="1b7730cb-baf1-489b-9e39-29f5c7ab9e3d"/>
    <ds:schemaRef ds:uri="c6e5a1e1-bef8-4915-80d2-8ef04dd6d3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Powerpoint-Region Värmland</Template>
  <TotalTime>0</TotalTime>
  <Words>2662</Words>
  <Application>Microsoft Office PowerPoint</Application>
  <PresentationFormat>Bredbild</PresentationFormat>
  <Paragraphs>261</Paragraphs>
  <Slides>18</Slides>
  <Notes>15</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18</vt:i4>
      </vt:variant>
    </vt:vector>
  </HeadingPairs>
  <TitlesOfParts>
    <vt:vector size="30" baseType="lpstr">
      <vt:lpstr>Arial</vt:lpstr>
      <vt:lpstr>Calibri</vt:lpstr>
      <vt:lpstr>Calibri Light</vt:lpstr>
      <vt:lpstr>Courier New</vt:lpstr>
      <vt:lpstr>Gotham-Book</vt:lpstr>
      <vt:lpstr>helvetica neue-bold</vt:lpstr>
      <vt:lpstr>Jost</vt:lpstr>
      <vt:lpstr>open sans</vt:lpstr>
      <vt:lpstr>Symbol</vt:lpstr>
      <vt:lpstr>Region Varmland</vt:lpstr>
      <vt:lpstr>Region Varmland Grå</vt:lpstr>
      <vt:lpstr>Stor rubrik</vt:lpstr>
      <vt:lpstr>Kriget i Ukraina</vt:lpstr>
      <vt:lpstr>Nuläge</vt:lpstr>
      <vt:lpstr>Vem ansvarar för vad? </vt:lpstr>
      <vt:lpstr>Interna bevakningsgrupper</vt:lpstr>
      <vt:lpstr>Tillfälligt uppehållstillstånd enligt massflyktsdirektivet</vt:lpstr>
      <vt:lpstr>Asylsökande  – individuell bedömning</vt:lpstr>
      <vt:lpstr>Barn</vt:lpstr>
      <vt:lpstr>Vuxna</vt:lpstr>
      <vt:lpstr>Hälsosamtal erbjuds</vt:lpstr>
      <vt:lpstr>Reservnummer – så gör du!</vt:lpstr>
      <vt:lpstr>Viktigt i kontakten med personer som söker vård</vt:lpstr>
      <vt:lpstr>Alla erbjuds vaccination mot covid-19</vt:lpstr>
      <vt:lpstr>Tolk</vt:lpstr>
      <vt:lpstr>Ansöka om skydd enligt massflyktsdirektivet</vt:lpstr>
      <vt:lpstr>Rätt till läkemedel, asylsökande och massflyktsdirektivet</vt:lpstr>
      <vt:lpstr>Resa med buss och tåg utan kostnad!</vt:lpstr>
      <vt:lpstr>Håll dig uppdaterad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Hantering i hälso- och sjukvården med anledning av kriget i Ukraina</dc:title>
  <dc:creator>Annika Magnusson</dc:creator>
  <cp:lastModifiedBy>Berit Bryske</cp:lastModifiedBy>
  <cp:revision>2</cp:revision>
  <dcterms:created xsi:type="dcterms:W3CDTF">2022-03-17T12:31:41Z</dcterms:created>
  <dcterms:modified xsi:type="dcterms:W3CDTF">2022-03-25T11:29:07Z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0x010100640CB4B0B9C60246948B693A69024D3D</vt:lpwstr>
  </property>
</Properties>
</file>