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58"/>
  </p:notesMasterIdLst>
  <p:sldIdLst>
    <p:sldId id="256" r:id="rId7"/>
    <p:sldId id="257" r:id="rId8"/>
    <p:sldId id="258" r:id="rId9"/>
    <p:sldId id="8091" r:id="rId10"/>
    <p:sldId id="8092" r:id="rId11"/>
    <p:sldId id="8093" r:id="rId12"/>
    <p:sldId id="8094" r:id="rId13"/>
    <p:sldId id="8095" r:id="rId14"/>
    <p:sldId id="8096" r:id="rId15"/>
    <p:sldId id="8097" r:id="rId16"/>
    <p:sldId id="8083" r:id="rId17"/>
    <p:sldId id="260" r:id="rId18"/>
    <p:sldId id="8085" r:id="rId19"/>
    <p:sldId id="8084" r:id="rId20"/>
    <p:sldId id="8086" r:id="rId21"/>
    <p:sldId id="8087" r:id="rId22"/>
    <p:sldId id="8089" r:id="rId23"/>
    <p:sldId id="8088" r:id="rId24"/>
    <p:sldId id="8090" r:id="rId25"/>
    <p:sldId id="8099" r:id="rId26"/>
    <p:sldId id="8100" r:id="rId27"/>
    <p:sldId id="8101" r:id="rId28"/>
    <p:sldId id="8102" r:id="rId29"/>
    <p:sldId id="8103" r:id="rId30"/>
    <p:sldId id="8104" r:id="rId31"/>
    <p:sldId id="8105" r:id="rId32"/>
    <p:sldId id="8106" r:id="rId33"/>
    <p:sldId id="8098" r:id="rId34"/>
    <p:sldId id="8107" r:id="rId35"/>
    <p:sldId id="8108" r:id="rId36"/>
    <p:sldId id="706" r:id="rId37"/>
    <p:sldId id="707" r:id="rId38"/>
    <p:sldId id="708" r:id="rId39"/>
    <p:sldId id="709" r:id="rId40"/>
    <p:sldId id="710" r:id="rId41"/>
    <p:sldId id="711" r:id="rId42"/>
    <p:sldId id="8115" r:id="rId43"/>
    <p:sldId id="700" r:id="rId44"/>
    <p:sldId id="701" r:id="rId45"/>
    <p:sldId id="702" r:id="rId46"/>
    <p:sldId id="703" r:id="rId47"/>
    <p:sldId id="692" r:id="rId48"/>
    <p:sldId id="8110" r:id="rId49"/>
    <p:sldId id="266" r:id="rId50"/>
    <p:sldId id="704" r:id="rId51"/>
    <p:sldId id="705" r:id="rId52"/>
    <p:sldId id="267" r:id="rId53"/>
    <p:sldId id="8113" r:id="rId54"/>
    <p:sldId id="8114" r:id="rId55"/>
    <p:sldId id="8112" r:id="rId56"/>
    <p:sldId id="264" r:id="rId5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9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Värmländsk viktlista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'Index 22 23 24'!$H$4</c:f>
              <c:strCache>
                <c:ptCount val="1"/>
                <c:pt idx="0">
                  <c:v> Män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'Index 22 23 24'!$H$5:$H$105</c:f>
              <c:numCache>
                <c:formatCode>#,##0.00</c:formatCode>
                <c:ptCount val="101"/>
                <c:pt idx="0">
                  <c:v>0.3568802335559873</c:v>
                </c:pt>
                <c:pt idx="1">
                  <c:v>0.79583019074236805</c:v>
                </c:pt>
                <c:pt idx="2">
                  <c:v>0.60994900013379694</c:v>
                </c:pt>
                <c:pt idx="3">
                  <c:v>0.53493977330855735</c:v>
                </c:pt>
                <c:pt idx="4">
                  <c:v>0.51578068959903645</c:v>
                </c:pt>
                <c:pt idx="5">
                  <c:v>0.44234694637240191</c:v>
                </c:pt>
                <c:pt idx="6">
                  <c:v>0.45538390273957813</c:v>
                </c:pt>
                <c:pt idx="7">
                  <c:v>0.41211168887249011</c:v>
                </c:pt>
                <c:pt idx="8">
                  <c:v>0.37906897076614926</c:v>
                </c:pt>
                <c:pt idx="9">
                  <c:v>0.39575259943042962</c:v>
                </c:pt>
                <c:pt idx="10">
                  <c:v>0.39759513113240347</c:v>
                </c:pt>
                <c:pt idx="11">
                  <c:v>0.39227935002658204</c:v>
                </c:pt>
                <c:pt idx="12">
                  <c:v>0.38290304563413396</c:v>
                </c:pt>
                <c:pt idx="13">
                  <c:v>0.39060405922654545</c:v>
                </c:pt>
                <c:pt idx="14">
                  <c:v>0.39593380369139825</c:v>
                </c:pt>
                <c:pt idx="15">
                  <c:v>0.40138550659898869</c:v>
                </c:pt>
                <c:pt idx="16">
                  <c:v>0.41313113107913102</c:v>
                </c:pt>
                <c:pt idx="17">
                  <c:v>0.43235317036140475</c:v>
                </c:pt>
                <c:pt idx="18">
                  <c:v>0.46689052276494564</c:v>
                </c:pt>
                <c:pt idx="19">
                  <c:v>0.44775035850920791</c:v>
                </c:pt>
                <c:pt idx="20">
                  <c:v>0.43509573315944872</c:v>
                </c:pt>
                <c:pt idx="21">
                  <c:v>0.43960829970311982</c:v>
                </c:pt>
                <c:pt idx="22">
                  <c:v>0.47686970035207299</c:v>
                </c:pt>
                <c:pt idx="23">
                  <c:v>0.49113572031993558</c:v>
                </c:pt>
                <c:pt idx="24">
                  <c:v>0.47009340781407899</c:v>
                </c:pt>
                <c:pt idx="25">
                  <c:v>0.47817165791660105</c:v>
                </c:pt>
                <c:pt idx="26">
                  <c:v>0.48255991803885551</c:v>
                </c:pt>
                <c:pt idx="27">
                  <c:v>0.51129852046412727</c:v>
                </c:pt>
                <c:pt idx="28">
                  <c:v>0.53087628678303411</c:v>
                </c:pt>
                <c:pt idx="29">
                  <c:v>0.52038284351127062</c:v>
                </c:pt>
                <c:pt idx="30">
                  <c:v>0.51435093620003969</c:v>
                </c:pt>
                <c:pt idx="31">
                  <c:v>0.53918590584196069</c:v>
                </c:pt>
                <c:pt idx="32">
                  <c:v>0.55246532880848742</c:v>
                </c:pt>
                <c:pt idx="33">
                  <c:v>0.52055643834549381</c:v>
                </c:pt>
                <c:pt idx="34">
                  <c:v>0.49351556582458045</c:v>
                </c:pt>
                <c:pt idx="35">
                  <c:v>0.56676490353729092</c:v>
                </c:pt>
                <c:pt idx="36">
                  <c:v>0.55889394406350823</c:v>
                </c:pt>
                <c:pt idx="37">
                  <c:v>0.61441919227489927</c:v>
                </c:pt>
                <c:pt idx="38">
                  <c:v>0.57458428358124736</c:v>
                </c:pt>
                <c:pt idx="39">
                  <c:v>0.59024306481484656</c:v>
                </c:pt>
                <c:pt idx="40">
                  <c:v>0.57293619314670174</c:v>
                </c:pt>
                <c:pt idx="41">
                  <c:v>0.57530382486504428</c:v>
                </c:pt>
                <c:pt idx="42">
                  <c:v>0.54739506195103604</c:v>
                </c:pt>
                <c:pt idx="43">
                  <c:v>0.59399683355508792</c:v>
                </c:pt>
                <c:pt idx="44">
                  <c:v>0.63448101456708883</c:v>
                </c:pt>
                <c:pt idx="45">
                  <c:v>0.6416084539438105</c:v>
                </c:pt>
                <c:pt idx="46">
                  <c:v>0.65280584767852556</c:v>
                </c:pt>
                <c:pt idx="47">
                  <c:v>0.69650737556309039</c:v>
                </c:pt>
                <c:pt idx="48">
                  <c:v>0.72230869677450726</c:v>
                </c:pt>
                <c:pt idx="49">
                  <c:v>0.74500471039768501</c:v>
                </c:pt>
                <c:pt idx="50">
                  <c:v>0.76556385906057844</c:v>
                </c:pt>
                <c:pt idx="51">
                  <c:v>0.73864797996672882</c:v>
                </c:pt>
                <c:pt idx="52">
                  <c:v>0.75928620619155718</c:v>
                </c:pt>
                <c:pt idx="53">
                  <c:v>0.79270328295708314</c:v>
                </c:pt>
                <c:pt idx="54">
                  <c:v>0.82751600156815452</c:v>
                </c:pt>
                <c:pt idx="55">
                  <c:v>0.8839058374051425</c:v>
                </c:pt>
                <c:pt idx="56">
                  <c:v>0.93881220627701978</c:v>
                </c:pt>
                <c:pt idx="57">
                  <c:v>0.92362440812134183</c:v>
                </c:pt>
                <c:pt idx="58">
                  <c:v>0.94696519723707251</c:v>
                </c:pt>
                <c:pt idx="59">
                  <c:v>0.98162290358105475</c:v>
                </c:pt>
                <c:pt idx="60">
                  <c:v>1.0084697186606026</c:v>
                </c:pt>
                <c:pt idx="61">
                  <c:v>1.1024691666794981</c:v>
                </c:pt>
                <c:pt idx="62">
                  <c:v>1.124023349191501</c:v>
                </c:pt>
                <c:pt idx="63">
                  <c:v>1.1755667770415235</c:v>
                </c:pt>
                <c:pt idx="64">
                  <c:v>1.1146476399869309</c:v>
                </c:pt>
                <c:pt idx="65">
                  <c:v>1.1717046609287818</c:v>
                </c:pt>
                <c:pt idx="66">
                  <c:v>1.2318466785131312</c:v>
                </c:pt>
                <c:pt idx="67">
                  <c:v>1.2943894182630424</c:v>
                </c:pt>
                <c:pt idx="68">
                  <c:v>1.360476354701887</c:v>
                </c:pt>
                <c:pt idx="69">
                  <c:v>1.3627446352560717</c:v>
                </c:pt>
                <c:pt idx="70">
                  <c:v>1.4323460804310262</c:v>
                </c:pt>
                <c:pt idx="71">
                  <c:v>1.4443003423651863</c:v>
                </c:pt>
                <c:pt idx="72">
                  <c:v>1.4603332503798612</c:v>
                </c:pt>
                <c:pt idx="73">
                  <c:v>1.5723674730987305</c:v>
                </c:pt>
                <c:pt idx="74">
                  <c:v>1.6658446161538596</c:v>
                </c:pt>
                <c:pt idx="75">
                  <c:v>1.7342064068660064</c:v>
                </c:pt>
                <c:pt idx="76">
                  <c:v>1.7809973180823253</c:v>
                </c:pt>
                <c:pt idx="77">
                  <c:v>1.9484323173744924</c:v>
                </c:pt>
                <c:pt idx="78">
                  <c:v>1.9632929941979669</c:v>
                </c:pt>
                <c:pt idx="79">
                  <c:v>1.9644828519763788</c:v>
                </c:pt>
                <c:pt idx="80">
                  <c:v>1.9628614756020608</c:v>
                </c:pt>
                <c:pt idx="81">
                  <c:v>2.0840049319386997</c:v>
                </c:pt>
                <c:pt idx="82">
                  <c:v>2.2527746099085459</c:v>
                </c:pt>
                <c:pt idx="83">
                  <c:v>2.3630329126601834</c:v>
                </c:pt>
                <c:pt idx="84">
                  <c:v>2.2699344132575061</c:v>
                </c:pt>
                <c:pt idx="85">
                  <c:v>2.4373300024462483</c:v>
                </c:pt>
                <c:pt idx="86">
                  <c:v>2.4090423952576603</c:v>
                </c:pt>
                <c:pt idx="87">
                  <c:v>2.4092374735479978</c:v>
                </c:pt>
                <c:pt idx="88">
                  <c:v>2.534194016739054</c:v>
                </c:pt>
                <c:pt idx="89">
                  <c:v>2.3574661622258368</c:v>
                </c:pt>
                <c:pt idx="90">
                  <c:v>2.4079744613027843</c:v>
                </c:pt>
                <c:pt idx="91">
                  <c:v>2.4275027971605523</c:v>
                </c:pt>
                <c:pt idx="92">
                  <c:v>2.3002279352737673</c:v>
                </c:pt>
                <c:pt idx="93">
                  <c:v>2.7204809229596609</c:v>
                </c:pt>
                <c:pt idx="94">
                  <c:v>2.3129935053249837</c:v>
                </c:pt>
                <c:pt idx="95">
                  <c:v>2.6949036589958459</c:v>
                </c:pt>
                <c:pt idx="96">
                  <c:v>2.4443529604328806</c:v>
                </c:pt>
                <c:pt idx="97">
                  <c:v>2.2222053262395982</c:v>
                </c:pt>
                <c:pt idx="98">
                  <c:v>2.145068595212642</c:v>
                </c:pt>
                <c:pt idx="99">
                  <c:v>1.4246971055710131</c:v>
                </c:pt>
                <c:pt idx="100">
                  <c:v>1.4914503290253431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A6-44A5-B7E4-21891EF3C08F}"/>
            </c:ext>
          </c:extLst>
        </c:ser>
        <c:ser>
          <c:idx val="1"/>
          <c:order val="1"/>
          <c:tx>
            <c:strRef>
              <c:f>'Index 22 23 24'!$I$4</c:f>
              <c:strCache>
                <c:ptCount val="1"/>
                <c:pt idx="0">
                  <c:v> Kvinnor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'Index 22 23 24'!$I$5:$I$105</c:f>
              <c:numCache>
                <c:formatCode>#,##0.00</c:formatCode>
                <c:ptCount val="101"/>
                <c:pt idx="0">
                  <c:v>0.30518371581369252</c:v>
                </c:pt>
                <c:pt idx="1">
                  <c:v>0.66905476080680726</c:v>
                </c:pt>
                <c:pt idx="2">
                  <c:v>0.59624045415499516</c:v>
                </c:pt>
                <c:pt idx="3">
                  <c:v>0.57773515800462705</c:v>
                </c:pt>
                <c:pt idx="4">
                  <c:v>0.52139065123922412</c:v>
                </c:pt>
                <c:pt idx="5">
                  <c:v>0.47384637868255525</c:v>
                </c:pt>
                <c:pt idx="6">
                  <c:v>0.46323784980725552</c:v>
                </c:pt>
                <c:pt idx="7">
                  <c:v>0.44083471779810462</c:v>
                </c:pt>
                <c:pt idx="8">
                  <c:v>0.40255980699535709</c:v>
                </c:pt>
                <c:pt idx="9">
                  <c:v>0.40800162527262368</c:v>
                </c:pt>
                <c:pt idx="10">
                  <c:v>0.40593642643358524</c:v>
                </c:pt>
                <c:pt idx="11">
                  <c:v>0.38459085801290432</c:v>
                </c:pt>
                <c:pt idx="12">
                  <c:v>0.37160474965063672</c:v>
                </c:pt>
                <c:pt idx="13">
                  <c:v>0.39111639492631084</c:v>
                </c:pt>
                <c:pt idx="14">
                  <c:v>0.48642387458121222</c:v>
                </c:pt>
                <c:pt idx="15">
                  <c:v>0.5365762086374315</c:v>
                </c:pt>
                <c:pt idx="16">
                  <c:v>0.60394931271124752</c:v>
                </c:pt>
                <c:pt idx="17">
                  <c:v>0.64442882254675782</c:v>
                </c:pt>
                <c:pt idx="18">
                  <c:v>0.73908701921292375</c:v>
                </c:pt>
                <c:pt idx="19">
                  <c:v>0.77414021728048876</c:v>
                </c:pt>
                <c:pt idx="20">
                  <c:v>0.78536929636795161</c:v>
                </c:pt>
                <c:pt idx="21">
                  <c:v>0.80941657536195377</c:v>
                </c:pt>
                <c:pt idx="22">
                  <c:v>0.89449010783524585</c:v>
                </c:pt>
                <c:pt idx="23">
                  <c:v>0.89536508206264465</c:v>
                </c:pt>
                <c:pt idx="24">
                  <c:v>0.91539818045327814</c:v>
                </c:pt>
                <c:pt idx="25">
                  <c:v>0.90282917303778776</c:v>
                </c:pt>
                <c:pt idx="26">
                  <c:v>0.95342287496456202</c:v>
                </c:pt>
                <c:pt idx="27">
                  <c:v>0.96682455150130764</c:v>
                </c:pt>
                <c:pt idx="28">
                  <c:v>0.97380340990241387</c:v>
                </c:pt>
                <c:pt idx="29">
                  <c:v>1.0314484606989558</c:v>
                </c:pt>
                <c:pt idx="30">
                  <c:v>1.02750568145264</c:v>
                </c:pt>
                <c:pt idx="31">
                  <c:v>1.0060396976310562</c:v>
                </c:pt>
                <c:pt idx="32">
                  <c:v>1.0295998650181013</c:v>
                </c:pt>
                <c:pt idx="33">
                  <c:v>1.0102314693750833</c:v>
                </c:pt>
                <c:pt idx="34">
                  <c:v>1.00650623120431</c:v>
                </c:pt>
                <c:pt idx="35">
                  <c:v>1.0496364786815788</c:v>
                </c:pt>
                <c:pt idx="36">
                  <c:v>1.0233313319905117</c:v>
                </c:pt>
                <c:pt idx="37">
                  <c:v>1.0336516989404292</c:v>
                </c:pt>
                <c:pt idx="38">
                  <c:v>0.99182259575865783</c:v>
                </c:pt>
                <c:pt idx="39">
                  <c:v>1.0145398245167592</c:v>
                </c:pt>
                <c:pt idx="40">
                  <c:v>1.076079334323186</c:v>
                </c:pt>
                <c:pt idx="41">
                  <c:v>1.0110227194939387</c:v>
                </c:pt>
                <c:pt idx="42">
                  <c:v>0.98540368297334979</c:v>
                </c:pt>
                <c:pt idx="43">
                  <c:v>1.0339045834942144</c:v>
                </c:pt>
                <c:pt idx="44">
                  <c:v>1.0275845680517968</c:v>
                </c:pt>
                <c:pt idx="45">
                  <c:v>1.0934815698137508</c:v>
                </c:pt>
                <c:pt idx="46">
                  <c:v>1.0690584490078676</c:v>
                </c:pt>
                <c:pt idx="47">
                  <c:v>1.0884182143156027</c:v>
                </c:pt>
                <c:pt idx="48">
                  <c:v>1.1012723267373543</c:v>
                </c:pt>
                <c:pt idx="49">
                  <c:v>1.1286149589037744</c:v>
                </c:pt>
                <c:pt idx="50">
                  <c:v>1.1248001014300459</c:v>
                </c:pt>
                <c:pt idx="51">
                  <c:v>1.1304746666328809</c:v>
                </c:pt>
                <c:pt idx="52">
                  <c:v>1.1341638197686612</c:v>
                </c:pt>
                <c:pt idx="53">
                  <c:v>1.1920324856376696</c:v>
                </c:pt>
                <c:pt idx="54">
                  <c:v>1.2192284968920175</c:v>
                </c:pt>
                <c:pt idx="55">
                  <c:v>1.2593066830428963</c:v>
                </c:pt>
                <c:pt idx="56">
                  <c:v>1.2167300872163584</c:v>
                </c:pt>
                <c:pt idx="57">
                  <c:v>1.1861713601593911</c:v>
                </c:pt>
                <c:pt idx="58">
                  <c:v>1.2294028052566282</c:v>
                </c:pt>
                <c:pt idx="59">
                  <c:v>1.1974422399927385</c:v>
                </c:pt>
                <c:pt idx="60">
                  <c:v>1.2170082403396434</c:v>
                </c:pt>
                <c:pt idx="61">
                  <c:v>1.2247395581958915</c:v>
                </c:pt>
                <c:pt idx="62">
                  <c:v>1.2974149190867703</c:v>
                </c:pt>
                <c:pt idx="63">
                  <c:v>1.266342962806323</c:v>
                </c:pt>
                <c:pt idx="64">
                  <c:v>1.2895406996912502</c:v>
                </c:pt>
                <c:pt idx="65">
                  <c:v>1.2506030515020663</c:v>
                </c:pt>
                <c:pt idx="66">
                  <c:v>1.2584298406201591</c:v>
                </c:pt>
                <c:pt idx="67">
                  <c:v>1.2853563206505259</c:v>
                </c:pt>
                <c:pt idx="68">
                  <c:v>1.3132599091499613</c:v>
                </c:pt>
                <c:pt idx="69">
                  <c:v>1.4006349041925603</c:v>
                </c:pt>
                <c:pt idx="70">
                  <c:v>1.4291061489679115</c:v>
                </c:pt>
                <c:pt idx="71">
                  <c:v>1.4559719626743111</c:v>
                </c:pt>
                <c:pt idx="72">
                  <c:v>1.5144600433863811</c:v>
                </c:pt>
                <c:pt idx="73">
                  <c:v>1.5543179888453704</c:v>
                </c:pt>
                <c:pt idx="74">
                  <c:v>1.7318338470674723</c:v>
                </c:pt>
                <c:pt idx="75">
                  <c:v>1.7379906944195038</c:v>
                </c:pt>
                <c:pt idx="76">
                  <c:v>1.8134135293403641</c:v>
                </c:pt>
                <c:pt idx="77">
                  <c:v>1.9303859492910125</c:v>
                </c:pt>
                <c:pt idx="78">
                  <c:v>1.9746431244327323</c:v>
                </c:pt>
                <c:pt idx="79">
                  <c:v>2.0371345587450915</c:v>
                </c:pt>
                <c:pt idx="80">
                  <c:v>2.044886710753286</c:v>
                </c:pt>
                <c:pt idx="81">
                  <c:v>2.1025944182632661</c:v>
                </c:pt>
                <c:pt idx="82">
                  <c:v>2.1857794273182338</c:v>
                </c:pt>
                <c:pt idx="83">
                  <c:v>2.1682994711959136</c:v>
                </c:pt>
                <c:pt idx="84">
                  <c:v>2.1735578447609551</c:v>
                </c:pt>
                <c:pt idx="85">
                  <c:v>2.2056269809575308</c:v>
                </c:pt>
                <c:pt idx="86">
                  <c:v>2.1616664849704601</c:v>
                </c:pt>
                <c:pt idx="87">
                  <c:v>2.2467277860476123</c:v>
                </c:pt>
                <c:pt idx="88">
                  <c:v>2.257225899544149</c:v>
                </c:pt>
                <c:pt idx="89">
                  <c:v>2.1701209208175594</c:v>
                </c:pt>
                <c:pt idx="90">
                  <c:v>2.026528979651657</c:v>
                </c:pt>
                <c:pt idx="91">
                  <c:v>2.1189999554313412</c:v>
                </c:pt>
                <c:pt idx="92">
                  <c:v>1.8629926102273544</c:v>
                </c:pt>
                <c:pt idx="93">
                  <c:v>1.9880251035266354</c:v>
                </c:pt>
                <c:pt idx="94">
                  <c:v>1.9475138730878079</c:v>
                </c:pt>
                <c:pt idx="95">
                  <c:v>1.9369586913436863</c:v>
                </c:pt>
                <c:pt idx="96">
                  <c:v>1.7679210504694767</c:v>
                </c:pt>
                <c:pt idx="97">
                  <c:v>1.7064550558472396</c:v>
                </c:pt>
                <c:pt idx="98">
                  <c:v>1.4254572935878016</c:v>
                </c:pt>
                <c:pt idx="99">
                  <c:v>1.6428235131612601</c:v>
                </c:pt>
                <c:pt idx="100">
                  <c:v>1.6180606451017059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A6-44A5-B7E4-21891EF3C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257488"/>
        <c:axId val="839261808"/>
      </c:lineChart>
      <c:catAx>
        <c:axId val="8392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9261808"/>
        <c:crosses val="autoZero"/>
        <c:auto val="1"/>
        <c:lblAlgn val="ctr"/>
        <c:lblOffset val="100"/>
        <c:noMultiLvlLbl val="0"/>
      </c:catAx>
      <c:valAx>
        <c:axId val="83926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92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Samtal per </a:t>
            </a:r>
            <a:r>
              <a:rPr lang="en-US" baseline="0"/>
              <a:t>listad 2025- </a:t>
            </a:r>
            <a:endParaRPr lang="en-US"/>
          </a:p>
        </c:rich>
      </c:tx>
      <c:layout>
        <c:manualLayout>
          <c:xMode val="edge"/>
          <c:yMode val="edge"/>
          <c:x val="0.35696057347670246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Blad1!$D$1</c:f>
              <c:strCache>
                <c:ptCount val="1"/>
                <c:pt idx="0">
                  <c:v>Samtal per listad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Blad1!$C$2:$C$31</c:f>
              <c:strCache>
                <c:ptCount val="30"/>
                <c:pt idx="0">
                  <c:v>VC NYSÄTER</c:v>
                </c:pt>
                <c:pt idx="1">
                  <c:v>VC SÄFFLE</c:v>
                </c:pt>
                <c:pt idx="2">
                  <c:v>VC KRONOPARKEN</c:v>
                </c:pt>
                <c:pt idx="3">
                  <c:v>VC ÅTTKANTEN</c:v>
                </c:pt>
                <c:pt idx="4">
                  <c:v>VC RUD</c:v>
                </c:pt>
                <c:pt idx="5">
                  <c:v>VC CAPIO VINTERGATAN</c:v>
                </c:pt>
                <c:pt idx="6">
                  <c:v>VC HERRHAGEN</c:v>
                </c:pt>
                <c:pt idx="7">
                  <c:v>VC SKOGHALL</c:v>
                </c:pt>
                <c:pt idx="8">
                  <c:v>VC SUNNE</c:v>
                </c:pt>
                <c:pt idx="9">
                  <c:v>VC VERKSTADEN</c:v>
                </c:pt>
                <c:pt idx="10">
                  <c:v>VC MOLKOM</c:v>
                </c:pt>
                <c:pt idx="11">
                  <c:v>VC GRIPEN</c:v>
                </c:pt>
                <c:pt idx="12">
                  <c:v>VC STORFORS</c:v>
                </c:pt>
                <c:pt idx="13">
                  <c:v>VC VÄSTERSTRAND</c:v>
                </c:pt>
                <c:pt idx="14">
                  <c:v>VC GRUMS</c:v>
                </c:pt>
                <c:pt idx="15">
                  <c:v>VC SKÅRE</c:v>
                </c:pt>
                <c:pt idx="16">
                  <c:v>VC FILIPSTAD</c:v>
                </c:pt>
                <c:pt idx="17">
                  <c:v>VC TORSBY</c:v>
                </c:pt>
                <c:pt idx="18">
                  <c:v>VC KIL</c:v>
                </c:pt>
                <c:pt idx="19">
                  <c:v>VC FORSHAGA</c:v>
                </c:pt>
                <c:pt idx="20">
                  <c:v>VC CAPIO VÅLBERG</c:v>
                </c:pt>
                <c:pt idx="21">
                  <c:v>VC EDA</c:v>
                </c:pt>
                <c:pt idx="22">
                  <c:v>VC MUNKFORS</c:v>
                </c:pt>
                <c:pt idx="23">
                  <c:v>VC LIKENÄS</c:v>
                </c:pt>
                <c:pt idx="24">
                  <c:v>VC KRISTINEHAMN</c:v>
                </c:pt>
                <c:pt idx="25">
                  <c:v>VC ÅRJÄNG</c:v>
                </c:pt>
                <c:pt idx="26">
                  <c:v>VC HAGFORS/EKSHÄRAD</c:v>
                </c:pt>
                <c:pt idx="27">
                  <c:v>VC KASERNHÖJDEN</c:v>
                </c:pt>
                <c:pt idx="28">
                  <c:v>VC TÖCKSFORS</c:v>
                </c:pt>
                <c:pt idx="29">
                  <c:v>VC JÖSSE</c:v>
                </c:pt>
              </c:strCache>
            </c:strRef>
          </c:cat>
          <c:val>
            <c:numRef>
              <c:f>Blad1!$D$2:$D$31</c:f>
              <c:numCache>
                <c:formatCode>0.0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0.624</c:v>
                </c:pt>
                <c:pt idx="3">
                  <c:v>0.72799999999999998</c:v>
                </c:pt>
                <c:pt idx="4">
                  <c:v>0.874</c:v>
                </c:pt>
                <c:pt idx="5">
                  <c:v>0.91800000000000004</c:v>
                </c:pt>
                <c:pt idx="6">
                  <c:v>0.92700000000000005</c:v>
                </c:pt>
                <c:pt idx="7">
                  <c:v>1.01</c:v>
                </c:pt>
                <c:pt idx="8">
                  <c:v>1.02</c:v>
                </c:pt>
                <c:pt idx="9">
                  <c:v>1.0389999999999999</c:v>
                </c:pt>
                <c:pt idx="10">
                  <c:v>1.0489999999999999</c:v>
                </c:pt>
                <c:pt idx="11">
                  <c:v>1.054</c:v>
                </c:pt>
                <c:pt idx="12">
                  <c:v>1.079</c:v>
                </c:pt>
                <c:pt idx="13">
                  <c:v>1.079</c:v>
                </c:pt>
                <c:pt idx="14">
                  <c:v>1.111</c:v>
                </c:pt>
                <c:pt idx="15">
                  <c:v>1.129</c:v>
                </c:pt>
                <c:pt idx="16">
                  <c:v>1.1479999999999999</c:v>
                </c:pt>
                <c:pt idx="17">
                  <c:v>1.194</c:v>
                </c:pt>
                <c:pt idx="18">
                  <c:v>1.216</c:v>
                </c:pt>
                <c:pt idx="19">
                  <c:v>1.2230000000000001</c:v>
                </c:pt>
                <c:pt idx="20">
                  <c:v>1.23</c:v>
                </c:pt>
                <c:pt idx="21">
                  <c:v>1.2350000000000001</c:v>
                </c:pt>
                <c:pt idx="22">
                  <c:v>1.2529999999999999</c:v>
                </c:pt>
                <c:pt idx="23">
                  <c:v>1.2929999999999999</c:v>
                </c:pt>
                <c:pt idx="24">
                  <c:v>1.3140000000000001</c:v>
                </c:pt>
                <c:pt idx="25">
                  <c:v>1.3160000000000001</c:v>
                </c:pt>
                <c:pt idx="26">
                  <c:v>1.33</c:v>
                </c:pt>
                <c:pt idx="27">
                  <c:v>1.3380000000000001</c:v>
                </c:pt>
                <c:pt idx="28">
                  <c:v>1.397</c:v>
                </c:pt>
                <c:pt idx="29">
                  <c:v>1.6439999999999999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B-4784-8953-9E9F3C9F4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751071"/>
        <c:axId val="402749151"/>
      </c:barChart>
      <c:catAx>
        <c:axId val="40275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2749151"/>
        <c:crosses val="autoZero"/>
        <c:auto val="1"/>
        <c:lblAlgn val="ctr"/>
        <c:lblOffset val="100"/>
        <c:noMultiLvlLbl val="0"/>
      </c:catAx>
      <c:valAx>
        <c:axId val="40274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2751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Sommaren över</a:t>
            </a:r>
            <a:r>
              <a:rPr lang="sv-SE" baseline="0" dirty="0"/>
              <a:t> tid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Blad1!$R$39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Blad1!$S$38:$AE$38</c:f>
              <c:strCache>
                <c:ptCount val="1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Besvarade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strCache>
            </c:strRef>
          </c:cat>
          <c:val>
            <c:numRef>
              <c:f>Blad1!$S$39:$AE$39</c:f>
              <c:numCache>
                <c:formatCode>General</c:formatCode>
                <c:ptCount val="13"/>
                <c:pt idx="0">
                  <c:v>56375</c:v>
                </c:pt>
                <c:pt idx="1">
                  <c:v>48864</c:v>
                </c:pt>
                <c:pt idx="2">
                  <c:v>36339</c:v>
                </c:pt>
                <c:pt idx="3">
                  <c:v>42155</c:v>
                </c:pt>
                <c:pt idx="4">
                  <c:v>42048</c:v>
                </c:pt>
                <c:pt idx="5">
                  <c:v>41491</c:v>
                </c:pt>
                <c:pt idx="6">
                  <c:v>0</c:v>
                </c:pt>
                <c:pt idx="7">
                  <c:v>41935</c:v>
                </c:pt>
                <c:pt idx="8">
                  <c:v>34909</c:v>
                </c:pt>
                <c:pt idx="9">
                  <c:v>28527</c:v>
                </c:pt>
                <c:pt idx="10">
                  <c:v>34210</c:v>
                </c:pt>
                <c:pt idx="11">
                  <c:v>32339</c:v>
                </c:pt>
                <c:pt idx="12">
                  <c:v>33621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7-4992-BAA0-087EB467DEE6}"/>
            </c:ext>
          </c:extLst>
        </c:ser>
        <c:ser>
          <c:idx val="1"/>
          <c:order val="1"/>
          <c:tx>
            <c:strRef>
              <c:f>Blad1!$R$40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Blad1!$S$38:$AE$38</c:f>
              <c:strCache>
                <c:ptCount val="1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Besvarade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strCache>
            </c:strRef>
          </c:cat>
          <c:val>
            <c:numRef>
              <c:f>Blad1!$S$40:$AE$40</c:f>
              <c:numCache>
                <c:formatCode>General</c:formatCode>
                <c:ptCount val="13"/>
                <c:pt idx="0">
                  <c:v>44197</c:v>
                </c:pt>
                <c:pt idx="1">
                  <c:v>44399</c:v>
                </c:pt>
                <c:pt idx="2">
                  <c:v>39675</c:v>
                </c:pt>
                <c:pt idx="3">
                  <c:v>38067</c:v>
                </c:pt>
                <c:pt idx="4">
                  <c:v>44894</c:v>
                </c:pt>
                <c:pt idx="6">
                  <c:v>0</c:v>
                </c:pt>
                <c:pt idx="7">
                  <c:v>32447</c:v>
                </c:pt>
                <c:pt idx="8">
                  <c:v>27556</c:v>
                </c:pt>
                <c:pt idx="9">
                  <c:v>29180</c:v>
                </c:pt>
                <c:pt idx="10">
                  <c:v>29650</c:v>
                </c:pt>
                <c:pt idx="11">
                  <c:v>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7-4992-BAA0-087EB467DEE6}"/>
            </c:ext>
          </c:extLst>
        </c:ser>
        <c:ser>
          <c:idx val="2"/>
          <c:order val="2"/>
          <c:tx>
            <c:strRef>
              <c:f>Blad1!$R$41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Blad1!$S$38:$AE$38</c:f>
              <c:strCache>
                <c:ptCount val="1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Besvarade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strCache>
            </c:strRef>
          </c:cat>
          <c:val>
            <c:numRef>
              <c:f>Blad1!$S$41:$AE$41</c:f>
              <c:numCache>
                <c:formatCode>General</c:formatCode>
                <c:ptCount val="13"/>
                <c:pt idx="0">
                  <c:v>43989</c:v>
                </c:pt>
                <c:pt idx="1">
                  <c:v>49855</c:v>
                </c:pt>
                <c:pt idx="2">
                  <c:v>49953</c:v>
                </c:pt>
                <c:pt idx="3">
                  <c:v>47914</c:v>
                </c:pt>
                <c:pt idx="4">
                  <c:v>47530</c:v>
                </c:pt>
                <c:pt idx="6">
                  <c:v>0</c:v>
                </c:pt>
                <c:pt idx="7">
                  <c:v>35616</c:v>
                </c:pt>
                <c:pt idx="8">
                  <c:v>35457</c:v>
                </c:pt>
                <c:pt idx="9">
                  <c:v>38765</c:v>
                </c:pt>
                <c:pt idx="10">
                  <c:v>39043</c:v>
                </c:pt>
                <c:pt idx="11">
                  <c:v>35101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77-4992-BAA0-087EB467D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890575"/>
        <c:axId val="1711891055"/>
      </c:barChart>
      <c:catAx>
        <c:axId val="171189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11891055"/>
        <c:crosses val="autoZero"/>
        <c:auto val="1"/>
        <c:lblAlgn val="ctr"/>
        <c:lblOffset val="100"/>
        <c:noMultiLvlLbl val="0"/>
      </c:catAx>
      <c:valAx>
        <c:axId val="171189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1189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02BD4-790C-450E-AAC0-146052B97AE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FFE679-B4F8-4BCC-B23A-DF0C9F0DF859}">
      <dgm:prSet/>
      <dgm:spPr/>
      <dgm:t>
        <a:bodyPr/>
        <a:lstStyle/>
        <a:p>
          <a:r>
            <a:rPr lang="en-US" baseline="0"/>
            <a:t>Områdesplaner</a:t>
          </a:r>
          <a:endParaRPr lang="en-US"/>
        </a:p>
      </dgm:t>
    </dgm:pt>
    <dgm:pt modelId="{0BA98308-9BBA-4559-8502-C79FFA0C2BDC}" type="parTrans" cxnId="{7D33F995-1F37-40AE-8230-7313291903D2}">
      <dgm:prSet/>
      <dgm:spPr/>
      <dgm:t>
        <a:bodyPr/>
        <a:lstStyle/>
        <a:p>
          <a:endParaRPr lang="en-US"/>
        </a:p>
      </dgm:t>
    </dgm:pt>
    <dgm:pt modelId="{6FDE75DD-04F6-4FDB-A3B5-0C2273388258}" type="sibTrans" cxnId="{7D33F995-1F37-40AE-8230-7313291903D2}">
      <dgm:prSet/>
      <dgm:spPr/>
      <dgm:t>
        <a:bodyPr/>
        <a:lstStyle/>
        <a:p>
          <a:endParaRPr lang="en-US"/>
        </a:p>
      </dgm:t>
    </dgm:pt>
    <dgm:pt modelId="{08940352-9613-4DEF-9494-EB14979624A8}">
      <dgm:prSet/>
      <dgm:spPr/>
      <dgm:t>
        <a:bodyPr/>
        <a:lstStyle/>
        <a:p>
          <a:r>
            <a:rPr lang="en-US" baseline="0"/>
            <a:t>Gemensam primärvårdsplan</a:t>
          </a:r>
          <a:endParaRPr lang="en-US"/>
        </a:p>
      </dgm:t>
    </dgm:pt>
    <dgm:pt modelId="{4CBBBA0E-5666-451D-A76D-37DCBEC533FC}" type="parTrans" cxnId="{EE75FC48-E6E3-45D1-BAD3-80229F7E3959}">
      <dgm:prSet/>
      <dgm:spPr/>
      <dgm:t>
        <a:bodyPr/>
        <a:lstStyle/>
        <a:p>
          <a:endParaRPr lang="en-US"/>
        </a:p>
      </dgm:t>
    </dgm:pt>
    <dgm:pt modelId="{A7E0366C-88C6-4765-9C3C-81B5A0FDD35C}" type="sibTrans" cxnId="{EE75FC48-E6E3-45D1-BAD3-80229F7E3959}">
      <dgm:prSet/>
      <dgm:spPr/>
      <dgm:t>
        <a:bodyPr/>
        <a:lstStyle/>
        <a:p>
          <a:endParaRPr lang="en-US"/>
        </a:p>
      </dgm:t>
    </dgm:pt>
    <dgm:pt modelId="{60D05821-42C3-4D9B-852D-010B124AADC6}" type="pres">
      <dgm:prSet presAssocID="{99A02BD4-790C-450E-AAC0-146052B97A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3D7BFD-8A82-4532-9E1C-D2A3C56DDDEB}" type="pres">
      <dgm:prSet presAssocID="{FEFFE679-B4F8-4BCC-B23A-DF0C9F0DF859}" presName="hierRoot1" presStyleCnt="0"/>
      <dgm:spPr/>
    </dgm:pt>
    <dgm:pt modelId="{FA96AD8A-ED15-4D30-A610-544B84ECCC35}" type="pres">
      <dgm:prSet presAssocID="{FEFFE679-B4F8-4BCC-B23A-DF0C9F0DF859}" presName="composite" presStyleCnt="0"/>
      <dgm:spPr/>
    </dgm:pt>
    <dgm:pt modelId="{FDA98EF8-51F9-46F7-A039-407F8C5DA673}" type="pres">
      <dgm:prSet presAssocID="{FEFFE679-B4F8-4BCC-B23A-DF0C9F0DF859}" presName="background" presStyleLbl="node0" presStyleIdx="0" presStyleCnt="2"/>
      <dgm:spPr/>
    </dgm:pt>
    <dgm:pt modelId="{EAEA95E9-4857-413C-AE5D-E59F7AF0A069}" type="pres">
      <dgm:prSet presAssocID="{FEFFE679-B4F8-4BCC-B23A-DF0C9F0DF859}" presName="text" presStyleLbl="fgAcc0" presStyleIdx="0" presStyleCnt="2">
        <dgm:presLayoutVars>
          <dgm:chPref val="3"/>
        </dgm:presLayoutVars>
      </dgm:prSet>
      <dgm:spPr/>
    </dgm:pt>
    <dgm:pt modelId="{31465C57-01B3-4D68-95AB-6F5200A76A4E}" type="pres">
      <dgm:prSet presAssocID="{FEFFE679-B4F8-4BCC-B23A-DF0C9F0DF859}" presName="hierChild2" presStyleCnt="0"/>
      <dgm:spPr/>
    </dgm:pt>
    <dgm:pt modelId="{0ED10CC4-E0D0-4C77-9476-8327A2B2E756}" type="pres">
      <dgm:prSet presAssocID="{08940352-9613-4DEF-9494-EB14979624A8}" presName="hierRoot1" presStyleCnt="0"/>
      <dgm:spPr/>
    </dgm:pt>
    <dgm:pt modelId="{77E4ACBA-F9FA-4F24-BA78-083A60655094}" type="pres">
      <dgm:prSet presAssocID="{08940352-9613-4DEF-9494-EB14979624A8}" presName="composite" presStyleCnt="0"/>
      <dgm:spPr/>
    </dgm:pt>
    <dgm:pt modelId="{D93FC755-F9D9-4582-A3BF-49CBA392F571}" type="pres">
      <dgm:prSet presAssocID="{08940352-9613-4DEF-9494-EB14979624A8}" presName="background" presStyleLbl="node0" presStyleIdx="1" presStyleCnt="2"/>
      <dgm:spPr/>
    </dgm:pt>
    <dgm:pt modelId="{5388A8A4-D16C-4900-B362-71E1083E958E}" type="pres">
      <dgm:prSet presAssocID="{08940352-9613-4DEF-9494-EB14979624A8}" presName="text" presStyleLbl="fgAcc0" presStyleIdx="1" presStyleCnt="2">
        <dgm:presLayoutVars>
          <dgm:chPref val="3"/>
        </dgm:presLayoutVars>
      </dgm:prSet>
      <dgm:spPr/>
    </dgm:pt>
    <dgm:pt modelId="{E3586549-7162-4FBD-9F97-DD7E0869E6CF}" type="pres">
      <dgm:prSet presAssocID="{08940352-9613-4DEF-9494-EB14979624A8}" presName="hierChild2" presStyleCnt="0"/>
      <dgm:spPr/>
    </dgm:pt>
  </dgm:ptLst>
  <dgm:cxnLst>
    <dgm:cxn modelId="{EE75FC48-E6E3-45D1-BAD3-80229F7E3959}" srcId="{99A02BD4-790C-450E-AAC0-146052B97AE9}" destId="{08940352-9613-4DEF-9494-EB14979624A8}" srcOrd="1" destOrd="0" parTransId="{4CBBBA0E-5666-451D-A76D-37DCBEC533FC}" sibTransId="{A7E0366C-88C6-4765-9C3C-81B5A0FDD35C}"/>
    <dgm:cxn modelId="{2A2A7E4A-CA9A-4C68-9DAF-3D9F4A76F536}" type="presOf" srcId="{FEFFE679-B4F8-4BCC-B23A-DF0C9F0DF859}" destId="{EAEA95E9-4857-413C-AE5D-E59F7AF0A069}" srcOrd="0" destOrd="0" presId="urn:microsoft.com/office/officeart/2005/8/layout/hierarchy1"/>
    <dgm:cxn modelId="{9E394079-4063-4CBA-8859-4B2965545147}" type="presOf" srcId="{08940352-9613-4DEF-9494-EB14979624A8}" destId="{5388A8A4-D16C-4900-B362-71E1083E958E}" srcOrd="0" destOrd="0" presId="urn:microsoft.com/office/officeart/2005/8/layout/hierarchy1"/>
    <dgm:cxn modelId="{7D33F995-1F37-40AE-8230-7313291903D2}" srcId="{99A02BD4-790C-450E-AAC0-146052B97AE9}" destId="{FEFFE679-B4F8-4BCC-B23A-DF0C9F0DF859}" srcOrd="0" destOrd="0" parTransId="{0BA98308-9BBA-4559-8502-C79FFA0C2BDC}" sibTransId="{6FDE75DD-04F6-4FDB-A3B5-0C2273388258}"/>
    <dgm:cxn modelId="{A44326C6-69C5-4EEA-8120-96C166B4A03B}" type="presOf" srcId="{99A02BD4-790C-450E-AAC0-146052B97AE9}" destId="{60D05821-42C3-4D9B-852D-010B124AADC6}" srcOrd="0" destOrd="0" presId="urn:microsoft.com/office/officeart/2005/8/layout/hierarchy1"/>
    <dgm:cxn modelId="{F734E7E2-5B89-484D-9DB1-9CAC624A6C30}" type="presParOf" srcId="{60D05821-42C3-4D9B-852D-010B124AADC6}" destId="{643D7BFD-8A82-4532-9E1C-D2A3C56DDDEB}" srcOrd="0" destOrd="0" presId="urn:microsoft.com/office/officeart/2005/8/layout/hierarchy1"/>
    <dgm:cxn modelId="{D6DDE58A-D050-461C-BCFD-51571393403A}" type="presParOf" srcId="{643D7BFD-8A82-4532-9E1C-D2A3C56DDDEB}" destId="{FA96AD8A-ED15-4D30-A610-544B84ECCC35}" srcOrd="0" destOrd="0" presId="urn:microsoft.com/office/officeart/2005/8/layout/hierarchy1"/>
    <dgm:cxn modelId="{3FBAA9AA-D7D9-4B7D-BF48-00EC09E6312B}" type="presParOf" srcId="{FA96AD8A-ED15-4D30-A610-544B84ECCC35}" destId="{FDA98EF8-51F9-46F7-A039-407F8C5DA673}" srcOrd="0" destOrd="0" presId="urn:microsoft.com/office/officeart/2005/8/layout/hierarchy1"/>
    <dgm:cxn modelId="{20342B59-DC7F-43AC-8F7C-CECAB36EC1F2}" type="presParOf" srcId="{FA96AD8A-ED15-4D30-A610-544B84ECCC35}" destId="{EAEA95E9-4857-413C-AE5D-E59F7AF0A069}" srcOrd="1" destOrd="0" presId="urn:microsoft.com/office/officeart/2005/8/layout/hierarchy1"/>
    <dgm:cxn modelId="{8C932264-F0E1-4040-A4C9-13F823A17F3D}" type="presParOf" srcId="{643D7BFD-8A82-4532-9E1C-D2A3C56DDDEB}" destId="{31465C57-01B3-4D68-95AB-6F5200A76A4E}" srcOrd="1" destOrd="0" presId="urn:microsoft.com/office/officeart/2005/8/layout/hierarchy1"/>
    <dgm:cxn modelId="{1369230C-2D2D-4F0B-852B-E5B3B865F1C0}" type="presParOf" srcId="{60D05821-42C3-4D9B-852D-010B124AADC6}" destId="{0ED10CC4-E0D0-4C77-9476-8327A2B2E756}" srcOrd="1" destOrd="0" presId="urn:microsoft.com/office/officeart/2005/8/layout/hierarchy1"/>
    <dgm:cxn modelId="{9E217569-FA2E-4662-9047-FA4425E9CD93}" type="presParOf" srcId="{0ED10CC4-E0D0-4C77-9476-8327A2B2E756}" destId="{77E4ACBA-F9FA-4F24-BA78-083A60655094}" srcOrd="0" destOrd="0" presId="urn:microsoft.com/office/officeart/2005/8/layout/hierarchy1"/>
    <dgm:cxn modelId="{F28B3F37-BAE3-47C6-9E58-AC3DCC1225B5}" type="presParOf" srcId="{77E4ACBA-F9FA-4F24-BA78-083A60655094}" destId="{D93FC755-F9D9-4582-A3BF-49CBA392F571}" srcOrd="0" destOrd="0" presId="urn:microsoft.com/office/officeart/2005/8/layout/hierarchy1"/>
    <dgm:cxn modelId="{34DDA6C2-2AB1-483B-A6FD-B06DE7CEB3BE}" type="presParOf" srcId="{77E4ACBA-F9FA-4F24-BA78-083A60655094}" destId="{5388A8A4-D16C-4900-B362-71E1083E958E}" srcOrd="1" destOrd="0" presId="urn:microsoft.com/office/officeart/2005/8/layout/hierarchy1"/>
    <dgm:cxn modelId="{5071B16E-6946-470E-B934-DB19B47647E2}" type="presParOf" srcId="{0ED10CC4-E0D0-4C77-9476-8327A2B2E756}" destId="{E3586549-7162-4FBD-9F97-DD7E0869E6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98EF8-51F9-46F7-A039-407F8C5DA673}">
      <dsp:nvSpPr>
        <dsp:cNvPr id="0" name=""/>
        <dsp:cNvSpPr/>
      </dsp:nvSpPr>
      <dsp:spPr>
        <a:xfrm>
          <a:off x="1337" y="554066"/>
          <a:ext cx="4695571" cy="298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EA95E9-4857-413C-AE5D-E59F7AF0A069}">
      <dsp:nvSpPr>
        <dsp:cNvPr id="0" name=""/>
        <dsp:cNvSpPr/>
      </dsp:nvSpPr>
      <dsp:spPr>
        <a:xfrm>
          <a:off x="523067" y="1049709"/>
          <a:ext cx="4695571" cy="2981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/>
            <a:t>Områdesplaner</a:t>
          </a:r>
          <a:endParaRPr lang="en-US" sz="4500" kern="1200"/>
        </a:p>
      </dsp:txBody>
      <dsp:txXfrm>
        <a:off x="610398" y="1137040"/>
        <a:ext cx="4520909" cy="2807025"/>
      </dsp:txXfrm>
    </dsp:sp>
    <dsp:sp modelId="{D93FC755-F9D9-4582-A3BF-49CBA392F571}">
      <dsp:nvSpPr>
        <dsp:cNvPr id="0" name=""/>
        <dsp:cNvSpPr/>
      </dsp:nvSpPr>
      <dsp:spPr>
        <a:xfrm>
          <a:off x="5740369" y="554066"/>
          <a:ext cx="4695571" cy="298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88A8A4-D16C-4900-B362-71E1083E958E}">
      <dsp:nvSpPr>
        <dsp:cNvPr id="0" name=""/>
        <dsp:cNvSpPr/>
      </dsp:nvSpPr>
      <dsp:spPr>
        <a:xfrm>
          <a:off x="6262099" y="1049709"/>
          <a:ext cx="4695571" cy="2981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baseline="0"/>
            <a:t>Gemensam primärvårdsplan</a:t>
          </a:r>
          <a:endParaRPr lang="en-US" sz="4500" kern="1200"/>
        </a:p>
      </dsp:txBody>
      <dsp:txXfrm>
        <a:off x="6349430" y="1137040"/>
        <a:ext cx="4520909" cy="280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A7439-29FF-44A7-95B5-572FE0478543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89C7-65AB-4A4C-93D9-29EF1A7FBD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39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.sharepoint.com/:w:/s/Sjukhusbiblioteken266/Eaf4wh8WTFFHhfEaLlaY4JwBxrA7TimLz6kb5EWdIqPEhQ?e=ilr9Vo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hlinkClick r:id="rId3"/>
              </a:rPr>
              <a:t>Riskbedömning inför organisatorisk verksamhetsförändring 240507.docx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94DA-DF1E-4AB9-AA52-695DF9AF703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18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Eric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4E33F-C42F-4E42-B91D-2D36028FB201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9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489C7-65AB-4A4C-93D9-29EF1A7FBDCD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094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854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4696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2025-09-01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8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42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39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782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193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2025-09-01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varmland.se/vardgivarwebben/samverkan-avtal-och-vardval/allmanmedicinska-specialiteten/ako-dokument?c=svid10_28f840591967f36c94a22aae#svid10_28f840591967f36c94a22aa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regionvarmland.se/vardgivarwebben/samverkan-avtal-och-vardval/folkhalsa/folkhalsoarbete-i-regionen/fysisk-aktivitet-och-matvanor/fysisk-aktivitet/fysisk-aktivitet-pa-recep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Vårdvalsråd vårdcentral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2025-08-28</a:t>
            </a: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5CD7C-ACC7-A52B-4C6E-250F5D905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038A2-CEF8-A62A-296B-C9FEC483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FCE4FB-DC52-E0F8-6C80-159EB301B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Stödja utvecklingen inom det allmänmedicinska området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Ansvara för fördelning av ST-läkare inom vårdvalet samt stödja studierektorsfunktion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Ansvara för gemensam fortbildning av alla professioner inom vårdvalet inklusive att stödja implementeringen av nationella kunskapsstöd 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Ansvara för uppföljning av vårdgivare på Nationella taxan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11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51C8E-5EA2-043D-3CB7-B7610466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3" y="77097"/>
            <a:ext cx="9589767" cy="732507"/>
          </a:xfrm>
        </p:spPr>
        <p:txBody>
          <a:bodyPr/>
          <a:lstStyle/>
          <a:p>
            <a:pPr algn="ctr"/>
            <a:r>
              <a:rPr lang="sv-SE" dirty="0"/>
              <a:t>Organisatorisk placering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B9986D-D8D3-7023-FE73-0CF6C440D29F}"/>
              </a:ext>
            </a:extLst>
          </p:cNvPr>
          <p:cNvSpPr/>
          <p:nvPr/>
        </p:nvSpPr>
        <p:spPr>
          <a:xfrm>
            <a:off x="3297955" y="4282461"/>
            <a:ext cx="1080000" cy="792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1" dirty="0">
                <a:solidFill>
                  <a:schemeClr val="bg1"/>
                </a:solidFill>
                <a:latin typeface="Arial"/>
              </a:rPr>
              <a:t>Centrum för klinisk forskning och utbildning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B78012-EFEB-DEAD-E264-6FD3CF546FD3}"/>
              </a:ext>
            </a:extLst>
          </p:cNvPr>
          <p:cNvSpPr/>
          <p:nvPr/>
        </p:nvSpPr>
        <p:spPr>
          <a:xfrm>
            <a:off x="5438766" y="4282461"/>
            <a:ext cx="1080000" cy="792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1" dirty="0">
                <a:solidFill>
                  <a:schemeClr val="bg1"/>
                </a:solidFill>
                <a:latin typeface="Arial"/>
              </a:rPr>
              <a:t>Kvalitetsstöd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BD78403-84EF-A55A-F782-A8C603B410FC}"/>
              </a:ext>
            </a:extLst>
          </p:cNvPr>
          <p:cNvSpPr/>
          <p:nvPr/>
        </p:nvSpPr>
        <p:spPr>
          <a:xfrm>
            <a:off x="7311201" y="4282461"/>
            <a:ext cx="1080000" cy="792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1" dirty="0">
                <a:solidFill>
                  <a:schemeClr val="bg1"/>
                </a:solidFill>
                <a:latin typeface="Arial"/>
              </a:rPr>
              <a:t>Samverkan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F40637E-3EA6-CB1F-A247-843F0892E96F}"/>
              </a:ext>
            </a:extLst>
          </p:cNvPr>
          <p:cNvSpPr/>
          <p:nvPr/>
        </p:nvSpPr>
        <p:spPr>
          <a:xfrm>
            <a:off x="5195287" y="2722634"/>
            <a:ext cx="1584872" cy="741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b="1">
                <a:solidFill>
                  <a:schemeClr val="bg1"/>
                </a:solidFill>
                <a:latin typeface="Arial"/>
              </a:rPr>
              <a:t>Område vårdkvalitet</a:t>
            </a:r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294A18AE-9B4E-1DE3-5476-48DB3D248AF4}"/>
              </a:ext>
            </a:extLst>
          </p:cNvPr>
          <p:cNvCxnSpPr>
            <a:cxnSpLocks/>
          </p:cNvCxnSpPr>
          <p:nvPr/>
        </p:nvCxnSpPr>
        <p:spPr>
          <a:xfrm flipV="1">
            <a:off x="3774501" y="3857630"/>
            <a:ext cx="0" cy="424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B9FE4189-0911-CE3F-2291-A5D776E3A618}"/>
              </a:ext>
            </a:extLst>
          </p:cNvPr>
          <p:cNvCxnSpPr>
            <a:cxnSpLocks/>
          </p:cNvCxnSpPr>
          <p:nvPr/>
        </p:nvCxnSpPr>
        <p:spPr>
          <a:xfrm flipH="1" flipV="1">
            <a:off x="5978766" y="3464585"/>
            <a:ext cx="8957" cy="83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6B4572F6-8CEF-7278-82AE-727E81780EDF}"/>
              </a:ext>
            </a:extLst>
          </p:cNvPr>
          <p:cNvCxnSpPr>
            <a:cxnSpLocks/>
          </p:cNvCxnSpPr>
          <p:nvPr/>
        </p:nvCxnSpPr>
        <p:spPr>
          <a:xfrm flipV="1">
            <a:off x="7865909" y="3881236"/>
            <a:ext cx="0" cy="42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E265CC8B-6505-A59D-340D-379D55203DFA}"/>
              </a:ext>
            </a:extLst>
          </p:cNvPr>
          <p:cNvCxnSpPr>
            <a:cxnSpLocks/>
          </p:cNvCxnSpPr>
          <p:nvPr/>
        </p:nvCxnSpPr>
        <p:spPr>
          <a:xfrm>
            <a:off x="3789209" y="3881236"/>
            <a:ext cx="407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5914DC99-F015-5200-9152-46AA41585535}"/>
              </a:ext>
            </a:extLst>
          </p:cNvPr>
          <p:cNvSpPr/>
          <p:nvPr/>
        </p:nvSpPr>
        <p:spPr>
          <a:xfrm>
            <a:off x="7660943" y="2697609"/>
            <a:ext cx="1062087" cy="792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1" dirty="0">
                <a:solidFill>
                  <a:schemeClr val="bg1"/>
                </a:solidFill>
                <a:latin typeface="Arial"/>
              </a:rPr>
              <a:t>Vårdvalskansli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23071FD-3EEF-EB85-CC46-1DC09ED393FF}"/>
              </a:ext>
            </a:extLst>
          </p:cNvPr>
          <p:cNvSpPr/>
          <p:nvPr/>
        </p:nvSpPr>
        <p:spPr>
          <a:xfrm>
            <a:off x="7630258" y="1181431"/>
            <a:ext cx="1080000" cy="792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1" dirty="0">
                <a:solidFill>
                  <a:schemeClr val="bg1"/>
                </a:solidFill>
                <a:latin typeface="Arial"/>
              </a:rPr>
              <a:t>HS-dir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DB074A56-9179-0D9E-907B-6D21E3F4F294}"/>
              </a:ext>
            </a:extLst>
          </p:cNvPr>
          <p:cNvCxnSpPr>
            <a:cxnSpLocks/>
            <a:stCxn id="18" idx="3"/>
            <a:endCxn id="3" idx="1"/>
          </p:cNvCxnSpPr>
          <p:nvPr/>
        </p:nvCxnSpPr>
        <p:spPr>
          <a:xfrm flipV="1">
            <a:off x="6780159" y="3093609"/>
            <a:ext cx="8807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D54BFF95-D634-9FDF-061A-B706B4D13B7B}"/>
              </a:ext>
            </a:extLst>
          </p:cNvPr>
          <p:cNvCxnSpPr>
            <a:cxnSpLocks/>
          </p:cNvCxnSpPr>
          <p:nvPr/>
        </p:nvCxnSpPr>
        <p:spPr>
          <a:xfrm>
            <a:off x="8201010" y="1973431"/>
            <a:ext cx="0" cy="94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BC524F28-248D-75EF-AEFC-A07CE78B5E80}"/>
              </a:ext>
            </a:extLst>
          </p:cNvPr>
          <p:cNvCxnSpPr>
            <a:cxnSpLocks/>
          </p:cNvCxnSpPr>
          <p:nvPr/>
        </p:nvCxnSpPr>
        <p:spPr>
          <a:xfrm>
            <a:off x="8191986" y="2179178"/>
            <a:ext cx="0" cy="126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FB9AFAAD-0161-6070-B9F1-574AC91BFAB3}"/>
              </a:ext>
            </a:extLst>
          </p:cNvPr>
          <p:cNvCxnSpPr/>
          <p:nvPr/>
        </p:nvCxnSpPr>
        <p:spPr>
          <a:xfrm>
            <a:off x="8191986" y="2384276"/>
            <a:ext cx="0" cy="111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5C79E791-6EC3-F173-B2A3-037C1318A05A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8191987" y="2590758"/>
            <a:ext cx="0" cy="106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816A83E9-9A02-BDA7-0D99-39CE3A0D07B7}"/>
              </a:ext>
            </a:extLst>
          </p:cNvPr>
          <p:cNvSpPr txBox="1"/>
          <p:nvPr/>
        </p:nvSpPr>
        <p:spPr>
          <a:xfrm>
            <a:off x="8762739" y="1858335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Vårdvalskansliet rapporterar</a:t>
            </a:r>
          </a:p>
          <a:p>
            <a:r>
              <a:rPr lang="sv-SE" dirty="0"/>
              <a:t> direkt till HS-dir avseende</a:t>
            </a:r>
          </a:p>
          <a:p>
            <a:r>
              <a:rPr lang="sv-SE" dirty="0"/>
              <a:t> vårdvalsfrågor </a:t>
            </a:r>
          </a:p>
        </p:txBody>
      </p:sp>
    </p:spTree>
    <p:extLst>
      <p:ext uri="{BB962C8B-B14F-4D97-AF65-F5344CB8AC3E}">
        <p14:creationId xmlns:p14="http://schemas.microsoft.com/office/powerpoint/2010/main" val="344009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85CA1-3D38-6823-4CDA-DFCD37D62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0A061D-2257-C681-E7F4-D56C12E8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Ekonomiska konsekvenser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06F35D-C2F2-1E04-8BFE-05174BFF9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>
                <a:effectLst/>
                <a:ea typeface="Times New Roman" panose="02020603050405020304" pitchFamily="18" charset="0"/>
              </a:rPr>
              <a:t>Organisationsförslaget ryms inom nuvarande ekonomisk ram då organiseringen omfattar omflyttningar av egen personal som helt eller delvis redan idag arbetar med dessa frågor.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2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AA7953-8AD8-000E-1853-EB3244C8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BAA775-DC11-8879-5823-25301C3C5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>
                <a:effectLst/>
                <a:latin typeface="+mj-lt"/>
                <a:ea typeface="Times New Roman" panose="02020603050405020304" pitchFamily="18" charset="0"/>
              </a:rPr>
              <a:t>Ett arbete pågår om hur studierektorsfunktionen inom Region Värmland ska organiseras på bästa sätt. Intill dess att det arbetet är avslutat ska studierektorsfunktionen kvarstå inom allmänmedicin.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253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A8EDF-5B17-B7E8-BA1A-2CE157CB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till beslut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E2C0CA-683F-24B9-65F1-73865BF0B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Hälso- och sjukvårdsdirektören beslutar att organisera ett Vårdvalskansli. Nuvarande Vårdvalsenhet ska utgöra grunden i Vårdvalskansliet. Den initiala placeringen av Vårdvalskansliet ska vara inom område vårdkvalitet men Vårdvalskansliet ska rapportera direkt till hälso- och sjukvårdsdirektören när det gäller vårdvalsfrågor.</a:t>
            </a:r>
          </a:p>
          <a:p>
            <a:pPr>
              <a:spcAft>
                <a:spcPts val="1000"/>
              </a:spcAft>
              <a:buNone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I samband med organiseringen flyttas:</a:t>
            </a:r>
            <a:br>
              <a:rPr lang="sv-SE" sz="1800" dirty="0">
                <a:effectLst/>
                <a:ea typeface="Times New Roman" panose="02020603050405020304" pitchFamily="18" charset="0"/>
              </a:rPr>
            </a:br>
            <a:br>
              <a:rPr lang="sv-SE" sz="1800" dirty="0">
                <a:effectLst/>
                <a:ea typeface="Times New Roman" panose="02020603050405020304" pitchFamily="18" charset="0"/>
              </a:rPr>
            </a:b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Fem medarbetare inom område vårdkvalitet till Vårdvalskansliet</a:t>
            </a:r>
            <a:b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Tre medarbetare från område allmänmedicin till Vårdvalskansliet</a:t>
            </a:r>
            <a:b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v-SE" sz="1800" dirty="0">
                <a:effectLst/>
                <a:ea typeface="Times New Roman" panose="02020603050405020304" pitchFamily="18" charset="0"/>
              </a:rPr>
              <a:t>Fem medarbetare från nuvarande Vårdvalsenheten till      Klassifikationsenheten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9560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59A65-0720-4589-34D0-CFFC344A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307650"/>
            <a:ext cx="7200000" cy="827500"/>
          </a:xfrm>
        </p:spPr>
        <p:txBody>
          <a:bodyPr/>
          <a:lstStyle/>
          <a:p>
            <a:r>
              <a:rPr lang="sv-SE" dirty="0"/>
              <a:t>Tidsplan och fortsatt arbete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5F9CC1-7F46-8660-FE68-94A82C576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135150"/>
            <a:ext cx="7200000" cy="4587700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 om pågående process redovisas på Hälso- och sjukvårdssamråd den 9 juni.</a:t>
            </a: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Riskbedömningar ska ske i verksamheterna och ska vara klara senast den 30  juni.</a:t>
            </a: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Riskbedömningar och underlag inför beslut redovisas på Hälso- och sjukvårdsledning den 18 augusti.</a:t>
            </a: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 inför beslut redovisas på Hälso- och sjukvårdssamråd den 15 september.</a:t>
            </a: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Hälso- och sjukvårdsdirektör beslutar om ny organisation på Hälso- och sjukvårdsledning den 22 september.	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Vårdvalskansliet intar ny organisering från och med den 1 oktober 2025.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856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100B3-1912-69A5-A948-BF8B7041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4E026E-D29F-54B6-A253-5C6725F65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Processen löper enligt plan</a:t>
            </a:r>
          </a:p>
          <a:p>
            <a:r>
              <a:rPr lang="sv-SE" dirty="0"/>
              <a:t>Namn fastställt till Vårdvalskontoret</a:t>
            </a:r>
          </a:p>
          <a:p>
            <a:r>
              <a:rPr lang="sv-SE" dirty="0"/>
              <a:t>Studierektorsfunktionen flyttas till vårdvalskontoret 251231</a:t>
            </a:r>
          </a:p>
        </p:txBody>
      </p:sp>
    </p:spTree>
    <p:extLst>
      <p:ext uri="{BB962C8B-B14F-4D97-AF65-F5344CB8AC3E}">
        <p14:creationId xmlns:p14="http://schemas.microsoft.com/office/powerpoint/2010/main" val="180333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6D195-36F4-2430-C0BF-9968FE6D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Vårdvalskontoret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CFC330-12B3-4259-660C-0389FAFEC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Uppstart 251001</a:t>
            </a:r>
          </a:p>
          <a:p>
            <a:r>
              <a:rPr lang="sv-SE" dirty="0"/>
              <a:t>Konstituering och </a:t>
            </a:r>
            <a:r>
              <a:rPr lang="sv-SE" dirty="0" err="1"/>
              <a:t>teambuildning</a:t>
            </a:r>
            <a:endParaRPr lang="sv-SE" dirty="0"/>
          </a:p>
          <a:p>
            <a:r>
              <a:rPr lang="sv-SE" dirty="0"/>
              <a:t>Ett antal utvecklings- och kvalitetsfrågor som kräver hantering är listade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35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logotyp, Teckensnitt, Grafik">
            <a:extLst>
              <a:ext uri="{FF2B5EF4-FFF2-40B4-BE49-F238E27FC236}">
                <a16:creationId xmlns:a16="http://schemas.microsoft.com/office/drawing/2014/main" id="{CE752B4F-CDE8-1F0F-86E6-0F1763D4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63A2FC9-A7C0-FBE4-DF70-57C66C79C630}"/>
              </a:ext>
            </a:extLst>
          </p:cNvPr>
          <p:cNvSpPr txBox="1"/>
          <p:nvPr/>
        </p:nvSpPr>
        <p:spPr>
          <a:xfrm>
            <a:off x="3204926" y="371193"/>
            <a:ext cx="527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VÅRDVALSKONTORET</a:t>
            </a:r>
          </a:p>
        </p:txBody>
      </p:sp>
    </p:spTree>
    <p:extLst>
      <p:ext uri="{BB962C8B-B14F-4D97-AF65-F5344CB8AC3E}">
        <p14:creationId xmlns:p14="http://schemas.microsoft.com/office/powerpoint/2010/main" val="391273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D72315-F903-67CA-183D-3E8CBBB3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Vårdvalskontoret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1040CB-9323-E668-5FC9-015C48411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Översyn av mötesstrukturer inför 2026 avseende typ, frekvens och deltagare</a:t>
            </a:r>
          </a:p>
        </p:txBody>
      </p:sp>
    </p:spTree>
    <p:extLst>
      <p:ext uri="{BB962C8B-B14F-4D97-AF65-F5344CB8AC3E}">
        <p14:creationId xmlns:p14="http://schemas.microsoft.com/office/powerpoint/2010/main" val="406709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2D90F-7D4F-F016-4FD6-6FAB2ACF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punkter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E83858-A260-AB2B-A9F4-08FDC87D5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Inledning</a:t>
            </a:r>
          </a:p>
          <a:p>
            <a:r>
              <a:rPr lang="sv-SE" dirty="0"/>
              <a:t>Information om Vårdvalskontor	</a:t>
            </a:r>
          </a:p>
          <a:p>
            <a:r>
              <a:rPr lang="sv-SE" dirty="0"/>
              <a:t>Information om upphandlingsunderlag vårdval vårdcentral inklusive värmländsk viktlista</a:t>
            </a:r>
          </a:p>
          <a:p>
            <a:r>
              <a:rPr lang="sv-SE" dirty="0"/>
              <a:t>Rehabkoordinatorer, framtid och uppdrag</a:t>
            </a:r>
          </a:p>
          <a:p>
            <a:r>
              <a:rPr lang="sv-SE" dirty="0"/>
              <a:t>Paus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407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57381A-767B-48E0-4933-848B278A7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2493628"/>
            <a:ext cx="7169829" cy="1311128"/>
          </a:xfrm>
        </p:spPr>
        <p:txBody>
          <a:bodyPr/>
          <a:lstStyle/>
          <a:p>
            <a:r>
              <a:rPr lang="sv-SE" dirty="0"/>
              <a:t>Upphandlingsunderlag vårdval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D1233B-64AD-8A42-4FD1-D2DD85D82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70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AA2FF-3D61-C733-EA36-00FE214E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Upphandlingsunderlag vårdval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01BAE4-FBCD-7442-60FD-029D37DFF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Beslut i fullmäktige är planerat till oktober</a:t>
            </a:r>
          </a:p>
        </p:txBody>
      </p:sp>
    </p:spTree>
    <p:extLst>
      <p:ext uri="{BB962C8B-B14F-4D97-AF65-F5344CB8AC3E}">
        <p14:creationId xmlns:p14="http://schemas.microsoft.com/office/powerpoint/2010/main" val="222300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2493628"/>
            <a:ext cx="6520603" cy="1311128"/>
          </a:xfrm>
        </p:spPr>
        <p:txBody>
          <a:bodyPr/>
          <a:lstStyle/>
          <a:p>
            <a:r>
              <a:rPr lang="sv-SE" dirty="0"/>
              <a:t>”Värmländsk  viktlista”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20250708</a:t>
            </a:r>
          </a:p>
        </p:txBody>
      </p:sp>
    </p:spTree>
    <p:extLst>
      <p:ext uri="{BB962C8B-B14F-4D97-AF65-F5344CB8AC3E}">
        <p14:creationId xmlns:p14="http://schemas.microsoft.com/office/powerpoint/2010/main" val="27818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D8708-C10E-3593-AB52-8F98CB1A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”Värmländsk viktlista”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8BCD4E-2C3D-A960-E450-AFD18FB7B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Viktlistan är en beskrivning av vårdkonsumtion för olika åldersgrupper och kön. </a:t>
            </a:r>
          </a:p>
          <a:p>
            <a:r>
              <a:rPr lang="sv-SE" dirty="0"/>
              <a:t>Viktlistan används för att fördela ekonomiska ersättningar till vårdcentraler inom vårdvalet i Värmland.</a:t>
            </a:r>
          </a:p>
        </p:txBody>
      </p:sp>
    </p:spTree>
    <p:extLst>
      <p:ext uri="{BB962C8B-B14F-4D97-AF65-F5344CB8AC3E}">
        <p14:creationId xmlns:p14="http://schemas.microsoft.com/office/powerpoint/2010/main" val="184577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F3E18-031E-B52E-D1FD-25A478D9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09B70-8B31-7C39-C37C-93D3588F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”Värmländsk viktlista”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CC531A-32E4-7412-0E05-A3CDD7E3C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Inom Vårdval Värmland har allt sedan starten år 2010 använts viktlistor som är framtagna inom Västra Götalandsregionen.</a:t>
            </a:r>
          </a:p>
          <a:p>
            <a:r>
              <a:rPr lang="sv-SE" dirty="0"/>
              <a:t>Nu är framtaget en ”värmländsk viktlista” som specifikt visar värmlänningars vårdkonsumtion inom olika åldrar och kön.</a:t>
            </a:r>
          </a:p>
        </p:txBody>
      </p:sp>
    </p:spTree>
    <p:extLst>
      <p:ext uri="{BB962C8B-B14F-4D97-AF65-F5344CB8AC3E}">
        <p14:creationId xmlns:p14="http://schemas.microsoft.com/office/powerpoint/2010/main" val="1176341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206E9-3E45-3D3B-3DC9-359C4A48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972000"/>
            <a:ext cx="7200000" cy="711521"/>
          </a:xfrm>
        </p:spPr>
        <p:txBody>
          <a:bodyPr/>
          <a:lstStyle/>
          <a:p>
            <a:r>
              <a:rPr lang="sv-SE" dirty="0"/>
              <a:t>”Värmländsk viktlista”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D9DE0C-EEF2-C076-2DB9-F945E75C7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760434"/>
            <a:ext cx="7200000" cy="396241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Argument för en ”värmländsk viktlista”:</a:t>
            </a:r>
          </a:p>
          <a:p>
            <a:pPr>
              <a:buFontTx/>
              <a:buChar char="-"/>
            </a:pPr>
            <a:r>
              <a:rPr lang="sv-SE" dirty="0"/>
              <a:t>Vid en jämförelse med andra regioner syns ingen enhetlig bild avseende kostnader för vårdkonsumtion</a:t>
            </a:r>
          </a:p>
          <a:p>
            <a:pPr>
              <a:buFontTx/>
              <a:buChar char="-"/>
            </a:pPr>
            <a:r>
              <a:rPr lang="sv-SE" dirty="0"/>
              <a:t>Oklart vilka beräkningsvärden som används i andra regioner</a:t>
            </a:r>
          </a:p>
          <a:p>
            <a:pPr>
              <a:buFontTx/>
              <a:buChar char="-"/>
            </a:pPr>
            <a:r>
              <a:rPr lang="sv-SE" dirty="0"/>
              <a:t>Sannolikt att vårdkonsumtion skiljer sig mellan olika regioner</a:t>
            </a:r>
          </a:p>
          <a:p>
            <a:pPr>
              <a:buFontTx/>
              <a:buChar char="-"/>
            </a:pPr>
            <a:r>
              <a:rPr lang="sv-SE" dirty="0"/>
              <a:t>Framtagen viktlista visar faktisk vårdkonsumtion för Värmlands invånare på vårdcentral</a:t>
            </a:r>
          </a:p>
        </p:txBody>
      </p:sp>
    </p:spTree>
    <p:extLst>
      <p:ext uri="{BB962C8B-B14F-4D97-AF65-F5344CB8AC3E}">
        <p14:creationId xmlns:p14="http://schemas.microsoft.com/office/powerpoint/2010/main" val="301626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8C27C8-E6D2-083F-4203-C0BD99A6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”Värmländsk viktlista”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C0599-C151-B889-702D-44EBAEE52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ddddd</a:t>
            </a:r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9E2C877-047D-6D5B-A2A0-CA4DD7CD5108}"/>
              </a:ext>
            </a:extLst>
          </p:cNvPr>
          <p:cNvGraphicFramePr>
            <a:graphicFrameLocks noGrp="1"/>
          </p:cNvGraphicFramePr>
          <p:nvPr/>
        </p:nvGraphicFramePr>
        <p:xfrm>
          <a:off x="1942476" y="2455140"/>
          <a:ext cx="5664071" cy="294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0630">
                  <a:extLst>
                    <a:ext uri="{9D8B030D-6E8A-4147-A177-3AD203B41FA5}">
                      <a16:colId xmlns:a16="http://schemas.microsoft.com/office/drawing/2014/main" val="3249473388"/>
                    </a:ext>
                  </a:extLst>
                </a:gridCol>
                <a:gridCol w="2673441">
                  <a:extLst>
                    <a:ext uri="{9D8B030D-6E8A-4147-A177-3AD203B41FA5}">
                      <a16:colId xmlns:a16="http://schemas.microsoft.com/office/drawing/2014/main" val="400455519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källa: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11953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Logex Costing KPP 2024 ver 3 (slutversion)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2629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13866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Urval: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62225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Primärvård Öppenvård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556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Vårdcentalsområden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4131-4135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51701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Ej jourmottagningar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75356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Ej närvård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00942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Ej privata VC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5154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Inklusive Vårdcentral Värmland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5551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8787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Antal listade värmlänningar per dec 2024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3671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källa  FLISA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9228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7960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Total KPP kostnad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Exklusive läkemedel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11923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Samtliga kvalificerade KPP-kontakter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196479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0587461F-47B3-15DB-DFAF-EFA541C5626E}"/>
              </a:ext>
            </a:extLst>
          </p:cNvPr>
          <p:cNvSpPr txBox="1"/>
          <p:nvPr/>
        </p:nvSpPr>
        <p:spPr>
          <a:xfrm>
            <a:off x="7935017" y="2455140"/>
            <a:ext cx="317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Medelvärde av index för 2022, 2023 och 2024 för att få en jämnare kurva. Ska uppdateras årligen med treårsmedelvärde.</a:t>
            </a:r>
          </a:p>
        </p:txBody>
      </p:sp>
    </p:spTree>
    <p:extLst>
      <p:ext uri="{BB962C8B-B14F-4D97-AF65-F5344CB8AC3E}">
        <p14:creationId xmlns:p14="http://schemas.microsoft.com/office/powerpoint/2010/main" val="2832938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D774B93E-B8AC-2200-A4A0-29178030198B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74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5ADA2A5-471A-5102-10A6-5CDFB0418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1950" y="196850"/>
          <a:ext cx="3848100" cy="646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848025" imgH="6464264" progId="Excel.Sheet.12">
                  <p:embed/>
                </p:oleObj>
              </mc:Choice>
              <mc:Fallback>
                <p:oleObj name="Worksheet" r:id="rId2" imgW="3848025" imgH="6464264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15ADA2A5-471A-5102-10A6-5CDFB0418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1950" y="196850"/>
                        <a:ext cx="3848100" cy="646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6E30DFE7-B42D-0559-FFAB-316882B8A9D2}"/>
              </a:ext>
            </a:extLst>
          </p:cNvPr>
          <p:cNvSpPr txBox="1"/>
          <p:nvPr/>
        </p:nvSpPr>
        <p:spPr>
          <a:xfrm>
            <a:off x="8682527" y="769121"/>
            <a:ext cx="3151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Skillnad i årlig utbetalning mellan nuvarande viktlista (VGR 19) och ny ”värmländsk viktlista” avseende den del av ersättningen som grundas på ålder och kön.</a:t>
            </a:r>
          </a:p>
        </p:txBody>
      </p:sp>
    </p:spTree>
    <p:extLst>
      <p:ext uri="{BB962C8B-B14F-4D97-AF65-F5344CB8AC3E}">
        <p14:creationId xmlns:p14="http://schemas.microsoft.com/office/powerpoint/2010/main" val="3263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5057CFC-B670-444F-2AD4-26FA99509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9525" y="387350"/>
          <a:ext cx="201295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012997" imgH="6083238" progId="Excel.Sheet.12">
                  <p:embed/>
                </p:oleObj>
              </mc:Choice>
              <mc:Fallback>
                <p:oleObj name="Worksheet" r:id="rId2" imgW="2012997" imgH="6083238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5057CFC-B670-444F-2AD4-26FA99509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9525" y="387350"/>
                        <a:ext cx="2012950" cy="608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83D6AD0-AFAB-DD91-F5B3-8F82BE830F10}"/>
              </a:ext>
            </a:extLst>
          </p:cNvPr>
          <p:cNvSpPr txBox="1"/>
          <p:nvPr/>
        </p:nvSpPr>
        <p:spPr>
          <a:xfrm>
            <a:off x="7655390" y="919165"/>
            <a:ext cx="294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Visar hur den del av ersättningen som grundas på ålder och kön faller ut per listad på respektive vårdcentral</a:t>
            </a:r>
          </a:p>
        </p:txBody>
      </p:sp>
    </p:spTree>
    <p:extLst>
      <p:ext uri="{BB962C8B-B14F-4D97-AF65-F5344CB8AC3E}">
        <p14:creationId xmlns:p14="http://schemas.microsoft.com/office/powerpoint/2010/main" val="135889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338FE6-B4CA-8FB2-5C54-F3160482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punkter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323F10-877B-FD15-5EB0-43CC797E0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Allmänmedicinska frågor</a:t>
            </a:r>
          </a:p>
          <a:p>
            <a:r>
              <a:rPr lang="sv-SE" dirty="0"/>
              <a:t>Tillgänglighet</a:t>
            </a:r>
          </a:p>
          <a:p>
            <a:r>
              <a:rPr lang="sv-SE" dirty="0"/>
              <a:t>Övriga frågor</a:t>
            </a:r>
          </a:p>
        </p:txBody>
      </p:sp>
    </p:spTree>
    <p:extLst>
      <p:ext uri="{BB962C8B-B14F-4D97-AF65-F5344CB8AC3E}">
        <p14:creationId xmlns:p14="http://schemas.microsoft.com/office/powerpoint/2010/main" val="165131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804B02F-8718-36E0-FF66-EFE085C07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3650" y="387350"/>
          <a:ext cx="4584700" cy="60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84815" imgH="6083238" progId="Excel.Sheet.12">
                  <p:embed/>
                </p:oleObj>
              </mc:Choice>
              <mc:Fallback>
                <p:oleObj name="Worksheet" r:id="rId2" imgW="4584815" imgH="6083238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9804B02F-8718-36E0-FF66-EFE085C07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3650" y="387350"/>
                        <a:ext cx="4584700" cy="608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C13EC8D4-518F-DF7E-70D8-D5FC1F45E35F}"/>
              </a:ext>
            </a:extLst>
          </p:cNvPr>
          <p:cNvSpPr txBox="1"/>
          <p:nvPr/>
        </p:nvSpPr>
        <p:spPr>
          <a:xfrm>
            <a:off x="8895761" y="930177"/>
            <a:ext cx="1899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Viktigt att beakta förhållandet mellan differensen i ersättningsnivå kontra ersättningen per listad</a:t>
            </a:r>
          </a:p>
        </p:txBody>
      </p:sp>
    </p:spTree>
    <p:extLst>
      <p:ext uri="{BB962C8B-B14F-4D97-AF65-F5344CB8AC3E}">
        <p14:creationId xmlns:p14="http://schemas.microsoft.com/office/powerpoint/2010/main" val="2698091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/>
              <a:t>Rehabiliterings-koordinatorer och koordineringsinsatser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Vårdvalsråd vårdcentral 2025-08-28</a:t>
            </a:r>
          </a:p>
        </p:txBody>
      </p:sp>
    </p:spTree>
    <p:extLst>
      <p:ext uri="{BB962C8B-B14F-4D97-AF65-F5344CB8AC3E}">
        <p14:creationId xmlns:p14="http://schemas.microsoft.com/office/powerpoint/2010/main" val="4102589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55A6D98-B462-FE5B-A8C9-E56DE86D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BAEA4A2-1A1E-7510-ACF9-EA2C8AEC0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Funktionen rehabiliteringskoordinator inrättades i Värmland 2016, då 10 tjänster som senare utökades till 16, därefter 20 och sedan 22 tjänster.</a:t>
            </a:r>
          </a:p>
          <a:p>
            <a:r>
              <a:rPr lang="sv-SE" dirty="0"/>
              <a:t>Från och med 2017 organiserade inom en gemensam enhet</a:t>
            </a:r>
          </a:p>
          <a:p>
            <a:r>
              <a:rPr lang="sv-SE" dirty="0"/>
              <a:t>2024 togs beslut om att reducera antal tjänster till 10.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01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E9A92-77BE-7ED1-5056-E351DD22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Koordineringsinsatser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4E5D78-55D6-899D-E19A-51D82545B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 den försäkringsmedicinska bedömningen identifierar ett behov av koordineringsinsatser, så ska regionen </a:t>
            </a:r>
            <a:r>
              <a:rPr lang="sv-S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erbjuda koordineringsinsatser</a:t>
            </a: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för att främja den sjukskrivna patientens återgång till eller inträde i arbetslivet (</a:t>
            </a:r>
            <a:r>
              <a:rPr lang="sv-SE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lag om koordineringsinsatser för sjukskrivna patienter 1§ 2019:1297).</a:t>
            </a:r>
          </a:p>
          <a:p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Lagen om koordineringsinsatser reglerar inte vem som ska utföra insatserna. </a:t>
            </a:r>
            <a:r>
              <a:rPr lang="sv-SE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Koordineringsinsatser kan alltså ges av olika slags hälso- och sjukvårdspersonal på aktuell vårdenhet.</a:t>
            </a:r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75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CA553-F161-B578-2CD5-B29207A4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Utvärdering/uppföljning av rehabiliteringskoordinatorsfunktionen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0470C0-A1E0-11E8-EE82-FE19F4EB0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Resursen nyttjas inte optimalt</a:t>
            </a:r>
          </a:p>
          <a:p>
            <a:r>
              <a:rPr lang="sv-SE" dirty="0"/>
              <a:t>Stora gap i sjukskrivningsprocessen förhindrar ett effektivt arbete med koordineringsinsatser</a:t>
            </a:r>
          </a:p>
          <a:p>
            <a:r>
              <a:rPr lang="sv-SE" dirty="0"/>
              <a:t>Mer integrering i vårdenheternas arbete är önskvärt</a:t>
            </a:r>
          </a:p>
          <a:p>
            <a:r>
              <a:rPr lang="sv-SE" dirty="0"/>
              <a:t>Mer fysisk närvaro önskas</a:t>
            </a:r>
          </a:p>
          <a:p>
            <a:r>
              <a:rPr lang="sv-SE" dirty="0"/>
              <a:t>Befintlig kompetens och erfarenhet nyttjas inte</a:t>
            </a:r>
          </a:p>
        </p:txBody>
      </p:sp>
    </p:spTree>
    <p:extLst>
      <p:ext uri="{BB962C8B-B14F-4D97-AF65-F5344CB8AC3E}">
        <p14:creationId xmlns:p14="http://schemas.microsoft.com/office/powerpoint/2010/main" val="28003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E76C8F-15E4-A246-D91A-7E636B95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Långsiktig målbild (enligt förslag från FMK)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FC5C72-664A-B450-5B88-ED9014CAE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Funktion för koordineringsinsatser är anställd på den vårdenhet där man verkar</a:t>
            </a:r>
          </a:p>
          <a:p>
            <a:r>
              <a:rPr lang="sv-SE" dirty="0"/>
              <a:t>Resursutrymmet för tjänsten anpassas utifrån en fördelningsnyckel</a:t>
            </a:r>
          </a:p>
          <a:p>
            <a:r>
              <a:rPr lang="sv-SE" dirty="0"/>
              <a:t>Kan innebära tjänstgöringsgrad i koordineringsfunktion i varierande utsträckning, kan vara aktuellt att kombinera med annan i tjänst (eller möjligen att man har funktionen vid mer än en vårdenhet)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7196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C787A-C528-71A7-7B10-93324CAA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Förslag på väg dit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69ECE8-7807-53C6-D8D1-68ADCC75A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Skapa förutsättningar att nyttja befintlig kompetens och erfarenhet</a:t>
            </a:r>
          </a:p>
          <a:p>
            <a:r>
              <a:rPr lang="sv-SE" dirty="0"/>
              <a:t>Succesiv övergång i takt med naturlig personalomsättning</a:t>
            </a:r>
          </a:p>
        </p:txBody>
      </p:sp>
    </p:spTree>
    <p:extLst>
      <p:ext uri="{BB962C8B-B14F-4D97-AF65-F5344CB8AC3E}">
        <p14:creationId xmlns:p14="http://schemas.microsoft.com/office/powerpoint/2010/main" val="40934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CC6AAA-DDC9-715B-6A76-52D38711C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Allmänmedicinska nyheter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194281-4DE7-07B4-5345-AC66392A2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Eric Le Brasseur</a:t>
            </a:r>
          </a:p>
          <a:p>
            <a:r>
              <a:rPr lang="sv-SE" dirty="0"/>
              <a:t>Vårdvalsråd 2025-08-28</a:t>
            </a:r>
          </a:p>
        </p:txBody>
      </p:sp>
    </p:spTree>
    <p:extLst>
      <p:ext uri="{BB962C8B-B14F-4D97-AF65-F5344CB8AC3E}">
        <p14:creationId xmlns:p14="http://schemas.microsoft.com/office/powerpoint/2010/main" val="971544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D5B4C-59AC-ECA3-AB4A-EBD681E0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Nationella läkemedelslistan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1AFFD1-887E-C923-23BA-B8D9E35F6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Information på Allmöte 4 och 10 september 13.00-13.20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FB187C-1B73-8E3D-CAF5-646E3634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348088"/>
            <a:ext cx="7682408" cy="33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03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D75A01C-CD55-E7C5-4075-49000B032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4" y="581024"/>
            <a:ext cx="9305809" cy="5076825"/>
          </a:xfrm>
        </p:spPr>
      </p:pic>
    </p:spTree>
    <p:extLst>
      <p:ext uri="{BB962C8B-B14F-4D97-AF65-F5344CB8AC3E}">
        <p14:creationId xmlns:p14="http://schemas.microsoft.com/office/powerpoint/2010/main" val="411356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E34687-7E56-77CF-55A6-B1AFBB64F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2493628"/>
            <a:ext cx="5983825" cy="1311128"/>
          </a:xfrm>
        </p:spPr>
        <p:txBody>
          <a:bodyPr/>
          <a:lstStyle/>
          <a:p>
            <a:r>
              <a:rPr lang="sv-SE" dirty="0"/>
              <a:t>Ledningsinformation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6963E23-9F56-35B7-8E27-71851BA53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Vårdvalsråd Vårdcentral 2025-08-28</a:t>
            </a:r>
          </a:p>
        </p:txBody>
      </p:sp>
    </p:spTree>
    <p:extLst>
      <p:ext uri="{BB962C8B-B14F-4D97-AF65-F5344CB8AC3E}">
        <p14:creationId xmlns:p14="http://schemas.microsoft.com/office/powerpoint/2010/main" val="688431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F579F-ECE7-53F8-8E6C-B0B8AB7C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52" y="350839"/>
            <a:ext cx="10959008" cy="1143000"/>
          </a:xfrm>
        </p:spPr>
        <p:txBody>
          <a:bodyPr/>
          <a:lstStyle/>
          <a:p>
            <a:r>
              <a:rPr lang="sv-SE"/>
              <a:t>Vårens fortbildningsträffar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81B7EAC-9A8B-C6C9-8B46-270FA1966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52" y="1704974"/>
            <a:ext cx="6134348" cy="4820421"/>
          </a:xfrm>
        </p:spPr>
      </p:pic>
    </p:spTree>
    <p:extLst>
      <p:ext uri="{BB962C8B-B14F-4D97-AF65-F5344CB8AC3E}">
        <p14:creationId xmlns:p14="http://schemas.microsoft.com/office/powerpoint/2010/main" val="1915925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EDB8B7-DDB0-0E01-BD57-16792C41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AKO-dokument på vårdgivarwebben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F268B28-96C1-F48A-B292-A3116F640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6953198" cy="4584700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163A54A-B581-28C3-88FA-24888A546BB7}"/>
              </a:ext>
            </a:extLst>
          </p:cNvPr>
          <p:cNvSpPr txBox="1"/>
          <p:nvPr/>
        </p:nvSpPr>
        <p:spPr>
          <a:xfrm>
            <a:off x="7790295" y="2004009"/>
            <a:ext cx="377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>
                <a:hlinkClick r:id="rId3"/>
              </a:rPr>
              <a:t>AKO-dokument - Region Värmland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8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3EDD9-18E2-2A8B-5CA7-CCC5F8C5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Fysisk aktivitet på recept (</a:t>
            </a:r>
            <a:r>
              <a:rPr lang="sv-SE" err="1"/>
              <a:t>FaR</a:t>
            </a:r>
            <a:r>
              <a:rPr lang="sv-SE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793B7D-0D0C-D3C6-7051-CB9ABF8E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647894"/>
            <a:ext cx="5259248" cy="4585464"/>
          </a:xfrm>
        </p:spPr>
        <p:txBody>
          <a:bodyPr/>
          <a:lstStyle/>
          <a:p>
            <a:r>
              <a:rPr lang="sv-SE" dirty="0"/>
              <a:t>Ändrad blankett – patienten behöver inte skriva på</a:t>
            </a:r>
          </a:p>
          <a:p>
            <a:r>
              <a:rPr lang="sv-SE" dirty="0"/>
              <a:t>Blanketten kan skickas via SEFOS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DEF9B4-4E4A-8D7A-D515-38631D23F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6" y="1417639"/>
            <a:ext cx="3526918" cy="504597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F0477A8-2588-1150-51B1-79062D1B27EB}"/>
              </a:ext>
            </a:extLst>
          </p:cNvPr>
          <p:cNvSpPr txBox="1"/>
          <p:nvPr/>
        </p:nvSpPr>
        <p:spPr>
          <a:xfrm>
            <a:off x="5074920" y="352512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hlinkClick r:id="rId4"/>
              </a:rPr>
              <a:t>Fysisk aktivitet på recept - Region Värmland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0981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D063F4-F791-EF8C-81BB-54BD0BE86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4" y="2493628"/>
            <a:ext cx="5599074" cy="1311128"/>
          </a:xfrm>
        </p:spPr>
        <p:txBody>
          <a:bodyPr/>
          <a:lstStyle/>
          <a:p>
            <a:r>
              <a:rPr lang="en-US" dirty="0" err="1"/>
              <a:t>Tillgänglighet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5A78AE-0E40-73E3-CFE5-969B2CA7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3804757"/>
            <a:ext cx="5599074" cy="645902"/>
          </a:xfrm>
        </p:spPr>
        <p:txBody>
          <a:bodyPr/>
          <a:lstStyle/>
          <a:p>
            <a:r>
              <a:rPr lang="en-US" dirty="0" err="1"/>
              <a:t>Vårdvalsråd</a:t>
            </a:r>
            <a:r>
              <a:rPr lang="en-US" dirty="0"/>
              <a:t> Vårdcentral 2025-08-28</a:t>
            </a:r>
          </a:p>
        </p:txBody>
      </p:sp>
    </p:spTree>
    <p:extLst>
      <p:ext uri="{BB962C8B-B14F-4D97-AF65-F5344CB8AC3E}">
        <p14:creationId xmlns:p14="http://schemas.microsoft.com/office/powerpoint/2010/main" val="3707532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F2744-FEF7-3FB0-70EE-B189A8C1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75" y="972000"/>
            <a:ext cx="4140000" cy="1325563"/>
          </a:xfrm>
        </p:spPr>
        <p:txBody>
          <a:bodyPr anchor="b">
            <a:normAutofit/>
          </a:bodyPr>
          <a:lstStyle/>
          <a:p>
            <a:r>
              <a:rPr lang="sv-SE" dirty="0"/>
              <a:t>En vänlig påminnelse…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5E0286-9230-149E-10DF-88F57495E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3175" y="2484000"/>
            <a:ext cx="4140000" cy="3240000"/>
          </a:xfrm>
        </p:spPr>
        <p:txBody>
          <a:bodyPr/>
          <a:lstStyle/>
          <a:p>
            <a:r>
              <a:rPr lang="en-US" dirty="0" err="1"/>
              <a:t>Representanter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kommunikationsavdelningen</a:t>
            </a:r>
            <a:endParaRPr lang="en-US" dirty="0"/>
          </a:p>
          <a:p>
            <a:r>
              <a:rPr lang="en-US" dirty="0"/>
              <a:t>1177 </a:t>
            </a:r>
            <a:r>
              <a:rPr lang="en-US" dirty="0" err="1"/>
              <a:t>sjukvårdsrådgivning</a:t>
            </a:r>
            <a:endParaRPr lang="en-US" dirty="0"/>
          </a:p>
          <a:p>
            <a:r>
              <a:rPr lang="en-US" dirty="0"/>
              <a:t>1177-redaktör, KIB</a:t>
            </a:r>
          </a:p>
          <a:p>
            <a:r>
              <a:rPr lang="en-US" dirty="0" err="1"/>
              <a:t>Regionväxeln</a:t>
            </a:r>
            <a:endParaRPr lang="en-US" dirty="0"/>
          </a:p>
          <a:p>
            <a:r>
              <a:rPr lang="en-US" dirty="0" err="1"/>
              <a:t>Fakturaenheten</a:t>
            </a:r>
            <a:endParaRPr lang="en-US" dirty="0"/>
          </a:p>
          <a:p>
            <a:r>
              <a:rPr lang="en-US" dirty="0" err="1"/>
              <a:t>Telefonservice</a:t>
            </a:r>
            <a:endParaRPr lang="en-US" dirty="0"/>
          </a:p>
          <a:p>
            <a:r>
              <a:rPr lang="en-US" dirty="0"/>
              <a:t>Vi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snabbt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med information</a:t>
            </a:r>
          </a:p>
        </p:txBody>
      </p:sp>
      <p:pic>
        <p:nvPicPr>
          <p:cNvPr id="6" name="Platshållare för innehåll 5" descr="3D-åter givning av spel enheter knyts ihop med en rep">
            <a:extLst>
              <a:ext uri="{FF2B5EF4-FFF2-40B4-BE49-F238E27FC236}">
                <a16:creationId xmlns:a16="http://schemas.microsoft.com/office/drawing/2014/main" id="{71E4A37B-2A4B-0B30-00C4-00B5C6D991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33295"/>
          <a:stretch>
            <a:fillRect/>
          </a:stretch>
        </p:blipFill>
        <p:spPr>
          <a:xfrm>
            <a:off x="345601" y="10"/>
            <a:ext cx="5750400" cy="6857990"/>
          </a:xfrm>
          <a:noFill/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20D811E-1232-2788-F13D-E367ADC73E82}"/>
              </a:ext>
            </a:extLst>
          </p:cNvPr>
          <p:cNvSpPr txBox="1"/>
          <p:nvPr/>
        </p:nvSpPr>
        <p:spPr>
          <a:xfrm>
            <a:off x="1163781" y="443345"/>
            <a:ext cx="4555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+mj-lt"/>
                <a:ea typeface="+mj-ea"/>
                <a:cs typeface="+mj-cs"/>
              </a:rPr>
              <a:t>Nätverket Invånardialog</a:t>
            </a:r>
          </a:p>
        </p:txBody>
      </p:sp>
    </p:spTree>
    <p:extLst>
      <p:ext uri="{BB962C8B-B14F-4D97-AF65-F5344CB8AC3E}">
        <p14:creationId xmlns:p14="http://schemas.microsoft.com/office/powerpoint/2010/main" val="3322028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4DD0A-0CF4-08E7-399D-3311CF20767D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3145924976"/>
              </p:ext>
            </p:extLst>
          </p:nvPr>
        </p:nvGraphicFramePr>
        <p:xfrm>
          <a:off x="914400" y="224287"/>
          <a:ext cx="10187795" cy="550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lips 6">
            <a:extLst>
              <a:ext uri="{FF2B5EF4-FFF2-40B4-BE49-F238E27FC236}">
                <a16:creationId xmlns:a16="http://schemas.microsoft.com/office/drawing/2014/main" id="{4E9FDE61-F16C-1764-90D1-69E3BEB49F57}"/>
              </a:ext>
            </a:extLst>
          </p:cNvPr>
          <p:cNvSpPr/>
          <p:nvPr/>
        </p:nvSpPr>
        <p:spPr>
          <a:xfrm>
            <a:off x="4839419" y="2156604"/>
            <a:ext cx="439947" cy="23118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44794A5-9705-6704-E87C-69C316E322C9}"/>
              </a:ext>
            </a:extLst>
          </p:cNvPr>
          <p:cNvSpPr/>
          <p:nvPr/>
        </p:nvSpPr>
        <p:spPr>
          <a:xfrm>
            <a:off x="1984076" y="2421147"/>
            <a:ext cx="1061049" cy="231187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3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614AA5CB-2F09-16CA-9ADC-18C6DDC22F46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587551630"/>
              </p:ext>
            </p:extLst>
          </p:nvPr>
        </p:nvGraphicFramePr>
        <p:xfrm>
          <a:off x="1800225" y="1135063"/>
          <a:ext cx="863917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7668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576EDC-5572-3A26-2205-6C08F24B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just nu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84BA21-BEBF-B340-DA2A-66D41A618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Starkt medialt intresse för tillgänglighet</a:t>
            </a:r>
          </a:p>
          <a:p>
            <a:r>
              <a:rPr lang="sv-SE" dirty="0"/>
              <a:t>Socialstyrelsen har initierat utredning om säkerställande av bemanning hos regionerna under sommaren</a:t>
            </a:r>
          </a:p>
          <a:p>
            <a:r>
              <a:rPr lang="sv-SE" dirty="0"/>
              <a:t>Uppföljning internrevision Tillgänglighet i primärvård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763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7BD647D-29C4-B5CB-C95B-9A6F2EB42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Nollan	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92B975-2AD7-3531-5D99-35858DB23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Trean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D7F91D3-1C41-52EA-870C-BBE3073C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Följsamhet till vårdgarantin över tid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DF0B019-01BD-180C-48E5-18C83213E44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sv-SE" sz="2400" dirty="0"/>
              <a:t>2020: 71,4%</a:t>
            </a:r>
          </a:p>
          <a:p>
            <a:r>
              <a:rPr lang="sv-SE" sz="2400" dirty="0"/>
              <a:t>2021: 72.3%</a:t>
            </a:r>
          </a:p>
          <a:p>
            <a:r>
              <a:rPr lang="sv-SE" sz="2400" dirty="0"/>
              <a:t>2022: 80,8%</a:t>
            </a:r>
          </a:p>
          <a:p>
            <a:r>
              <a:rPr lang="sv-SE" sz="2400" dirty="0"/>
              <a:t>2023: 81,8%</a:t>
            </a:r>
          </a:p>
          <a:p>
            <a:r>
              <a:rPr lang="sv-SE" sz="2400" dirty="0"/>
              <a:t>2024: 79%</a:t>
            </a:r>
          </a:p>
          <a:p>
            <a:r>
              <a:rPr lang="sv-SE" sz="2400" dirty="0"/>
              <a:t>2025: 84,3%  (jan – jun)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A14AB5-11DB-950B-1B97-58A90D5BCE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400" dirty="0"/>
              <a:t>2020:70%</a:t>
            </a:r>
          </a:p>
          <a:p>
            <a:r>
              <a:rPr lang="sv-SE" sz="2400" dirty="0"/>
              <a:t>2021: 68%</a:t>
            </a:r>
          </a:p>
          <a:p>
            <a:r>
              <a:rPr lang="sv-SE" sz="2400" dirty="0"/>
              <a:t>2022: 70%</a:t>
            </a:r>
          </a:p>
          <a:p>
            <a:r>
              <a:rPr lang="sv-SE" sz="2400" dirty="0"/>
              <a:t>2023: 71%</a:t>
            </a:r>
          </a:p>
          <a:p>
            <a:r>
              <a:rPr lang="sv-SE" sz="2400" dirty="0"/>
              <a:t>2024: 76%</a:t>
            </a:r>
          </a:p>
          <a:p>
            <a:r>
              <a:rPr lang="sv-SE" sz="2400" dirty="0"/>
              <a:t>2025: 84% (jan -maj)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378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5F293-C36E-4FB4-2B54-7531A145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sv-SE" dirty="0"/>
              <a:t>Fortsatt stort fokus på tillgänglighet</a:t>
            </a:r>
          </a:p>
        </p:txBody>
      </p:sp>
      <p:pic>
        <p:nvPicPr>
          <p:cNvPr id="5" name="Bildobjekt 4" descr="Förstoringsglaset placeras på en vit bakgrund">
            <a:extLst>
              <a:ext uri="{FF2B5EF4-FFF2-40B4-BE49-F238E27FC236}">
                <a16:creationId xmlns:a16="http://schemas.microsoft.com/office/drawing/2014/main" id="{7A82CFD1-AD24-33B8-9784-0DB9F77E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600201"/>
            <a:ext cx="6869608" cy="458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76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AA02DC-FB00-C768-02C2-68266333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2340C6-5D95-1DC5-66BF-814D13FB1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Anders Olsson </a:t>
            </a:r>
            <a:r>
              <a:rPr lang="sv-SE" dirty="0" err="1"/>
              <a:t>tf</a:t>
            </a:r>
            <a:r>
              <a:rPr lang="sv-SE" dirty="0"/>
              <a:t> </a:t>
            </a:r>
            <a:r>
              <a:rPr lang="sv-SE" dirty="0" err="1"/>
              <a:t>områdschef</a:t>
            </a:r>
            <a:r>
              <a:rPr lang="sv-SE" dirty="0"/>
              <a:t> </a:t>
            </a:r>
            <a:r>
              <a:rPr lang="sv-SE" dirty="0" err="1"/>
              <a:t>vårdkvalite</a:t>
            </a:r>
            <a:r>
              <a:rPr lang="sv-SE" dirty="0"/>
              <a:t> </a:t>
            </a:r>
          </a:p>
          <a:p>
            <a:r>
              <a:rPr lang="sv-SE" dirty="0"/>
              <a:t>Översyn pågår av hur stödfunktionerna inom regionen är organiserade och samarbetar med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2742650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4C19FE-6EFF-DABE-3E46-5EA8632A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 anchor="ctr">
            <a:normAutofit/>
          </a:bodyPr>
          <a:lstStyle/>
          <a:p>
            <a:r>
              <a:rPr lang="sv-SE" dirty="0"/>
              <a:t>Övriga frågor</a:t>
            </a:r>
          </a:p>
        </p:txBody>
      </p:sp>
      <p:graphicFrame>
        <p:nvGraphicFramePr>
          <p:cNvPr id="5" name="Platshållare för text 2">
            <a:extLst>
              <a:ext uri="{FF2B5EF4-FFF2-40B4-BE49-F238E27FC236}">
                <a16:creationId xmlns:a16="http://schemas.microsoft.com/office/drawing/2014/main" id="{EE7DD605-F8C3-B0F7-2483-E97F11A95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507532"/>
              </p:ext>
            </p:extLst>
          </p:nvPr>
        </p:nvGraphicFramePr>
        <p:xfrm>
          <a:off x="609600" y="1600201"/>
          <a:ext cx="10959008" cy="458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284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3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Beslutsunderlag för ett Vårdvalskansli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Hälso- och sjukvårdssamråd</a:t>
            </a:r>
          </a:p>
          <a:p>
            <a:r>
              <a:rPr lang="sv-SE" dirty="0"/>
              <a:t>20250609</a:t>
            </a:r>
          </a:p>
        </p:txBody>
      </p:sp>
    </p:spTree>
    <p:extLst>
      <p:ext uri="{BB962C8B-B14F-4D97-AF65-F5344CB8AC3E}">
        <p14:creationId xmlns:p14="http://schemas.microsoft.com/office/powerpoint/2010/main" val="402295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AF87A6-0EDB-6B45-C517-0AC0EC14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Inledning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E186CC-BB7B-0674-C9BC-9261B9F94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Omfattande revideringsarbete av upphandlingsunderlagen för vårdval under 2025</a:t>
            </a:r>
          </a:p>
          <a:p>
            <a:r>
              <a:rPr lang="sv-SE" dirty="0"/>
              <a:t>Revision och tidigare granskningar</a:t>
            </a:r>
          </a:p>
          <a:p>
            <a:r>
              <a:rPr lang="sv-SE" dirty="0"/>
              <a:t>För att svara upp mot kraven föreslås att ett Vårdvalskansli organiseras</a:t>
            </a:r>
          </a:p>
          <a:p>
            <a:r>
              <a:rPr lang="sv-SE" dirty="0"/>
              <a:t>Konkurrensneutralitet är en viktig aspekt inom vårdval</a:t>
            </a:r>
          </a:p>
        </p:txBody>
      </p:sp>
    </p:spTree>
    <p:extLst>
      <p:ext uri="{BB962C8B-B14F-4D97-AF65-F5344CB8AC3E}">
        <p14:creationId xmlns:p14="http://schemas.microsoft.com/office/powerpoint/2010/main" val="14638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AB01A-E2F3-FF63-A03C-3E6D6FF4B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3B5990-B82C-2717-5A18-361A32CC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Nuläge organisation och organisering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E8BA97-937B-137D-BC87-72F1BA521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De personer som idag arbetar med vårdvalsfrågor återfinns idag på olika ställen i organisationen</a:t>
            </a:r>
          </a:p>
          <a:p>
            <a:r>
              <a:rPr lang="sv-SE" dirty="0">
                <a:effectLst/>
                <a:latin typeface="+mj-lt"/>
                <a:ea typeface="Times New Roman" panose="02020603050405020304" pitchFamily="18" charset="0"/>
              </a:rPr>
              <a:t>Nuvarande organisering och resurstillsättning möter inte de krav och förväntningar som ställs på hälso- och sjukvården i förmågan att leda, styra och följa upp vårdval och vårdvalsfrågor samt andra avtal med privata vårdgivare enligt LOL och LOF</a:t>
            </a: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17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817B6-BB1F-AC21-0BD5-2CBE97260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D2209-41D0-CBF2-43D7-A17F78C9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 för ett Vårdvalskansli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DF742E-7A1B-D7AE-B92E-1579F2E39E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Ansvara för förvaltning av vårdval inklusive listning och ekonomihantering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Ansvara för uppföljning av vårdval (avtalsuppföljning samt olika kvalitetsindikatorer såsom tillgänglighet, medicinsk kvalitet etcetera)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Ansvara för utveckling av vårdval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sv-S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Ansvara för överenskommelser mellan vårdvalsenheter (allmänmedicin och primärvårdsrehabiliteringen) och övriga Hälso- och sjukvården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02088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7644DF1803E4F8B8E0D54A3EF314B" ma:contentTypeVersion="6" ma:contentTypeDescription="Create a new document." ma:contentTypeScope="" ma:versionID="3df0eab5c56ac1af136209a3d399d6f7">
  <xsd:schema xmlns:xsd="http://www.w3.org/2001/XMLSchema" xmlns:xs="http://www.w3.org/2001/XMLSchema" xmlns:p="http://schemas.microsoft.com/office/2006/metadata/properties" xmlns:ns2="200608c9-1d3e-4fd3-8ad4-6db3546fb67f" xmlns:ns3="a43afda5-6337-4a1a-8aa8-020335730417" targetNamespace="http://schemas.microsoft.com/office/2006/metadata/properties" ma:root="true" ma:fieldsID="c1a0d458cce08738c3d86c960c5ac339" ns2:_="" ns3:_="">
    <xsd:import namespace="200608c9-1d3e-4fd3-8ad4-6db3546fb67f"/>
    <xsd:import namespace="a43afda5-6337-4a1a-8aa8-020335730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608c9-1d3e-4fd3-8ad4-6db3546fb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afda5-6337-4a1a-8aa8-0203357304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0C501-8EB6-4ED9-B662-7D5A01452FC2}">
  <ds:schemaRefs>
    <ds:schemaRef ds:uri="http://purl.org/dc/elements/1.1/"/>
    <ds:schemaRef ds:uri="200608c9-1d3e-4fd3-8ad4-6db3546fb67f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43afda5-6337-4a1a-8aa8-020335730417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829A5A4-3C2D-4FF1-976E-6A50775895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DA3642-F52A-4635-9E13-4AFEA2F00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0608c9-1d3e-4fd3-8ad4-6db3546fb67f"/>
    <ds:schemaRef ds:uri="a43afda5-6337-4a1a-8aa8-020335730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488</TotalTime>
  <Words>1227</Words>
  <Application>Microsoft Office PowerPoint</Application>
  <PresentationFormat>Widescreen</PresentationFormat>
  <Paragraphs>182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Region Varmland</vt:lpstr>
      <vt:lpstr>Region Varmland Grå</vt:lpstr>
      <vt:lpstr>Stor rubrik</vt:lpstr>
      <vt:lpstr>Vårdvalsråd vårdcentral</vt:lpstr>
      <vt:lpstr>Dagens punkter</vt:lpstr>
      <vt:lpstr>Dagens punkter</vt:lpstr>
      <vt:lpstr>Ledningsinformation</vt:lpstr>
      <vt:lpstr>Information</vt:lpstr>
      <vt:lpstr>Beslutsunderlag för ett Vårdvalskansli</vt:lpstr>
      <vt:lpstr>Inledning</vt:lpstr>
      <vt:lpstr>Nuläge organisation och organisering</vt:lpstr>
      <vt:lpstr>Uppdrag för ett Vårdvalskansli</vt:lpstr>
      <vt:lpstr>Uppdrag</vt:lpstr>
      <vt:lpstr>Organisatorisk placering</vt:lpstr>
      <vt:lpstr>Ekonomiska konsekvenser</vt:lpstr>
      <vt:lpstr>Övrigt</vt:lpstr>
      <vt:lpstr>Förslag till beslut</vt:lpstr>
      <vt:lpstr>Tidsplan och fortsatt arbete</vt:lpstr>
      <vt:lpstr>PowerPoint Presentation</vt:lpstr>
      <vt:lpstr>Vårdvalskontoret</vt:lpstr>
      <vt:lpstr>PowerPoint Presentation</vt:lpstr>
      <vt:lpstr>Vårdvalskontoret</vt:lpstr>
      <vt:lpstr>Upphandlingsunderlag vårdval</vt:lpstr>
      <vt:lpstr>Upphandlingsunderlag vårdval</vt:lpstr>
      <vt:lpstr>”Värmländsk  viktlista”</vt:lpstr>
      <vt:lpstr>”Värmländsk viktlista”</vt:lpstr>
      <vt:lpstr>”Värmländsk viktlista”</vt:lpstr>
      <vt:lpstr>”Värmländsk viktlista”</vt:lpstr>
      <vt:lpstr>”Värmländsk viktlista”</vt:lpstr>
      <vt:lpstr>PowerPoint Presentation</vt:lpstr>
      <vt:lpstr>PowerPoint Presentation</vt:lpstr>
      <vt:lpstr>PowerPoint Presentation</vt:lpstr>
      <vt:lpstr>PowerPoint Presentation</vt:lpstr>
      <vt:lpstr>Rehabiliterings-koordinatorer och koordineringsinsatser</vt:lpstr>
      <vt:lpstr>Bakgrund</vt:lpstr>
      <vt:lpstr>Koordineringsinsatser</vt:lpstr>
      <vt:lpstr>Utvärdering/uppföljning av rehabiliteringskoordinatorsfunktionen</vt:lpstr>
      <vt:lpstr>Långsiktig målbild (enligt förslag från FMK)</vt:lpstr>
      <vt:lpstr>Förslag på väg dit</vt:lpstr>
      <vt:lpstr>Allmänmedicinska nyheter</vt:lpstr>
      <vt:lpstr>Nationella läkemedelslistan</vt:lpstr>
      <vt:lpstr>PowerPoint Presentation</vt:lpstr>
      <vt:lpstr>Vårens fortbildningsträffar</vt:lpstr>
      <vt:lpstr>AKO-dokument på vårdgivarwebben</vt:lpstr>
      <vt:lpstr>Fysisk aktivitet på recept (FaR)</vt:lpstr>
      <vt:lpstr>Tillgänglighet</vt:lpstr>
      <vt:lpstr>En vänlig påminnelse…</vt:lpstr>
      <vt:lpstr>PowerPoint Presentation</vt:lpstr>
      <vt:lpstr>PowerPoint Presentation</vt:lpstr>
      <vt:lpstr>Aktuellt just nu</vt:lpstr>
      <vt:lpstr>Följsamhet till vårdgarantin över tid</vt:lpstr>
      <vt:lpstr>Fortsatt stort fokus på tillgänglighet</vt:lpstr>
      <vt:lpstr>Övriga frågor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Egardsson</dc:creator>
  <cp:lastModifiedBy>Eric Le Brasseur</cp:lastModifiedBy>
  <cp:revision>2</cp:revision>
  <dcterms:created xsi:type="dcterms:W3CDTF">2025-08-26T09:25:24Z</dcterms:created>
  <dcterms:modified xsi:type="dcterms:W3CDTF">2025-09-01T08:33:29Z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0x0101004EB7644DF1803E4F8B8E0D54A3EF314B</vt:lpwstr>
  </property>
</Properties>
</file>