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  <p:sldMasterId id="2147483686" r:id="rId7"/>
    <p:sldMasterId id="2147483695" r:id="rId8"/>
    <p:sldMasterId id="2147483705" r:id="rId9"/>
    <p:sldMasterId id="2147483717" r:id="rId10"/>
    <p:sldMasterId id="2147483733" r:id="rId11"/>
    <p:sldMasterId id="2147483742" r:id="rId12"/>
    <p:sldMasterId id="2147483766" r:id="rId13"/>
    <p:sldMasterId id="2147483778" r:id="rId14"/>
    <p:sldMasterId id="2147483801" r:id="rId15"/>
    <p:sldMasterId id="2147483813" r:id="rId16"/>
  </p:sldMasterIdLst>
  <p:notesMasterIdLst>
    <p:notesMasterId r:id="rId44"/>
  </p:notesMasterIdLst>
  <p:sldIdLst>
    <p:sldId id="337" r:id="rId17"/>
    <p:sldId id="4298" r:id="rId18"/>
    <p:sldId id="4287" r:id="rId19"/>
    <p:sldId id="4281" r:id="rId20"/>
    <p:sldId id="4290" r:id="rId21"/>
    <p:sldId id="4270" r:id="rId22"/>
    <p:sldId id="4266" r:id="rId23"/>
    <p:sldId id="4268" r:id="rId24"/>
    <p:sldId id="4267" r:id="rId25"/>
    <p:sldId id="4271" r:id="rId26"/>
    <p:sldId id="4273" r:id="rId27"/>
    <p:sldId id="1913" r:id="rId28"/>
    <p:sldId id="4300" r:id="rId29"/>
    <p:sldId id="4289" r:id="rId30"/>
    <p:sldId id="4818" r:id="rId31"/>
    <p:sldId id="4299" r:id="rId32"/>
    <p:sldId id="4292" r:id="rId33"/>
    <p:sldId id="4291" r:id="rId34"/>
    <p:sldId id="4808" r:id="rId35"/>
    <p:sldId id="4813" r:id="rId36"/>
    <p:sldId id="4809" r:id="rId37"/>
    <p:sldId id="4810" r:id="rId38"/>
    <p:sldId id="4814" r:id="rId39"/>
    <p:sldId id="4812" r:id="rId40"/>
    <p:sldId id="4817" r:id="rId41"/>
    <p:sldId id="4811" r:id="rId42"/>
    <p:sldId id="4815" r:id="rId4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m Niklasson Marie" initials="BNM" lastIdx="1" clrIdx="0">
    <p:extLst>
      <p:ext uri="{19B8F6BF-5375-455C-9EA6-DF929625EA0E}">
        <p15:presenceInfo xmlns:p15="http://schemas.microsoft.com/office/powerpoint/2012/main" userId="S-1-5-21-1499430162-1245868380-186260367-506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3DE"/>
    <a:srgbClr val="A10D85"/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C8600-C514-4D06-8469-5287BA9562B1}" v="100" dt="2022-12-15T12:37:46.798"/>
    <p1510:client id="{59FBC3AD-6670-440A-809E-6E231D3984A3}" v="486" dt="2022-12-15T15:48:17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712" autoAdjust="0"/>
  </p:normalViewPr>
  <p:slideViewPr>
    <p:cSldViewPr snapToGrid="0">
      <p:cViewPr varScale="1">
        <p:scale>
          <a:sx n="50" d="100"/>
          <a:sy n="50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FD3EF-8614-4066-BA3D-A594CD36E81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30854-B05D-4A5F-B172-E8B2A22906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19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0854-B05D-4A5F-B172-E8B2A22906A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2150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6AFA1-07D0-414B-B46A-ABE8CCF736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384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30854-B05D-4A5F-B172-E8B2A22906A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673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Handlingsplaner klar senast sista januari. Skickas till Kristin.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30854-B05D-4A5F-B172-E8B2A22906A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21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0854-B05D-4A5F-B172-E8B2A22906A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080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0854-B05D-4A5F-B172-E8B2A22906A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26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370FF-9CFC-4562-AB58-11026FC0878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33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0854-B05D-4A5F-B172-E8B2A22906A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27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sz="1800" b="1" i="0" u="none" strike="noStrike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30854-B05D-4A5F-B172-E8B2A22906A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96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30854-B05D-4A5F-B172-E8B2A22906A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157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30854-B05D-4A5F-B172-E8B2A22906A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21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30854-B05D-4A5F-B172-E8B2A22906A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40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30854-B05D-4A5F-B172-E8B2A22906A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49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0854-B05D-4A5F-B172-E8B2A22906A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84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0854-B05D-4A5F-B172-E8B2A22906A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08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1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1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24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801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5058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0280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4422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7761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5201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0724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757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0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3900" y="1122363"/>
            <a:ext cx="8006032" cy="2116921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Framtidens Värmland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3636F7-D734-5EEE-951F-577C44784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263886"/>
            <a:ext cx="5257800" cy="876300"/>
          </a:xfrm>
        </p:spPr>
        <p:txBody>
          <a:bodyPr anchor="b"/>
          <a:lstStyle>
            <a:lvl1pPr marL="0" indent="0">
              <a:buNone/>
              <a:defRPr sz="2000" b="1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Titel på presentation</a:t>
            </a:r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480A991A-6AD5-E362-9C16-C99D2E01C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16386"/>
            <a:ext cx="5257800" cy="87630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Namn och datum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3BC0C2CA-4AFD-C4AB-943C-E02063C2307B}"/>
              </a:ext>
            </a:extLst>
          </p:cNvPr>
          <p:cNvGrpSpPr/>
          <p:nvPr userDrawn="1"/>
        </p:nvGrpSpPr>
        <p:grpSpPr>
          <a:xfrm>
            <a:off x="6253093" y="864402"/>
            <a:ext cx="5370449" cy="5129194"/>
            <a:chOff x="6253093" y="864402"/>
            <a:chExt cx="5370449" cy="5129194"/>
          </a:xfrm>
        </p:grpSpPr>
        <p:pic>
          <p:nvPicPr>
            <p:cNvPr id="9" name="Bild" descr="Bild">
              <a:extLst>
                <a:ext uri="{FF2B5EF4-FFF2-40B4-BE49-F238E27FC236}">
                  <a16:creationId xmlns:a16="http://schemas.microsoft.com/office/drawing/2014/main" id="{F939B53E-DF05-AFC8-2F92-5CCC54897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40858" y="864402"/>
              <a:ext cx="3282684" cy="5129194"/>
            </a:xfrm>
            <a:prstGeom prst="rect">
              <a:avLst/>
            </a:prstGeom>
            <a:effectLst>
              <a:outerShdw blurRad="135832" dist="43810" dir="5013143" sx="99896" sy="99896" algn="tl" rotWithShape="0">
                <a:prstClr val="black">
                  <a:alpha val="61740"/>
                </a:prstClr>
              </a:outerShdw>
            </a:effectLst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1EFB7DAE-659E-8956-E687-DD9FEB467D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53093" y="1122363"/>
              <a:ext cx="2806700" cy="647700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6E48736-0057-C4E0-468C-460E4DD86C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82200" y="944864"/>
              <a:ext cx="1117600" cy="533400"/>
            </a:xfrm>
            <a:prstGeom prst="rect">
              <a:avLst/>
            </a:prstGeom>
          </p:spPr>
        </p:pic>
      </p:grpSp>
      <p:sp>
        <p:nvSpPr>
          <p:cNvPr id="12" name="textruta 11">
            <a:extLst>
              <a:ext uri="{FF2B5EF4-FFF2-40B4-BE49-F238E27FC236}">
                <a16:creationId xmlns:a16="http://schemas.microsoft.com/office/drawing/2014/main" id="{0E23FB31-B70B-CF16-9D31-09AD7BC08FB7}"/>
              </a:ext>
            </a:extLst>
          </p:cNvPr>
          <p:cNvSpPr txBox="1"/>
          <p:nvPr userDrawn="1"/>
        </p:nvSpPr>
        <p:spPr>
          <a:xfrm>
            <a:off x="2271713" y="4263886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399" tIns="25399" rIns="25399" bIns="25399" rtlCol="0" anchor="t">
            <a:noAutofit/>
          </a:bodyPr>
          <a:lstStyle/>
          <a:p>
            <a:pPr marL="0" marR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00" b="0" i="1" u="none" strike="noStrike" kern="0" cap="none" spc="0" normalizeH="0" baseline="0" noProof="0" err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17" name="Platshållare för text 14">
            <a:extLst>
              <a:ext uri="{FF2B5EF4-FFF2-40B4-BE49-F238E27FC236}">
                <a16:creationId xmlns:a16="http://schemas.microsoft.com/office/drawing/2014/main" id="{2F57579F-B9ED-1561-6C23-2D154F8BD6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059" y="3239284"/>
            <a:ext cx="7966619" cy="876300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Tillsammans utvecklar vi god och nära vård, hälsa &amp; omsorg</a:t>
            </a:r>
          </a:p>
        </p:txBody>
      </p:sp>
    </p:spTree>
    <p:extLst>
      <p:ext uri="{BB962C8B-B14F-4D97-AF65-F5344CB8AC3E}">
        <p14:creationId xmlns:p14="http://schemas.microsoft.com/office/powerpoint/2010/main" val="32786138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">
            <a:extLst>
              <a:ext uri="{FF2B5EF4-FFF2-40B4-BE49-F238E27FC236}">
                <a16:creationId xmlns:a16="http://schemas.microsoft.com/office/drawing/2014/main" id="{90B50E83-F380-3F90-3098-7B6E91A7398C}"/>
              </a:ext>
            </a:extLst>
          </p:cNvPr>
          <p:cNvSpPr/>
          <p:nvPr userDrawn="1"/>
        </p:nvSpPr>
        <p:spPr>
          <a:xfrm>
            <a:off x="227028" y="240977"/>
            <a:ext cx="11737944" cy="6376047"/>
          </a:xfrm>
          <a:prstGeom prst="rect">
            <a:avLst/>
          </a:prstGeom>
          <a:solidFill>
            <a:srgbClr val="96A593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9D0BC74E-F51A-16B1-5623-1959E3ABF516}"/>
              </a:ext>
            </a:extLst>
          </p:cNvPr>
          <p:cNvGrpSpPr/>
          <p:nvPr userDrawn="1"/>
        </p:nvGrpSpPr>
        <p:grpSpPr>
          <a:xfrm>
            <a:off x="6253093" y="864402"/>
            <a:ext cx="5370449" cy="5129194"/>
            <a:chOff x="6253093" y="864402"/>
            <a:chExt cx="5370449" cy="5129194"/>
          </a:xfrm>
        </p:grpSpPr>
        <p:pic>
          <p:nvPicPr>
            <p:cNvPr id="10" name="Bild" descr="Bild">
              <a:extLst>
                <a:ext uri="{FF2B5EF4-FFF2-40B4-BE49-F238E27FC236}">
                  <a16:creationId xmlns:a16="http://schemas.microsoft.com/office/drawing/2014/main" id="{27CD57EE-1E2F-0880-7EB8-C493A9EFAE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40858" y="864402"/>
              <a:ext cx="3282684" cy="5129194"/>
            </a:xfrm>
            <a:prstGeom prst="rect">
              <a:avLst/>
            </a:prstGeom>
            <a:effectLst>
              <a:outerShdw blurRad="135832" dist="43810" dir="5013143" sx="99896" sy="99896" algn="tl" rotWithShape="0">
                <a:prstClr val="black">
                  <a:alpha val="61740"/>
                </a:prstClr>
              </a:outerShdw>
            </a:effectLst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DB5A40A1-AA33-95E2-CE4D-3B098D02A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-19000"/>
            </a:blip>
            <a:stretch>
              <a:fillRect/>
            </a:stretch>
          </p:blipFill>
          <p:spPr>
            <a:xfrm>
              <a:off x="6253093" y="1122363"/>
              <a:ext cx="2806700" cy="647700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1C77235B-5E1C-32A3-65D6-06EBAD40C3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lum bright="-19000"/>
            </a:blip>
            <a:stretch>
              <a:fillRect/>
            </a:stretch>
          </p:blipFill>
          <p:spPr>
            <a:xfrm>
              <a:off x="9982200" y="944864"/>
              <a:ext cx="1117600" cy="533400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3900" y="1122363"/>
            <a:ext cx="8057791" cy="211692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EDF6EE"/>
                </a:solidFill>
              </a:defRPr>
            </a:lvl1pPr>
          </a:lstStyle>
          <a:p>
            <a:r>
              <a:rPr lang="sv-SE"/>
              <a:t>Framtidens Värmland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3636F7-D734-5EEE-951F-577C44784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263886"/>
            <a:ext cx="5257800" cy="876300"/>
          </a:xfrm>
        </p:spPr>
        <p:txBody>
          <a:bodyPr anchor="b"/>
          <a:lstStyle>
            <a:lvl1pPr marL="0" indent="0">
              <a:buNone/>
              <a:defRPr sz="2000" b="1" i="0">
                <a:solidFill>
                  <a:srgbClr val="EDF6E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Titel på presentation</a:t>
            </a:r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480A991A-6AD5-E362-9C16-C99D2E01C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16386"/>
            <a:ext cx="5257800" cy="87630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rgbClr val="EDF6E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Namn och datum</a:t>
            </a:r>
          </a:p>
        </p:txBody>
      </p:sp>
      <p:sp>
        <p:nvSpPr>
          <p:cNvPr id="17" name="Platshållare för text 14">
            <a:extLst>
              <a:ext uri="{FF2B5EF4-FFF2-40B4-BE49-F238E27FC236}">
                <a16:creationId xmlns:a16="http://schemas.microsoft.com/office/drawing/2014/main" id="{0F9DB6AB-6EF1-4109-87E6-F11297104C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059" y="3239284"/>
            <a:ext cx="7966619" cy="876300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rgbClr val="EDF6EE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Tillsammans utvecklar vi god och nära vård, hälsa &amp; omsorg</a:t>
            </a:r>
          </a:p>
        </p:txBody>
      </p:sp>
    </p:spTree>
    <p:extLst>
      <p:ext uri="{BB962C8B-B14F-4D97-AF65-F5344CB8AC3E}">
        <p14:creationId xmlns:p14="http://schemas.microsoft.com/office/powerpoint/2010/main" val="29697219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9AB75BDD-747F-9893-1457-34DCBCC1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</a:blip>
          <a:stretch>
            <a:fillRect/>
          </a:stretch>
        </p:blipFill>
        <p:spPr>
          <a:xfrm rot="20235440">
            <a:off x="5088495" y="3244080"/>
            <a:ext cx="3192374" cy="291985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3901" y="785813"/>
            <a:ext cx="6248400" cy="2453471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Avsnittsrubrik</a:t>
            </a:r>
          </a:p>
        </p:txBody>
      </p:sp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F939B53E-DF05-AFC8-2F92-5CCC54897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827" t="11364" r="276" b="10181"/>
          <a:stretch/>
        </p:blipFill>
        <p:spPr>
          <a:xfrm>
            <a:off x="6743700" y="271462"/>
            <a:ext cx="5214939" cy="6357938"/>
          </a:xfrm>
          <a:prstGeom prst="rect">
            <a:avLst/>
          </a:prstGeom>
          <a:effectLst>
            <a:outerShdw blurRad="135832" dist="43810" dir="5013143" sx="99896" sy="99896" algn="tl" rotWithShape="0">
              <a:prstClr val="black">
                <a:alpha val="61740"/>
              </a:prstClr>
            </a:outerShdw>
          </a:effectLst>
        </p:spPr>
      </p:pic>
      <p:sp>
        <p:nvSpPr>
          <p:cNvPr id="3" name="Platshållare för text 14">
            <a:extLst>
              <a:ext uri="{FF2B5EF4-FFF2-40B4-BE49-F238E27FC236}">
                <a16:creationId xmlns:a16="http://schemas.microsoft.com/office/drawing/2014/main" id="{244B2543-84EA-A388-9C3A-E1E4D36D1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3315485"/>
            <a:ext cx="6248400" cy="2756702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</p:spTree>
    <p:extLst>
      <p:ext uri="{BB962C8B-B14F-4D97-AF65-F5344CB8AC3E}">
        <p14:creationId xmlns:p14="http://schemas.microsoft.com/office/powerpoint/2010/main" val="39334463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43680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257425"/>
            <a:ext cx="10515600" cy="4086225"/>
          </a:xfrm>
        </p:spPr>
        <p:txBody>
          <a:bodyPr numCol="2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Här finns plats för text i två kolumner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9" name="Platshållare för text 14">
            <a:extLst>
              <a:ext uri="{FF2B5EF4-FFF2-40B4-BE49-F238E27FC236}">
                <a16:creationId xmlns:a16="http://schemas.microsoft.com/office/drawing/2014/main" id="{ACB9AF59-A9EB-878B-520C-4D6BE23FA5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37481"/>
            <a:ext cx="10515600" cy="819944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</p:spTree>
    <p:extLst>
      <p:ext uri="{BB962C8B-B14F-4D97-AF65-F5344CB8AC3E}">
        <p14:creationId xmlns:p14="http://schemas.microsoft.com/office/powerpoint/2010/main" val="33320820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43680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257425"/>
            <a:ext cx="5257800" cy="4100513"/>
          </a:xfrm>
        </p:spPr>
        <p:txBody>
          <a:bodyPr numCol="1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Skriv din brödtext här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9A3EBBDC-FB4D-083B-CCDB-C87145EC6F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9363" y="1437480"/>
            <a:ext cx="5024437" cy="49204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13" name="Platshållare för text 14">
            <a:extLst>
              <a:ext uri="{FF2B5EF4-FFF2-40B4-BE49-F238E27FC236}">
                <a16:creationId xmlns:a16="http://schemas.microsoft.com/office/drawing/2014/main" id="{E170D062-471E-0403-8E42-A4084EED4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37481"/>
            <a:ext cx="5257800" cy="819944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</p:spTree>
    <p:extLst>
      <p:ext uri="{BB962C8B-B14F-4D97-AF65-F5344CB8AC3E}">
        <p14:creationId xmlns:p14="http://schemas.microsoft.com/office/powerpoint/2010/main" val="31528006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82D6E66-D209-B598-B82A-D94DA7760BB2}"/>
              </a:ext>
            </a:extLst>
          </p:cNvPr>
          <p:cNvSpPr/>
          <p:nvPr userDrawn="1"/>
        </p:nvSpPr>
        <p:spPr>
          <a:xfrm>
            <a:off x="6229350" y="243680"/>
            <a:ext cx="5757863" cy="641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Noto Sans" panose="020B0502040504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43680"/>
            <a:ext cx="52578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257425"/>
            <a:ext cx="5257800" cy="4143375"/>
          </a:xfrm>
        </p:spPr>
        <p:txBody>
          <a:bodyPr numCol="1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Skriv din brödtext här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F4D4E3E-250D-168A-EAA6-A1B8C2123A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0813" y="671512"/>
            <a:ext cx="5300662" cy="5729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  <p:sp>
        <p:nvSpPr>
          <p:cNvPr id="13" name="Platshållare för text 14">
            <a:extLst>
              <a:ext uri="{FF2B5EF4-FFF2-40B4-BE49-F238E27FC236}">
                <a16:creationId xmlns:a16="http://schemas.microsoft.com/office/drawing/2014/main" id="{3E4B4F05-3CB7-4CD6-E4FF-91B2111A4B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37481"/>
            <a:ext cx="5257800" cy="819944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</p:spTree>
    <p:extLst>
      <p:ext uri="{BB962C8B-B14F-4D97-AF65-F5344CB8AC3E}">
        <p14:creationId xmlns:p14="http://schemas.microsoft.com/office/powerpoint/2010/main" val="38699778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43680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7945846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8183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</p:spTree>
    <p:extLst>
      <p:ext uri="{BB962C8B-B14F-4D97-AF65-F5344CB8AC3E}">
        <p14:creationId xmlns:p14="http://schemas.microsoft.com/office/powerpoint/2010/main" val="30955336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434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47658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530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6881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1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31684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6270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177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4653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12064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9909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1386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355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288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25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47659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8776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402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0454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2522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43776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391E4-4742-4C67-B1D6-ADDC1B11E38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13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14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833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82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4785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4821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391E4-4742-4C67-B1D6-ADDC1B11E38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46612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391E4-4742-4C67-B1D6-ADDC1B11E38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8945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694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02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391E4-4742-4C67-B1D6-ADDC1B11E38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74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fisch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F0B5FB07-BA97-4774-A5FA-4C4A5DCDC0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sv-SE" noProof="0"/>
              <a:t>Klicka på ikonen för att lägga till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BE3FB8B-742E-4783-9841-F7CE67DE4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35618" y="5743946"/>
            <a:ext cx="9323294" cy="747106"/>
          </a:xfrm>
        </p:spPr>
        <p:txBody>
          <a:bodyPr rtlCol="0"/>
          <a:lstStyle>
            <a:lvl1pPr marL="0" indent="0" algn="ctr">
              <a:buNone/>
              <a:defRPr sz="4392" b="0">
                <a:solidFill>
                  <a:schemeClr val="bg1"/>
                </a:solidFill>
              </a:defRPr>
            </a:lvl1pPr>
            <a:lvl2pPr marL="788889" indent="0">
              <a:buNone/>
              <a:defRPr sz="3137" b="1">
                <a:solidFill>
                  <a:schemeClr val="bg1">
                    <a:lumMod val="50000"/>
                  </a:schemeClr>
                </a:solidFill>
              </a:defRPr>
            </a:lvl2pPr>
            <a:lvl3pPr marL="1577778" indent="0">
              <a:buNone/>
              <a:defRPr sz="3137" b="1">
                <a:solidFill>
                  <a:schemeClr val="bg1">
                    <a:lumMod val="50000"/>
                  </a:schemeClr>
                </a:solidFill>
              </a:defRPr>
            </a:lvl3pPr>
            <a:lvl4pPr marL="2366667" indent="0">
              <a:buNone/>
              <a:defRPr sz="3137" b="1">
                <a:solidFill>
                  <a:schemeClr val="bg1">
                    <a:lumMod val="50000"/>
                  </a:schemeClr>
                </a:solidFill>
              </a:defRPr>
            </a:lvl4pPr>
            <a:lvl5pPr marL="3155556" indent="0">
              <a:buNone/>
              <a:defRPr sz="3137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sv-SE" noProof="0"/>
              <a:t>Klicka för att redigera text</a:t>
            </a:r>
          </a:p>
        </p:txBody>
      </p:sp>
      <p:sp>
        <p:nvSpPr>
          <p:cNvPr id="10" name="Rubrik 7">
            <a:extLst>
              <a:ext uri="{FF2B5EF4-FFF2-40B4-BE49-F238E27FC236}">
                <a16:creationId xmlns:a16="http://schemas.microsoft.com/office/drawing/2014/main" id="{393A34A7-DA02-449B-9D49-C9A628DFF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6979" y="4472272"/>
            <a:ext cx="9466729" cy="1137285"/>
          </a:xfrm>
        </p:spPr>
        <p:txBody>
          <a:bodyPr rtlCol="0" anchor="ctr"/>
          <a:lstStyle>
            <a:lvl1pPr algn="ctr">
              <a:lnSpc>
                <a:spcPct val="80000"/>
              </a:lnSpc>
              <a:defRPr sz="8471" spc="-235">
                <a:solidFill>
                  <a:schemeClr val="accent1"/>
                </a:solidFill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</p:spTree>
    <p:extLst>
      <p:ext uri="{BB962C8B-B14F-4D97-AF65-F5344CB8AC3E}">
        <p14:creationId xmlns:p14="http://schemas.microsoft.com/office/powerpoint/2010/main" val="1480676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168">
          <p15:clr>
            <a:srgbClr val="FBAE40"/>
          </p15:clr>
        </p15:guide>
        <p15:guide id="4" pos="563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1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4873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0611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55687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0963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8152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026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9212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126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236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52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47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38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1298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36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7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68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391E4-4742-4C67-B1D6-ADDC1B11E38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5780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59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459056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78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39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16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3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">
            <a:extLst>
              <a:ext uri="{FF2B5EF4-FFF2-40B4-BE49-F238E27FC236}">
                <a16:creationId xmlns:a16="http://schemas.microsoft.com/office/drawing/2014/main" id="{5CC1AD63-3668-6512-FA16-55541EF7E05B}"/>
              </a:ext>
            </a:extLst>
          </p:cNvPr>
          <p:cNvSpPr/>
          <p:nvPr userDrawn="1"/>
        </p:nvSpPr>
        <p:spPr>
          <a:xfrm>
            <a:off x="227028" y="240977"/>
            <a:ext cx="11737944" cy="6376047"/>
          </a:xfrm>
          <a:prstGeom prst="rect">
            <a:avLst/>
          </a:prstGeom>
          <a:solidFill>
            <a:srgbClr val="EDF6EE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4" name="Rektangel">
            <a:extLst>
              <a:ext uri="{FF2B5EF4-FFF2-40B4-BE49-F238E27FC236}">
                <a16:creationId xmlns:a16="http://schemas.microsoft.com/office/drawing/2014/main" id="{E3491464-6EC7-E709-D9AD-CE52FF89D554}"/>
              </a:ext>
            </a:extLst>
          </p:cNvPr>
          <p:cNvSpPr/>
          <p:nvPr userDrawn="1"/>
        </p:nvSpPr>
        <p:spPr>
          <a:xfrm>
            <a:off x="133350" y="136525"/>
            <a:ext cx="11925300" cy="6584950"/>
          </a:xfrm>
          <a:prstGeom prst="rect">
            <a:avLst/>
          </a:prstGeom>
          <a:ln w="12700">
            <a:solidFill>
              <a:srgbClr val="99A795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Helvetica Neue Medium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292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1560A13A-DB3F-4AD5-B6AF-BDA0278A0A39}" type="datetimeFigureOut">
              <a:rPr lang="sv-SE" smtClean="0"/>
              <a:pPr/>
              <a:t>2022-12-15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292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1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E673C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3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9B2391E4-4742-4C67-B1D6-ADDC1B11E389}" type="datetimeFigureOut">
              <a:rPr lang="sv-SE" smtClean="0"/>
              <a:t>2022-12-13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4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5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2FC39BD-EB6E-4351-A1BC-EE9CA8332F92}"/>
              </a:ext>
            </a:extLst>
          </p:cNvPr>
          <p:cNvSpPr txBox="1">
            <a:spLocks/>
          </p:cNvSpPr>
          <p:nvPr/>
        </p:nvSpPr>
        <p:spPr>
          <a:xfrm>
            <a:off x="3617260" y="3873329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Överenskommelse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God och Nära vård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000" b="0" dirty="0">
                <a:latin typeface="Arial" panose="020B0604020202020204" pitchFamily="34" charset="0"/>
              </a:rPr>
              <a:t>E</a:t>
            </a:r>
            <a:r>
              <a:rPr lang="sv-SE" sz="2000" b="0" i="0" dirty="0">
                <a:effectLst/>
                <a:latin typeface="Arial" panose="020B0604020202020204" pitchFamily="34" charset="0"/>
              </a:rPr>
              <a:t>n omställning av hälso- och sjukvården med primärvården som nav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8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Vårdval vårdcentral 221215 </a:t>
            </a:r>
            <a:br>
              <a:rPr kumimoji="0" lang="sv-SE" sz="20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v-SE" sz="20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Kristin Törnqvist, Samordnare Nära vård</a:t>
            </a: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600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D3433D-FC83-4B49-8013-40005D8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354" y="3603813"/>
            <a:ext cx="10410010" cy="1325563"/>
          </a:xfrm>
        </p:spPr>
        <p:txBody>
          <a:bodyPr/>
          <a:lstStyle/>
          <a:p>
            <a:pPr marL="30163" algn="ctr"/>
            <a:r>
              <a:rPr lang="sv-SE" sz="4000" b="1" i="0" u="none" strike="noStrike" baseline="0" dirty="0">
                <a:latin typeface="Garamond" panose="02020404030301010803" pitchFamily="18" charset="0"/>
              </a:rPr>
              <a:t>Goda förutsättningar för vårdens medarbetare</a:t>
            </a:r>
            <a:br>
              <a:rPr lang="sv-SE" sz="4000" b="1" i="0" u="none" strike="noStrike" baseline="0" dirty="0">
                <a:latin typeface="Garamond" panose="02020404030301010803" pitchFamily="18" charset="0"/>
              </a:rPr>
            </a:br>
            <a:r>
              <a:rPr lang="sv-SE" sz="4000" b="1" i="0" u="none" strike="noStrike" baseline="0" dirty="0">
                <a:latin typeface="Garamond" panose="02020404030301010803" pitchFamily="18" charset="0"/>
              </a:rPr>
              <a:t>(tidigare </a:t>
            </a:r>
            <a:r>
              <a:rPr lang="sv-SE" sz="4000" b="1" i="0" u="none" strike="noStrike" baseline="0" dirty="0" err="1">
                <a:latin typeface="Garamond" panose="02020404030301010803" pitchFamily="18" charset="0"/>
              </a:rPr>
              <a:t>proffessionsmiljarden</a:t>
            </a:r>
            <a:r>
              <a:rPr lang="sv-SE" sz="4000" b="1" i="0" u="none" strike="noStrike" baseline="0" dirty="0">
                <a:latin typeface="Garamond" panose="02020404030301010803" pitchFamily="18" charset="0"/>
              </a:rPr>
              <a:t>)</a:t>
            </a:r>
            <a:br>
              <a:rPr lang="sv-SE" sz="4000" b="1" i="0" u="none" strike="noStrike" baseline="0" dirty="0">
                <a:latin typeface="Garamond" panose="02020404030301010803" pitchFamily="18" charset="0"/>
              </a:rPr>
            </a:br>
            <a:br>
              <a:rPr lang="sv-SE" sz="4000" b="1" i="0" u="none" strike="noStrike" baseline="0" dirty="0">
                <a:latin typeface="Garamond" panose="02020404030301010803" pitchFamily="18" charset="0"/>
              </a:rPr>
            </a:br>
            <a:br>
              <a:rPr lang="sv-SE" sz="3600" b="1" i="0" u="none" strike="noStrike" baseline="0" dirty="0">
                <a:latin typeface="Garamond" panose="02020404030301010803" pitchFamily="18" charset="0"/>
              </a:rPr>
            </a:br>
            <a:endParaRPr lang="sv-SE" sz="2000" b="0" i="0" u="none" strike="noStrike" baseline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3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D3433D-FC83-4B49-8013-40005D8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44" y="176412"/>
            <a:ext cx="7200000" cy="1325563"/>
          </a:xfrm>
        </p:spPr>
        <p:txBody>
          <a:bodyPr/>
          <a:lstStyle/>
          <a:p>
            <a:r>
              <a:rPr lang="sv-SE" dirty="0"/>
              <a:t>Regionerna SKA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BE3058-E30F-45B9-9280-9F9E4054C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544" y="1809000"/>
            <a:ext cx="10754959" cy="3240000"/>
          </a:xfrm>
        </p:spPr>
        <p:txBody>
          <a:bodyPr/>
          <a:lstStyle/>
          <a:p>
            <a:r>
              <a:rPr lang="sv-SE" dirty="0"/>
              <a:t>Genomföra insatser som syftar till att bidra till en </a:t>
            </a:r>
            <a:r>
              <a:rPr lang="sv-SE" b="1" dirty="0"/>
              <a:t>ändamålsenlig kompetensförsörjning</a:t>
            </a:r>
            <a:r>
              <a:rPr lang="sv-SE" dirty="0"/>
              <a:t> inom ramen för omställningen till en nära vård.</a:t>
            </a:r>
          </a:p>
          <a:p>
            <a:r>
              <a:rPr lang="sv-SE" dirty="0"/>
              <a:t>Genomföra insatser som syftar till att </a:t>
            </a:r>
            <a:r>
              <a:rPr lang="sv-SE" b="1" dirty="0"/>
              <a:t>utveckla förutsättningarna </a:t>
            </a:r>
            <a:r>
              <a:rPr lang="sv-SE" dirty="0"/>
              <a:t>på arbetsplatsen. </a:t>
            </a:r>
          </a:p>
          <a:p>
            <a:r>
              <a:rPr lang="sv-SE" dirty="0"/>
              <a:t>Genomföra insatser i syfte att</a:t>
            </a:r>
            <a:r>
              <a:rPr lang="sv-SE" b="1" dirty="0"/>
              <a:t> utbilda </a:t>
            </a:r>
            <a:r>
              <a:rPr lang="sv-SE" dirty="0"/>
              <a:t>vårdens medarbetare och framtida medarbetare.</a:t>
            </a:r>
            <a:endParaRPr lang="sv-SE" b="1" dirty="0"/>
          </a:p>
          <a:p>
            <a:r>
              <a:rPr lang="sv-SE" dirty="0"/>
              <a:t>Genomföra insatser som syftar till att stimulera och öka attraktiviteten för sjuksköterskor att vidareutbilda sig till </a:t>
            </a:r>
            <a:r>
              <a:rPr lang="sv-SE" b="1" dirty="0"/>
              <a:t>specialistsjuksköterska</a:t>
            </a:r>
          </a:p>
          <a:p>
            <a:pPr marL="0" indent="0">
              <a:buNone/>
            </a:pP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50415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E81CA9E4-8177-4741-98DA-66F85AEA4469}"/>
              </a:ext>
            </a:extLst>
          </p:cNvPr>
          <p:cNvSpPr txBox="1"/>
          <p:nvPr/>
        </p:nvSpPr>
        <p:spPr>
          <a:xfrm>
            <a:off x="245361" y="231363"/>
            <a:ext cx="112867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Värmlands stimulansmedel nära vård; fördelning 2022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B086AC6E-EE98-4B2C-B91D-0304A505B0AA}"/>
              </a:ext>
            </a:extLst>
          </p:cNvPr>
          <p:cNvCxnSpPr>
            <a:cxnSpLocks/>
          </p:cNvCxnSpPr>
          <p:nvPr/>
        </p:nvCxnSpPr>
        <p:spPr>
          <a:xfrm>
            <a:off x="906975" y="1826715"/>
            <a:ext cx="284816" cy="289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9" descr="Mynt">
            <a:extLst>
              <a:ext uri="{FF2B5EF4-FFF2-40B4-BE49-F238E27FC236}">
                <a16:creationId xmlns:a16="http://schemas.microsoft.com/office/drawing/2014/main" id="{58BC155B-94FE-6048-8E2B-A80F8B62C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496" y="982664"/>
            <a:ext cx="914400" cy="91440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590911CD-7520-8341-B457-1FEA1E931D85}"/>
              </a:ext>
            </a:extLst>
          </p:cNvPr>
          <p:cNvSpPr txBox="1"/>
          <p:nvPr/>
        </p:nvSpPr>
        <p:spPr>
          <a:xfrm>
            <a:off x="1191791" y="1062044"/>
            <a:ext cx="334469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 </a:t>
            </a:r>
            <a:r>
              <a:rPr lang="sv-SE" b="1" dirty="0">
                <a:solidFill>
                  <a:srgbClr val="000000"/>
                </a:solidFill>
                <a:latin typeface="Arial"/>
              </a:rPr>
              <a:t>138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mkr</a:t>
            </a:r>
            <a:endParaRPr lang="sv-SE" dirty="0"/>
          </a:p>
          <a:p>
            <a:pPr lvl="0"/>
            <a:r>
              <a:rPr lang="sv-SE" i="1" dirty="0"/>
              <a:t>Av totalt 6 373 miljoner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3F4AFA67-4DC4-B349-B248-BECEAD4082EA}"/>
              </a:ext>
            </a:extLst>
          </p:cNvPr>
          <p:cNvSpPr>
            <a:spLocks noChangeAspect="1"/>
          </p:cNvSpPr>
          <p:nvPr/>
        </p:nvSpPr>
        <p:spPr>
          <a:xfrm>
            <a:off x="565635" y="1884560"/>
            <a:ext cx="3240000" cy="3240000"/>
          </a:xfrm>
          <a:prstGeom prst="ellipse">
            <a:avLst/>
          </a:prstGeom>
          <a:solidFill>
            <a:srgbClr val="CF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F93669C-F675-1F48-B226-DCE8C637112F}"/>
              </a:ext>
            </a:extLst>
          </p:cNvPr>
          <p:cNvSpPr txBox="1"/>
          <p:nvPr/>
        </p:nvSpPr>
        <p:spPr>
          <a:xfrm>
            <a:off x="704961" y="2820405"/>
            <a:ext cx="29613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Överenskommelse </a:t>
            </a:r>
            <a:b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god och nära vård</a:t>
            </a:r>
          </a:p>
          <a:p>
            <a:pPr algn="ctr"/>
            <a:r>
              <a:rPr lang="sv-SE" sz="1200" dirty="0">
                <a:solidFill>
                  <a:srgbClr val="FFFFFF"/>
                </a:solidFill>
                <a:latin typeface="Arial"/>
              </a:rPr>
              <a:t>En omställning av hälso- och sjukvården med primärvården som nav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BA69535D-6F0D-8646-928E-46B108C0EE92}"/>
              </a:ext>
            </a:extLst>
          </p:cNvPr>
          <p:cNvSpPr>
            <a:spLocks noChangeAspect="1"/>
          </p:cNvSpPr>
          <p:nvPr/>
        </p:nvSpPr>
        <p:spPr>
          <a:xfrm>
            <a:off x="4953228" y="1061982"/>
            <a:ext cx="1402080" cy="14020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9858E07E-CB33-A346-B84B-110695499CC2}"/>
              </a:ext>
            </a:extLst>
          </p:cNvPr>
          <p:cNvSpPr>
            <a:spLocks noChangeAspect="1"/>
          </p:cNvSpPr>
          <p:nvPr/>
        </p:nvSpPr>
        <p:spPr>
          <a:xfrm>
            <a:off x="4953228" y="4487219"/>
            <a:ext cx="1006514" cy="10065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3549510A-E861-9A49-BD30-24954BAE43BF}"/>
              </a:ext>
            </a:extLst>
          </p:cNvPr>
          <p:cNvSpPr txBox="1"/>
          <p:nvPr/>
        </p:nvSpPr>
        <p:spPr>
          <a:xfrm>
            <a:off x="4953228" y="1556241"/>
            <a:ext cx="141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Primärvården </a:t>
            </a:r>
            <a:b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 nav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4DC3142F-595F-1E40-B014-0DEA636A58ED}"/>
              </a:ext>
            </a:extLst>
          </p:cNvPr>
          <p:cNvSpPr txBox="1"/>
          <p:nvPr/>
        </p:nvSpPr>
        <p:spPr>
          <a:xfrm>
            <a:off x="2921337" y="2177383"/>
            <a:ext cx="2613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65,5 mkr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A71AF1E9-BAFA-6944-9F21-599A2BD40CAD}"/>
              </a:ext>
            </a:extLst>
          </p:cNvPr>
          <p:cNvSpPr txBox="1"/>
          <p:nvPr/>
        </p:nvSpPr>
        <p:spPr>
          <a:xfrm>
            <a:off x="3335557" y="3205126"/>
            <a:ext cx="2235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66,5 mkr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7CC1F37-E4B1-1F41-8F85-AFADB147CF6A}"/>
              </a:ext>
            </a:extLst>
          </p:cNvPr>
          <p:cNvSpPr txBox="1"/>
          <p:nvPr/>
        </p:nvSpPr>
        <p:spPr>
          <a:xfrm>
            <a:off x="3814157" y="4481691"/>
            <a:ext cx="1043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solidFill>
                  <a:srgbClr val="000000"/>
                </a:solidFill>
                <a:latin typeface="Arial"/>
              </a:rPr>
              <a:t>2,7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mkr</a:t>
            </a:r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4D4F74AF-F8A9-4A42-B62F-9AAA376B7CAA}"/>
              </a:ext>
            </a:extLst>
          </p:cNvPr>
          <p:cNvSpPr/>
          <p:nvPr/>
        </p:nvSpPr>
        <p:spPr>
          <a:xfrm>
            <a:off x="3457303" y="2116183"/>
            <a:ext cx="1402080" cy="354003"/>
          </a:xfrm>
          <a:custGeom>
            <a:avLst/>
            <a:gdLst>
              <a:gd name="connsiteX0" fmla="*/ 0 w 1402080"/>
              <a:gd name="connsiteY0" fmla="*/ 182880 h 354003"/>
              <a:gd name="connsiteX1" fmla="*/ 957943 w 1402080"/>
              <a:gd name="connsiteY1" fmla="*/ 348343 h 354003"/>
              <a:gd name="connsiteX2" fmla="*/ 1402080 w 1402080"/>
              <a:gd name="connsiteY2" fmla="*/ 0 h 35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2080" h="354003">
                <a:moveTo>
                  <a:pt x="0" y="182880"/>
                </a:moveTo>
                <a:cubicBezTo>
                  <a:pt x="362131" y="280851"/>
                  <a:pt x="724263" y="378823"/>
                  <a:pt x="957943" y="348343"/>
                </a:cubicBezTo>
                <a:cubicBezTo>
                  <a:pt x="1191623" y="317863"/>
                  <a:pt x="1296851" y="158931"/>
                  <a:pt x="1402080" y="0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A0FAB273-F4D6-4E1A-B149-31F84FC1E8AB}"/>
              </a:ext>
            </a:extLst>
          </p:cNvPr>
          <p:cNvSpPr/>
          <p:nvPr/>
        </p:nvSpPr>
        <p:spPr>
          <a:xfrm flipV="1">
            <a:off x="3920611" y="3469531"/>
            <a:ext cx="1122044" cy="48617"/>
          </a:xfrm>
          <a:custGeom>
            <a:avLst/>
            <a:gdLst>
              <a:gd name="connsiteX0" fmla="*/ 0 w 1254034"/>
              <a:gd name="connsiteY0" fmla="*/ 0 h 217714"/>
              <a:gd name="connsiteX1" fmla="*/ 870857 w 1254034"/>
              <a:gd name="connsiteY1" fmla="*/ 78377 h 217714"/>
              <a:gd name="connsiteX2" fmla="*/ 1254034 w 1254034"/>
              <a:gd name="connsiteY2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034" h="217714">
                <a:moveTo>
                  <a:pt x="0" y="0"/>
                </a:moveTo>
                <a:cubicBezTo>
                  <a:pt x="330925" y="21045"/>
                  <a:pt x="661851" y="42091"/>
                  <a:pt x="870857" y="78377"/>
                </a:cubicBezTo>
                <a:cubicBezTo>
                  <a:pt x="1079863" y="114663"/>
                  <a:pt x="1166948" y="166188"/>
                  <a:pt x="1254034" y="217714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62ABDF3E-2070-446D-8C92-F4B6C6C9C27D}"/>
              </a:ext>
            </a:extLst>
          </p:cNvPr>
          <p:cNvSpPr/>
          <p:nvPr/>
        </p:nvSpPr>
        <p:spPr>
          <a:xfrm rot="21400685">
            <a:off x="3770009" y="4408792"/>
            <a:ext cx="976061" cy="553869"/>
          </a:xfrm>
          <a:custGeom>
            <a:avLst/>
            <a:gdLst>
              <a:gd name="connsiteX0" fmla="*/ 4896 w 1502770"/>
              <a:gd name="connsiteY0" fmla="*/ 0 h 966652"/>
              <a:gd name="connsiteX1" fmla="*/ 231319 w 1502770"/>
              <a:gd name="connsiteY1" fmla="*/ 775063 h 966652"/>
              <a:gd name="connsiteX2" fmla="*/ 1502770 w 1502770"/>
              <a:gd name="connsiteY2" fmla="*/ 966652 h 96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770" h="966652">
                <a:moveTo>
                  <a:pt x="4896" y="0"/>
                </a:moveTo>
                <a:cubicBezTo>
                  <a:pt x="-6716" y="306977"/>
                  <a:pt x="-18327" y="613954"/>
                  <a:pt x="231319" y="775063"/>
                </a:cubicBezTo>
                <a:cubicBezTo>
                  <a:pt x="480965" y="936172"/>
                  <a:pt x="991867" y="951412"/>
                  <a:pt x="1502770" y="966652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C2E73A2A-17F7-6F4A-8539-605A4AA435E6}"/>
              </a:ext>
            </a:extLst>
          </p:cNvPr>
          <p:cNvSpPr>
            <a:spLocks noChangeAspect="1"/>
          </p:cNvSpPr>
          <p:nvPr/>
        </p:nvSpPr>
        <p:spPr>
          <a:xfrm>
            <a:off x="5181980" y="2637976"/>
            <a:ext cx="1540175" cy="1540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1FFA5B5C-F797-E142-AFD8-864B75BE5404}"/>
              </a:ext>
            </a:extLst>
          </p:cNvPr>
          <p:cNvSpPr txBox="1"/>
          <p:nvPr/>
        </p:nvSpPr>
        <p:spPr>
          <a:xfrm>
            <a:off x="5252486" y="3080040"/>
            <a:ext cx="141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Goda förutsättningar för vårdens medarbetare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C6AF08E1-2346-3743-8EC0-DF3A5CA223A2}"/>
              </a:ext>
            </a:extLst>
          </p:cNvPr>
          <p:cNvSpPr txBox="1"/>
          <p:nvPr/>
        </p:nvSpPr>
        <p:spPr>
          <a:xfrm>
            <a:off x="4729525" y="4796974"/>
            <a:ext cx="141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Vision</a:t>
            </a:r>
            <a:b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E-hälsa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92B30C27-E226-F5AE-CF49-0E07B1B0B6ED}"/>
              </a:ext>
            </a:extLst>
          </p:cNvPr>
          <p:cNvSpPr>
            <a:spLocks noChangeAspect="1"/>
          </p:cNvSpPr>
          <p:nvPr/>
        </p:nvSpPr>
        <p:spPr>
          <a:xfrm>
            <a:off x="3773049" y="5457884"/>
            <a:ext cx="1006514" cy="10065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DCCD04E7-F8D0-4E16-F24E-077278073ED7}"/>
              </a:ext>
            </a:extLst>
          </p:cNvPr>
          <p:cNvSpPr/>
          <p:nvPr/>
        </p:nvSpPr>
        <p:spPr>
          <a:xfrm rot="2420250" flipV="1">
            <a:off x="2914299" y="5335825"/>
            <a:ext cx="842517" cy="102280"/>
          </a:xfrm>
          <a:custGeom>
            <a:avLst/>
            <a:gdLst>
              <a:gd name="connsiteX0" fmla="*/ 0 w 1254034"/>
              <a:gd name="connsiteY0" fmla="*/ 0 h 217714"/>
              <a:gd name="connsiteX1" fmla="*/ 870857 w 1254034"/>
              <a:gd name="connsiteY1" fmla="*/ 78377 h 217714"/>
              <a:gd name="connsiteX2" fmla="*/ 1254034 w 1254034"/>
              <a:gd name="connsiteY2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034" h="217714">
                <a:moveTo>
                  <a:pt x="0" y="0"/>
                </a:moveTo>
                <a:cubicBezTo>
                  <a:pt x="330925" y="21045"/>
                  <a:pt x="661851" y="42091"/>
                  <a:pt x="870857" y="78377"/>
                </a:cubicBezTo>
                <a:cubicBezTo>
                  <a:pt x="1079863" y="114663"/>
                  <a:pt x="1166948" y="166188"/>
                  <a:pt x="1254034" y="217714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E7EC597-17EC-22D3-C76B-C1BFF315567C}"/>
              </a:ext>
            </a:extLst>
          </p:cNvPr>
          <p:cNvSpPr txBox="1"/>
          <p:nvPr/>
        </p:nvSpPr>
        <p:spPr>
          <a:xfrm>
            <a:off x="3541727" y="5698623"/>
            <a:ext cx="1414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Utveckling av ambulans- sjukvården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40A0E7E-6ACD-3AC9-6B51-4333817B22F8}"/>
              </a:ext>
            </a:extLst>
          </p:cNvPr>
          <p:cNvSpPr txBox="1"/>
          <p:nvPr/>
        </p:nvSpPr>
        <p:spPr>
          <a:xfrm>
            <a:off x="540416" y="5829578"/>
            <a:ext cx="1873935" cy="646331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ÖK Nära vård till</a:t>
            </a:r>
            <a:b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Värmlands kommuner: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 34 mkr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7C7EF17-86BA-6468-71AF-1304A13BC53D}"/>
              </a:ext>
            </a:extLst>
          </p:cNvPr>
          <p:cNvSpPr txBox="1"/>
          <p:nvPr/>
        </p:nvSpPr>
        <p:spPr>
          <a:xfrm>
            <a:off x="7380928" y="2812484"/>
            <a:ext cx="3646736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/>
              <a:t>Exempel på aktiviteter </a:t>
            </a:r>
            <a:r>
              <a:rPr lang="sv-SE" sz="1200" dirty="0"/>
              <a:t>(</a:t>
            </a:r>
            <a:r>
              <a:rPr lang="sv-SE" sz="1200" dirty="0" err="1"/>
              <a:t>tidigare”professionsmiljarden</a:t>
            </a:r>
            <a:r>
              <a:rPr lang="sv-SE" sz="1200" dirty="0"/>
              <a:t>”):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200" dirty="0"/>
              <a:t>Specialistutbildningstjänst för sjuksköterskor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200" dirty="0"/>
              <a:t>Karriärsutvecklingsmodeller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200" dirty="0"/>
              <a:t>365 skäl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8EE3B74-0A52-D29B-2F52-D262C894788D}"/>
              </a:ext>
            </a:extLst>
          </p:cNvPr>
          <p:cNvSpPr txBox="1"/>
          <p:nvPr/>
        </p:nvSpPr>
        <p:spPr>
          <a:xfrm>
            <a:off x="7380928" y="1162857"/>
            <a:ext cx="3599484" cy="1200329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/>
              <a:t>Exempel på aktiviteter: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200" dirty="0"/>
              <a:t>Förstärkning till vårdval VC</a:t>
            </a:r>
            <a:br>
              <a:rPr lang="sv-SE" sz="1200" dirty="0"/>
            </a:br>
            <a:r>
              <a:rPr lang="sv-SE" sz="1200" dirty="0"/>
              <a:t>(inklusive BVC &amp; BMM)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200" dirty="0"/>
              <a:t>Förstärkning till vårdval </a:t>
            </a:r>
            <a:r>
              <a:rPr lang="sv-SE" sz="1200" dirty="0" err="1"/>
              <a:t>Fysio</a:t>
            </a:r>
            <a:r>
              <a:rPr lang="sv-SE" sz="12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200" dirty="0"/>
              <a:t>Mobila team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200" dirty="0"/>
              <a:t>Länsgemensamma medel</a:t>
            </a:r>
            <a:endParaRPr lang="sv-SE" sz="1400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6396F52-ACF0-96D4-43E8-ABD5C9BD7CE3}"/>
              </a:ext>
            </a:extLst>
          </p:cNvPr>
          <p:cNvSpPr txBox="1"/>
          <p:nvPr/>
        </p:nvSpPr>
        <p:spPr>
          <a:xfrm rot="1783995">
            <a:off x="2991312" y="5094325"/>
            <a:ext cx="1043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solidFill>
                  <a:srgbClr val="000000"/>
                </a:solidFill>
                <a:latin typeface="Arial"/>
              </a:rPr>
              <a:t>2,5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mkr</a:t>
            </a:r>
          </a:p>
        </p:txBody>
      </p:sp>
      <p:sp>
        <p:nvSpPr>
          <p:cNvPr id="25" name="Pil: höger 24">
            <a:extLst>
              <a:ext uri="{FF2B5EF4-FFF2-40B4-BE49-F238E27FC236}">
                <a16:creationId xmlns:a16="http://schemas.microsoft.com/office/drawing/2014/main" id="{C565DD55-D613-3383-4614-3D1DD9318BC0}"/>
              </a:ext>
            </a:extLst>
          </p:cNvPr>
          <p:cNvSpPr/>
          <p:nvPr/>
        </p:nvSpPr>
        <p:spPr>
          <a:xfrm>
            <a:off x="6572608" y="1622145"/>
            <a:ext cx="491143" cy="20457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Pil: höger 26">
            <a:extLst>
              <a:ext uri="{FF2B5EF4-FFF2-40B4-BE49-F238E27FC236}">
                <a16:creationId xmlns:a16="http://schemas.microsoft.com/office/drawing/2014/main" id="{5883302A-9B31-17ED-56D7-15774F537F12}"/>
              </a:ext>
            </a:extLst>
          </p:cNvPr>
          <p:cNvSpPr/>
          <p:nvPr/>
        </p:nvSpPr>
        <p:spPr>
          <a:xfrm>
            <a:off x="6818179" y="3250456"/>
            <a:ext cx="491143" cy="20457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B9639C7A-58DA-B531-D4FD-A19D8FD44D82}"/>
              </a:ext>
            </a:extLst>
          </p:cNvPr>
          <p:cNvSpPr txBox="1"/>
          <p:nvPr/>
        </p:nvSpPr>
        <p:spPr>
          <a:xfrm>
            <a:off x="5952068" y="5829579"/>
            <a:ext cx="3606088" cy="646331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/>
              <a:t>Exempel på aktiviteter: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200" dirty="0"/>
              <a:t>Egna sjuksköterskor i SOS alarm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200" dirty="0"/>
              <a:t>Tagit över ”Jumbolansen” i egen regi</a:t>
            </a:r>
          </a:p>
        </p:txBody>
      </p:sp>
      <p:sp>
        <p:nvSpPr>
          <p:cNvPr id="31" name="Pil: höger 30">
            <a:extLst>
              <a:ext uri="{FF2B5EF4-FFF2-40B4-BE49-F238E27FC236}">
                <a16:creationId xmlns:a16="http://schemas.microsoft.com/office/drawing/2014/main" id="{441B5B1D-E662-EAD0-3298-E0D40F44DA62}"/>
              </a:ext>
            </a:extLst>
          </p:cNvPr>
          <p:cNvSpPr/>
          <p:nvPr/>
        </p:nvSpPr>
        <p:spPr>
          <a:xfrm>
            <a:off x="5080107" y="6000176"/>
            <a:ext cx="491143" cy="20457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il: höger 33">
            <a:extLst>
              <a:ext uri="{FF2B5EF4-FFF2-40B4-BE49-F238E27FC236}">
                <a16:creationId xmlns:a16="http://schemas.microsoft.com/office/drawing/2014/main" id="{C66E17D8-2AE0-16FB-5ECD-E1EA7712D9A4}"/>
              </a:ext>
            </a:extLst>
          </p:cNvPr>
          <p:cNvSpPr/>
          <p:nvPr/>
        </p:nvSpPr>
        <p:spPr>
          <a:xfrm>
            <a:off x="6221353" y="4919990"/>
            <a:ext cx="491143" cy="20457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C9C07E86-21F1-B53F-68CA-8E362D0223D6}"/>
              </a:ext>
            </a:extLst>
          </p:cNvPr>
          <p:cNvSpPr txBox="1"/>
          <p:nvPr/>
        </p:nvSpPr>
        <p:spPr>
          <a:xfrm>
            <a:off x="6878908" y="4692160"/>
            <a:ext cx="3606088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/>
              <a:t>Exempel på aktiviteter: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200" dirty="0"/>
              <a:t>Utveckling av digitala </a:t>
            </a:r>
            <a:r>
              <a:rPr lang="sv-SE" sz="1200" dirty="0" err="1"/>
              <a:t>vårdmöten</a:t>
            </a:r>
            <a:endParaRPr lang="sv-SE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200" dirty="0"/>
              <a:t>Utveckling av e-hälsotjänster</a:t>
            </a:r>
          </a:p>
        </p:txBody>
      </p:sp>
    </p:spTree>
    <p:extLst>
      <p:ext uri="{BB962C8B-B14F-4D97-AF65-F5344CB8AC3E}">
        <p14:creationId xmlns:p14="http://schemas.microsoft.com/office/powerpoint/2010/main" val="22280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57" grpId="0" animBg="1"/>
      <p:bldP spid="2" grpId="0" animBg="1"/>
      <p:bldP spid="13" grpId="0" animBg="1"/>
      <p:bldP spid="14" grpId="0" animBg="1"/>
      <p:bldP spid="25" grpId="0" animBg="1"/>
      <p:bldP spid="27" grpId="0" animBg="1"/>
      <p:bldP spid="28" grpId="0" animBg="1"/>
      <p:bldP spid="31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F89BB5C5-AD19-636C-4617-CFB0C2AE5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096" y="1690597"/>
            <a:ext cx="10414923" cy="324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b="1" dirty="0"/>
              <a:t> </a:t>
            </a:r>
            <a:r>
              <a:rPr lang="sv-SE" dirty="0"/>
              <a:t>Snart kommer årsredovisning, samtliga verksamhetschefer behöver återredovisa aktiviteter som matchar utbetalat medel.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Mall för återredovisning kommer så snart SKR skickat ut.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EFD645B-9B92-DBC7-C611-3265E922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999" y="-234500"/>
            <a:ext cx="7200000" cy="1325563"/>
          </a:xfrm>
        </p:spPr>
        <p:txBody>
          <a:bodyPr/>
          <a:lstStyle/>
          <a:p>
            <a:r>
              <a:rPr lang="sv-SE" sz="3600" dirty="0"/>
              <a:t>ÖK 2022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5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F89BB5C5-AD19-636C-4617-CFB0C2AE5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8538" y="1632819"/>
            <a:ext cx="11382120" cy="324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b="1" dirty="0"/>
              <a:t> </a:t>
            </a:r>
            <a:r>
              <a:rPr lang="sv-SE" dirty="0"/>
              <a:t>Vi utgår från antagande att det kommer nya medel 2023 för att ge bättre förutsättningar för verksamheterna att nyttja dessa hela året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49 miljoner fördelas i vårdval vårdcentral från 1 januari 2023</a:t>
            </a:r>
            <a:br>
              <a:rPr lang="sv-SE" dirty="0"/>
            </a:br>
            <a:r>
              <a:rPr lang="sv-SE" dirty="0"/>
              <a:t>(samma som 2022)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/>
              <a:t>42 miljoner utifrån ålder och kön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/>
              <a:t>2 miljoner utifrån kontinuitet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/>
              <a:t>5 miljoner till BVC &amp; BMM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För att inte behöva betala tillbaka medel behövs handlingsplaner skickas in. </a:t>
            </a:r>
            <a:br>
              <a:rPr lang="sv-SE" dirty="0"/>
            </a:br>
            <a:r>
              <a:rPr lang="sv-SE" dirty="0"/>
              <a:t>Viktigt för att kunna följa effekter och redovisa fördelningen av ÖK.  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EFD645B-9B92-DBC7-C611-3265E922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999" y="64439"/>
            <a:ext cx="7200000" cy="1325563"/>
          </a:xfrm>
        </p:spPr>
        <p:txBody>
          <a:bodyPr/>
          <a:lstStyle/>
          <a:p>
            <a:r>
              <a:rPr lang="sv-SE" sz="3600" dirty="0"/>
              <a:t>Överenskommelse 2023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836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05795C-16B1-1FFC-D17F-633BFBBB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325" y="206196"/>
            <a:ext cx="4886675" cy="667545"/>
          </a:xfrm>
        </p:spPr>
        <p:txBody>
          <a:bodyPr anchor="b">
            <a:normAutofit fontScale="90000"/>
          </a:bodyPr>
          <a:lstStyle/>
          <a:p>
            <a:r>
              <a:rPr lang="sv-SE"/>
              <a:t>Fördelning 2023 (</a:t>
            </a:r>
            <a:r>
              <a:rPr lang="sv-SE" err="1"/>
              <a:t>prel</a:t>
            </a:r>
            <a:r>
              <a:rPr lang="sv-SE"/>
              <a:t>)</a:t>
            </a:r>
          </a:p>
        </p:txBody>
      </p:sp>
      <p:pic>
        <p:nvPicPr>
          <p:cNvPr id="28" name="Platshållare för bild 27">
            <a:extLst>
              <a:ext uri="{FF2B5EF4-FFF2-40B4-BE49-F238E27FC236}">
                <a16:creationId xmlns:a16="http://schemas.microsoft.com/office/drawing/2014/main" id="{F9FCB7EC-B5E7-19D9-9F60-D161C6926E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graphicFrame>
        <p:nvGraphicFramePr>
          <p:cNvPr id="31" name="Objekt 30">
            <a:extLst>
              <a:ext uri="{FF2B5EF4-FFF2-40B4-BE49-F238E27FC236}">
                <a16:creationId xmlns:a16="http://schemas.microsoft.com/office/drawing/2014/main" id="{CCE4BFB9-9A67-6A4D-0DC5-716A30CAD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18131"/>
              </p:ext>
            </p:extLst>
          </p:nvPr>
        </p:nvGraphicFramePr>
        <p:xfrm>
          <a:off x="7173579" y="873741"/>
          <a:ext cx="4777232" cy="589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057764" imgH="6238742" progId="Excel.Sheet.12">
                  <p:embed/>
                </p:oleObj>
              </mc:Choice>
              <mc:Fallback>
                <p:oleObj name="Worksheet" r:id="rId3" imgW="5057764" imgH="6238742" progId="Excel.Sheet.12">
                  <p:embed/>
                  <p:pic>
                    <p:nvPicPr>
                      <p:cNvPr id="31" name="Objekt 30">
                        <a:extLst>
                          <a:ext uri="{FF2B5EF4-FFF2-40B4-BE49-F238E27FC236}">
                            <a16:creationId xmlns:a16="http://schemas.microsoft.com/office/drawing/2014/main" id="{CCE4BFB9-9A67-6A4D-0DC5-716A30CAD6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3579" y="873741"/>
                        <a:ext cx="4777232" cy="5892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08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B921355-2E21-A39B-772A-DA29A5453C72}"/>
              </a:ext>
            </a:extLst>
          </p:cNvPr>
          <p:cNvSpPr txBox="1">
            <a:spLocks/>
          </p:cNvSpPr>
          <p:nvPr/>
        </p:nvSpPr>
        <p:spPr>
          <a:xfrm>
            <a:off x="2069394" y="233097"/>
            <a:ext cx="8053212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Mall handlingsplan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6672E-61E5-EF6D-2053-1DDA636F6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4" y="1845162"/>
            <a:ext cx="11561685" cy="31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54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4FB7D75-251A-3F15-2D52-FDF519F8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560" y="-86499"/>
            <a:ext cx="7200000" cy="1325563"/>
          </a:xfrm>
        </p:spPr>
        <p:txBody>
          <a:bodyPr/>
          <a:lstStyle/>
          <a:p>
            <a:pPr algn="ctr"/>
            <a:r>
              <a:rPr lang="sv-SE" dirty="0"/>
              <a:t>Exempel i handlingsplanen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3EEE9238-ADC2-E1EF-6BAB-58D43B5CF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81410"/>
              </p:ext>
            </p:extLst>
          </p:nvPr>
        </p:nvGraphicFramePr>
        <p:xfrm>
          <a:off x="766762" y="2003126"/>
          <a:ext cx="10515600" cy="1912525"/>
        </p:xfrm>
        <a:graphic>
          <a:graphicData uri="http://schemas.openxmlformats.org/drawingml/2006/table">
            <a:tbl>
              <a:tblPr/>
              <a:tblGrid>
                <a:gridCol w="1137374">
                  <a:extLst>
                    <a:ext uri="{9D8B030D-6E8A-4147-A177-3AD203B41FA5}">
                      <a16:colId xmlns:a16="http://schemas.microsoft.com/office/drawing/2014/main" val="464704728"/>
                    </a:ext>
                  </a:extLst>
                </a:gridCol>
                <a:gridCol w="1219102">
                  <a:extLst>
                    <a:ext uri="{9D8B030D-6E8A-4147-A177-3AD203B41FA5}">
                      <a16:colId xmlns:a16="http://schemas.microsoft.com/office/drawing/2014/main" val="4048537758"/>
                    </a:ext>
                  </a:extLst>
                </a:gridCol>
                <a:gridCol w="1382556">
                  <a:extLst>
                    <a:ext uri="{9D8B030D-6E8A-4147-A177-3AD203B41FA5}">
                      <a16:colId xmlns:a16="http://schemas.microsoft.com/office/drawing/2014/main" val="3692707516"/>
                    </a:ext>
                  </a:extLst>
                </a:gridCol>
                <a:gridCol w="994351">
                  <a:extLst>
                    <a:ext uri="{9D8B030D-6E8A-4147-A177-3AD203B41FA5}">
                      <a16:colId xmlns:a16="http://schemas.microsoft.com/office/drawing/2014/main" val="2062068886"/>
                    </a:ext>
                  </a:extLst>
                </a:gridCol>
                <a:gridCol w="708305">
                  <a:extLst>
                    <a:ext uri="{9D8B030D-6E8A-4147-A177-3AD203B41FA5}">
                      <a16:colId xmlns:a16="http://schemas.microsoft.com/office/drawing/2014/main" val="1712656981"/>
                    </a:ext>
                  </a:extLst>
                </a:gridCol>
                <a:gridCol w="442690">
                  <a:extLst>
                    <a:ext uri="{9D8B030D-6E8A-4147-A177-3AD203B41FA5}">
                      <a16:colId xmlns:a16="http://schemas.microsoft.com/office/drawing/2014/main" val="2108727262"/>
                    </a:ext>
                  </a:extLst>
                </a:gridCol>
                <a:gridCol w="340531">
                  <a:extLst>
                    <a:ext uri="{9D8B030D-6E8A-4147-A177-3AD203B41FA5}">
                      <a16:colId xmlns:a16="http://schemas.microsoft.com/office/drawing/2014/main" val="3261007543"/>
                    </a:ext>
                  </a:extLst>
                </a:gridCol>
                <a:gridCol w="360963">
                  <a:extLst>
                    <a:ext uri="{9D8B030D-6E8A-4147-A177-3AD203B41FA5}">
                      <a16:colId xmlns:a16="http://schemas.microsoft.com/office/drawing/2014/main" val="409161074"/>
                    </a:ext>
                  </a:extLst>
                </a:gridCol>
                <a:gridCol w="381395">
                  <a:extLst>
                    <a:ext uri="{9D8B030D-6E8A-4147-A177-3AD203B41FA5}">
                      <a16:colId xmlns:a16="http://schemas.microsoft.com/office/drawing/2014/main" val="1557882970"/>
                    </a:ext>
                  </a:extLst>
                </a:gridCol>
                <a:gridCol w="1811625">
                  <a:extLst>
                    <a:ext uri="{9D8B030D-6E8A-4147-A177-3AD203B41FA5}">
                      <a16:colId xmlns:a16="http://schemas.microsoft.com/office/drawing/2014/main" val="3524686579"/>
                    </a:ext>
                  </a:extLst>
                </a:gridCol>
                <a:gridCol w="844517">
                  <a:extLst>
                    <a:ext uri="{9D8B030D-6E8A-4147-A177-3AD203B41FA5}">
                      <a16:colId xmlns:a16="http://schemas.microsoft.com/office/drawing/2014/main" val="104064679"/>
                    </a:ext>
                  </a:extLst>
                </a:gridCol>
                <a:gridCol w="524418">
                  <a:extLst>
                    <a:ext uri="{9D8B030D-6E8A-4147-A177-3AD203B41FA5}">
                      <a16:colId xmlns:a16="http://schemas.microsoft.com/office/drawing/2014/main" val="4090598202"/>
                    </a:ext>
                  </a:extLst>
                </a:gridCol>
                <a:gridCol w="367773">
                  <a:extLst>
                    <a:ext uri="{9D8B030D-6E8A-4147-A177-3AD203B41FA5}">
                      <a16:colId xmlns:a16="http://schemas.microsoft.com/office/drawing/2014/main" val="3141312236"/>
                    </a:ext>
                  </a:extLst>
                </a:gridCol>
              </a:tblGrid>
              <a:tr h="1587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Värmland</a:t>
                      </a: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Hälso- och sjukvård</a:t>
                      </a: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659445"/>
                  </a:ext>
                </a:extLst>
              </a:tr>
              <a:tr h="142712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  startat</a:t>
                      </a:r>
                    </a:p>
                  </a:txBody>
                  <a:tcPr marL="3414" marR="3414" marT="3414" marB="24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399712"/>
                  </a:ext>
                </a:extLst>
              </a:tr>
              <a:tr h="25742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Överenskommelse: </a:t>
                      </a: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God och Nära vård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Planering</a:t>
                      </a:r>
                    </a:p>
                  </a:txBody>
                  <a:tcPr marL="3414" marR="3414" marT="3414" marB="24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 godkänt</a:t>
                      </a:r>
                    </a:p>
                  </a:txBody>
                  <a:tcPr marL="3414" marR="3414" marT="3414" marB="24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500773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pPr algn="l" fontAlgn="t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Pågår</a:t>
                      </a:r>
                    </a:p>
                  </a:txBody>
                  <a:tcPr marL="3414" marR="3414" marT="3414" marB="24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Inväntar beslut</a:t>
                      </a:r>
                    </a:p>
                  </a:txBody>
                  <a:tcPr marL="3414" marR="3414" marT="3414" marB="24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961084"/>
                  </a:ext>
                </a:extLst>
              </a:tr>
              <a:tr h="322979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Handlingsplan Nära vård, 2023-ff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Klart</a:t>
                      </a:r>
                    </a:p>
                  </a:txBody>
                  <a:tcPr marL="3414" marR="3414" marT="3414" marB="24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Godkänt</a:t>
                      </a:r>
                    </a:p>
                  </a:txBody>
                  <a:tcPr marL="3414" marR="3414" marT="3414" marB="24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815215"/>
                  </a:ext>
                </a:extLst>
              </a:tr>
              <a:tr h="208264">
                <a:tc>
                  <a:txBody>
                    <a:bodyPr/>
                    <a:lstStyle/>
                    <a:p>
                      <a:pPr algn="l" fontAlgn="t"/>
                      <a:r>
                        <a:rPr lang="sv-S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Område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Handling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Aktiviteter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Vad/ Hur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Drivs av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Ansvarig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 av aktivitet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Dead Line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Kommentar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Kostnad tkr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Godkända kostnader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Utfall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57529"/>
                  </a:ext>
                </a:extLst>
              </a:tr>
              <a:tr h="617962">
                <a:tc>
                  <a:txBody>
                    <a:bodyPr/>
                    <a:lstStyle/>
                    <a:p>
                      <a:pPr algn="l" fontAlgn="t"/>
                      <a:r>
                        <a:rPr lang="sv-S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Handlingsplan ÖK Nära vård 2023</a:t>
                      </a: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600" b="0" i="0" u="none" strike="noStrike">
                        <a:solidFill>
                          <a:srgbClr val="9747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9747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>
                        <a:solidFill>
                          <a:srgbClr val="9747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600" b="0" i="0" u="none" strike="noStrike" dirty="0">
                        <a:solidFill>
                          <a:srgbClr val="9747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4" marR="3414" marT="3414" marB="245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95129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8D9598D2-5CDB-E50E-C090-630489C21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78193"/>
              </p:ext>
            </p:extLst>
          </p:nvPr>
        </p:nvGraphicFramePr>
        <p:xfrm>
          <a:off x="766762" y="3306922"/>
          <a:ext cx="10587039" cy="608729"/>
        </p:xfrm>
        <a:graphic>
          <a:graphicData uri="http://schemas.openxmlformats.org/drawingml/2006/table">
            <a:tbl>
              <a:tblPr/>
              <a:tblGrid>
                <a:gridCol w="1108220">
                  <a:extLst>
                    <a:ext uri="{9D8B030D-6E8A-4147-A177-3AD203B41FA5}">
                      <a16:colId xmlns:a16="http://schemas.microsoft.com/office/drawing/2014/main" val="2823849209"/>
                    </a:ext>
                  </a:extLst>
                </a:gridCol>
                <a:gridCol w="1092371">
                  <a:extLst>
                    <a:ext uri="{9D8B030D-6E8A-4147-A177-3AD203B41FA5}">
                      <a16:colId xmlns:a16="http://schemas.microsoft.com/office/drawing/2014/main" val="62589357"/>
                    </a:ext>
                  </a:extLst>
                </a:gridCol>
                <a:gridCol w="1368753">
                  <a:extLst>
                    <a:ext uri="{9D8B030D-6E8A-4147-A177-3AD203B41FA5}">
                      <a16:colId xmlns:a16="http://schemas.microsoft.com/office/drawing/2014/main" val="3227586328"/>
                    </a:ext>
                  </a:extLst>
                </a:gridCol>
                <a:gridCol w="1073828">
                  <a:extLst>
                    <a:ext uri="{9D8B030D-6E8A-4147-A177-3AD203B41FA5}">
                      <a16:colId xmlns:a16="http://schemas.microsoft.com/office/drawing/2014/main" val="4090980873"/>
                    </a:ext>
                  </a:extLst>
                </a:gridCol>
                <a:gridCol w="731571">
                  <a:extLst>
                    <a:ext uri="{9D8B030D-6E8A-4147-A177-3AD203B41FA5}">
                      <a16:colId xmlns:a16="http://schemas.microsoft.com/office/drawing/2014/main" val="2545037468"/>
                    </a:ext>
                  </a:extLst>
                </a:gridCol>
                <a:gridCol w="492854">
                  <a:extLst>
                    <a:ext uri="{9D8B030D-6E8A-4147-A177-3AD203B41FA5}">
                      <a16:colId xmlns:a16="http://schemas.microsoft.com/office/drawing/2014/main" val="2299688368"/>
                    </a:ext>
                  </a:extLst>
                </a:gridCol>
                <a:gridCol w="446357">
                  <a:extLst>
                    <a:ext uri="{9D8B030D-6E8A-4147-A177-3AD203B41FA5}">
                      <a16:colId xmlns:a16="http://schemas.microsoft.com/office/drawing/2014/main" val="4118060766"/>
                    </a:ext>
                  </a:extLst>
                </a:gridCol>
                <a:gridCol w="242448">
                  <a:extLst>
                    <a:ext uri="{9D8B030D-6E8A-4147-A177-3AD203B41FA5}">
                      <a16:colId xmlns:a16="http://schemas.microsoft.com/office/drawing/2014/main" val="3457216431"/>
                    </a:ext>
                  </a:extLst>
                </a:gridCol>
                <a:gridCol w="423482">
                  <a:extLst>
                    <a:ext uri="{9D8B030D-6E8A-4147-A177-3AD203B41FA5}">
                      <a16:colId xmlns:a16="http://schemas.microsoft.com/office/drawing/2014/main" val="87559351"/>
                    </a:ext>
                  </a:extLst>
                </a:gridCol>
                <a:gridCol w="1754423">
                  <a:extLst>
                    <a:ext uri="{9D8B030D-6E8A-4147-A177-3AD203B41FA5}">
                      <a16:colId xmlns:a16="http://schemas.microsoft.com/office/drawing/2014/main" val="1873420274"/>
                    </a:ext>
                  </a:extLst>
                </a:gridCol>
                <a:gridCol w="536914">
                  <a:extLst>
                    <a:ext uri="{9D8B030D-6E8A-4147-A177-3AD203B41FA5}">
                      <a16:colId xmlns:a16="http://schemas.microsoft.com/office/drawing/2014/main" val="447193510"/>
                    </a:ext>
                  </a:extLst>
                </a:gridCol>
                <a:gridCol w="778904">
                  <a:extLst>
                    <a:ext uri="{9D8B030D-6E8A-4147-A177-3AD203B41FA5}">
                      <a16:colId xmlns:a16="http://schemas.microsoft.com/office/drawing/2014/main" val="12151521"/>
                    </a:ext>
                  </a:extLst>
                </a:gridCol>
                <a:gridCol w="536914">
                  <a:extLst>
                    <a:ext uri="{9D8B030D-6E8A-4147-A177-3AD203B41FA5}">
                      <a16:colId xmlns:a16="http://schemas.microsoft.com/office/drawing/2014/main" val="3171264110"/>
                    </a:ext>
                  </a:extLst>
                </a:gridCol>
              </a:tblGrid>
              <a:tr h="608729">
                <a:tc>
                  <a:txBody>
                    <a:bodyPr/>
                    <a:lstStyle/>
                    <a:p>
                      <a:pPr algn="l" fontAlgn="t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Vårdcentral XXX</a:t>
                      </a:r>
                    </a:p>
                  </a:txBody>
                  <a:tcPr marL="3756" marR="3756" marT="3756" marB="270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Stärka rollen som samordnade sjuksköterska </a:t>
                      </a:r>
                    </a:p>
                  </a:txBody>
                  <a:tcPr marL="3756" marR="3756" marT="3756" marB="270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Utökad roll samordnande sjuksköterska</a:t>
                      </a:r>
                    </a:p>
                    <a:p>
                      <a:pPr algn="l" fontAlgn="t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6" marR="3756" marT="3756" marB="270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Anställa </a:t>
                      </a:r>
                      <a:r>
                        <a:rPr lang="sv-S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ssk</a:t>
                      </a: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0,6 tjänst</a:t>
                      </a:r>
                    </a:p>
                  </a:txBody>
                  <a:tcPr marL="3756" marR="3756" marT="3756" marB="270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 X</a:t>
                      </a:r>
                    </a:p>
                  </a:txBody>
                  <a:tcPr marL="3756" marR="3756" marT="3756" marB="270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Chef Y</a:t>
                      </a:r>
                    </a:p>
                  </a:txBody>
                  <a:tcPr marL="3756" marR="3756" marT="3756" marB="270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220301</a:t>
                      </a:r>
                    </a:p>
                  </a:txBody>
                  <a:tcPr marL="3756" marR="3756" marT="3756" marB="270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6" marR="3756" marT="3756" marB="270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7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Planering</a:t>
                      </a:r>
                    </a:p>
                  </a:txBody>
                  <a:tcPr marL="6350" marR="6350" marT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Kostnad = lön xx kronor</a:t>
                      </a:r>
                    </a:p>
                  </a:txBody>
                  <a:tcPr marL="3756" marR="3756" marT="3756" marB="27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TKR</a:t>
                      </a:r>
                    </a:p>
                  </a:txBody>
                  <a:tcPr marL="3756" marR="3756" marT="3756" marB="270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6" marR="3756" marT="3756" marB="270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6" marR="3756" marT="3756" marB="270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104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697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D3433D-FC83-4B49-8013-40005D8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846" y="2103437"/>
            <a:ext cx="7200000" cy="1325563"/>
          </a:xfrm>
        </p:spPr>
        <p:txBody>
          <a:bodyPr/>
          <a:lstStyle/>
          <a:p>
            <a:pPr marL="30163" indent="0" algn="ctr">
              <a:buNone/>
            </a:pPr>
            <a:r>
              <a:rPr lang="sv-SE" sz="3600" b="1" i="0" u="none" strike="noStrike" baseline="0" dirty="0">
                <a:latin typeface="Garamond" panose="02020404030301010803" pitchFamily="18" charset="0"/>
              </a:rPr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3292144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D4AB64B-A814-C360-5D50-040629074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52" y="427292"/>
            <a:ext cx="10867496" cy="600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2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venska pengar, kontanter&quot; av Mickes fotosida - Mostphotos">
            <a:extLst>
              <a:ext uri="{FF2B5EF4-FFF2-40B4-BE49-F238E27FC236}">
                <a16:creationId xmlns:a16="http://schemas.microsoft.com/office/drawing/2014/main" id="{C10CC7CF-71F7-4A6B-FBF9-E3ECDB0E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77" y="586682"/>
            <a:ext cx="8138749" cy="54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67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A67FA60-EE38-6BE1-26CE-61CAE2037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51" y="115610"/>
            <a:ext cx="11451097" cy="6618020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1F77C3D4-10C8-83A9-AC04-402430BAABEF}"/>
              </a:ext>
            </a:extLst>
          </p:cNvPr>
          <p:cNvSpPr/>
          <p:nvPr/>
        </p:nvSpPr>
        <p:spPr>
          <a:xfrm>
            <a:off x="6387857" y="4108691"/>
            <a:ext cx="1669409" cy="1719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93E2DC8E-8FD2-926C-83F4-5BDB849189F9}"/>
              </a:ext>
            </a:extLst>
          </p:cNvPr>
          <p:cNvSpPr/>
          <p:nvPr/>
        </p:nvSpPr>
        <p:spPr>
          <a:xfrm>
            <a:off x="4793756" y="4009923"/>
            <a:ext cx="1669409" cy="1719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096E3C88-7E60-2E8B-B916-46A2F3033111}"/>
              </a:ext>
            </a:extLst>
          </p:cNvPr>
          <p:cNvSpPr/>
          <p:nvPr/>
        </p:nvSpPr>
        <p:spPr>
          <a:xfrm>
            <a:off x="6295811" y="1561052"/>
            <a:ext cx="1669409" cy="1719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1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6C6CAC3-DF9B-1B51-17A0-8549FF752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3385"/>
            <a:ext cx="8005816" cy="6012070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E2178B30-A4A0-B559-8AAD-D617DB717E68}"/>
              </a:ext>
            </a:extLst>
          </p:cNvPr>
          <p:cNvSpPr/>
          <p:nvPr/>
        </p:nvSpPr>
        <p:spPr>
          <a:xfrm>
            <a:off x="2139270" y="1404181"/>
            <a:ext cx="1117600" cy="304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69734CAC-DF59-14FE-2BC7-BD04B6612B6B}"/>
              </a:ext>
            </a:extLst>
          </p:cNvPr>
          <p:cNvSpPr/>
          <p:nvPr/>
        </p:nvSpPr>
        <p:spPr>
          <a:xfrm>
            <a:off x="6268052" y="1632082"/>
            <a:ext cx="1117600" cy="304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DBEA4BB-AA55-F627-4F78-B6208456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07" y="527881"/>
            <a:ext cx="110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36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>
            <a:extLst>
              <a:ext uri="{FF2B5EF4-FFF2-40B4-BE49-F238E27FC236}">
                <a16:creationId xmlns:a16="http://schemas.microsoft.com/office/drawing/2014/main" id="{A1FB4488-3560-57BE-CA5B-30E6FC2CBDDA}"/>
              </a:ext>
            </a:extLst>
          </p:cNvPr>
          <p:cNvGrpSpPr/>
          <p:nvPr/>
        </p:nvGrpSpPr>
        <p:grpSpPr>
          <a:xfrm>
            <a:off x="460497" y="431007"/>
            <a:ext cx="8320467" cy="3857213"/>
            <a:chOff x="5631587" y="1575109"/>
            <a:chExt cx="7634787" cy="3334328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7B2A912-5C33-DFDC-BD7E-E31A7269F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1587" y="1575109"/>
              <a:ext cx="6359363" cy="3334328"/>
            </a:xfrm>
            <a:prstGeom prst="rect">
              <a:avLst/>
            </a:prstGeom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9032E282-C4CC-BAB9-5C57-236ACFF9EF00}"/>
                </a:ext>
              </a:extLst>
            </p:cNvPr>
            <p:cNvSpPr txBox="1"/>
            <p:nvPr/>
          </p:nvSpPr>
          <p:spPr>
            <a:xfrm>
              <a:off x="9432605" y="2503717"/>
              <a:ext cx="3833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1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Värmland 97%</a:t>
              </a:r>
            </a:p>
          </p:txBody>
        </p:sp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3F02AB60-C4E5-1245-06F8-FA19F69F8741}"/>
                </a:ext>
              </a:extLst>
            </p:cNvPr>
            <p:cNvSpPr/>
            <p:nvPr/>
          </p:nvSpPr>
          <p:spPr>
            <a:xfrm>
              <a:off x="9234923" y="2442198"/>
              <a:ext cx="2003238" cy="492371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F4634A26-046F-226E-7B5C-DC18E0363C95}"/>
                </a:ext>
              </a:extLst>
            </p:cNvPr>
            <p:cNvSpPr txBox="1"/>
            <p:nvPr/>
          </p:nvSpPr>
          <p:spPr>
            <a:xfrm>
              <a:off x="9432605" y="2811421"/>
              <a:ext cx="3833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1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Värmland 100%</a:t>
              </a:r>
            </a:p>
          </p:txBody>
        </p:sp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4E43D47A-FD48-E497-8C68-031DDD9963F0}"/>
                </a:ext>
              </a:extLst>
            </p:cNvPr>
            <p:cNvSpPr/>
            <p:nvPr/>
          </p:nvSpPr>
          <p:spPr>
            <a:xfrm>
              <a:off x="9234923" y="2749902"/>
              <a:ext cx="2003238" cy="492371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93CFCE38-4448-3F30-2B17-6ACCD6073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5881630" cy="3218646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C78133FC-03CC-F4AE-1C3F-D9064C1136D9}"/>
              </a:ext>
            </a:extLst>
          </p:cNvPr>
          <p:cNvGrpSpPr/>
          <p:nvPr/>
        </p:nvGrpSpPr>
        <p:grpSpPr>
          <a:xfrm>
            <a:off x="9643621" y="1932488"/>
            <a:ext cx="2489661" cy="1329182"/>
            <a:chOff x="11997615" y="3629949"/>
            <a:chExt cx="2489661" cy="119514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8A3C9264-8C64-84E4-FCBA-06F97B0D3CF7}"/>
                </a:ext>
              </a:extLst>
            </p:cNvPr>
            <p:cNvSpPr/>
            <p:nvPr/>
          </p:nvSpPr>
          <p:spPr>
            <a:xfrm>
              <a:off x="11997615" y="3629949"/>
              <a:ext cx="2334009" cy="1195148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8A910E43-A205-5EDC-3283-E4BC43278E77}"/>
                </a:ext>
              </a:extLst>
            </p:cNvPr>
            <p:cNvSpPr txBox="1"/>
            <p:nvPr/>
          </p:nvSpPr>
          <p:spPr>
            <a:xfrm>
              <a:off x="11997615" y="3785477"/>
              <a:ext cx="2489661" cy="846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Värmland </a:t>
              </a:r>
              <a:r>
                <a:rPr lang="sv-SE" sz="1600" b="1" i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44,5</a:t>
              </a:r>
              <a:r>
                <a:rPr kumimoji="0" lang="sv-SE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br>
                <a:rPr kumimoji="0" lang="sv-SE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sv-SE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jan-aug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600" b="1" i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Utifrån kontinuitets-ersättningen</a:t>
              </a:r>
              <a:endParaRPr kumimoji="0" lang="sv-SE" sz="16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5" name="Picture 1">
            <a:extLst>
              <a:ext uri="{FF2B5EF4-FFF2-40B4-BE49-F238E27FC236}">
                <a16:creationId xmlns:a16="http://schemas.microsoft.com/office/drawing/2014/main" id="{D3D5F51E-CA42-994D-D033-55113877C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74" y="3077887"/>
            <a:ext cx="3593870" cy="17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0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D322B51-724E-94CA-E47B-664039DB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81" y="667406"/>
            <a:ext cx="4334210" cy="5652935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7130AF41-C700-EDE3-A44F-16CE5EE54D51}"/>
              </a:ext>
            </a:extLst>
          </p:cNvPr>
          <p:cNvSpPr/>
          <p:nvPr/>
        </p:nvSpPr>
        <p:spPr>
          <a:xfrm>
            <a:off x="830317" y="5512691"/>
            <a:ext cx="1516436" cy="33879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A0790E3-D916-6325-84BD-F7DA69247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358" y="627918"/>
            <a:ext cx="4257840" cy="5692423"/>
          </a:xfrm>
          <a:prstGeom prst="rect">
            <a:avLst/>
          </a:prstGeom>
        </p:spPr>
      </p:pic>
      <p:sp>
        <p:nvSpPr>
          <p:cNvPr id="11" name="Ellips 10">
            <a:extLst>
              <a:ext uri="{FF2B5EF4-FFF2-40B4-BE49-F238E27FC236}">
                <a16:creationId xmlns:a16="http://schemas.microsoft.com/office/drawing/2014/main" id="{568D5E5C-A0D7-7D33-5EE4-ED50DD0E5B3B}"/>
              </a:ext>
            </a:extLst>
          </p:cNvPr>
          <p:cNvSpPr/>
          <p:nvPr/>
        </p:nvSpPr>
        <p:spPr>
          <a:xfrm>
            <a:off x="6346624" y="4866304"/>
            <a:ext cx="1516436" cy="33879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A123C06-6F16-63A1-1834-01D64C649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371" y="2437415"/>
            <a:ext cx="1390650" cy="105727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696291E-258E-0990-766C-16B7A8F83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753" y="2437415"/>
            <a:ext cx="1156401" cy="9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4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CD82507-4413-66DD-0A49-4C3BAB4DA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1" y="342900"/>
            <a:ext cx="4638675" cy="6210300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79906605-9E2B-D526-0B4C-1EA30488AD63}"/>
              </a:ext>
            </a:extLst>
          </p:cNvPr>
          <p:cNvSpPr/>
          <p:nvPr/>
        </p:nvSpPr>
        <p:spPr>
          <a:xfrm>
            <a:off x="1184365" y="1870321"/>
            <a:ext cx="1117600" cy="304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B53019A-85F3-A157-5B80-BEB7A3AB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534" y="342900"/>
            <a:ext cx="4657725" cy="6172200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8E8CD8C5-98E9-5983-E4FF-5261FDD95D55}"/>
              </a:ext>
            </a:extLst>
          </p:cNvPr>
          <p:cNvSpPr/>
          <p:nvPr/>
        </p:nvSpPr>
        <p:spPr>
          <a:xfrm>
            <a:off x="6605052" y="4765922"/>
            <a:ext cx="1117600" cy="304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A107B8-7B36-1957-64A5-31B54DEAB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046" y="3005137"/>
            <a:ext cx="1028700" cy="8858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59A5EB1-C24A-8494-D271-55E4B2EDD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8220" y="2899048"/>
            <a:ext cx="12858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37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>
            <a:extLst>
              <a:ext uri="{FF2B5EF4-FFF2-40B4-BE49-F238E27FC236}">
                <a16:creationId xmlns:a16="http://schemas.microsoft.com/office/drawing/2014/main" id="{FC2529A7-DA87-BC86-8DBA-E31849B74272}"/>
              </a:ext>
            </a:extLst>
          </p:cNvPr>
          <p:cNvGrpSpPr/>
          <p:nvPr/>
        </p:nvGrpSpPr>
        <p:grpSpPr>
          <a:xfrm>
            <a:off x="7195991" y="536168"/>
            <a:ext cx="4207095" cy="5692711"/>
            <a:chOff x="7195991" y="536168"/>
            <a:chExt cx="4207095" cy="5692711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C8A6A9FD-20F1-E349-12E6-9DEB0BE7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5991" y="536168"/>
              <a:ext cx="3873391" cy="5692711"/>
            </a:xfrm>
            <a:prstGeom prst="rect">
              <a:avLst/>
            </a:prstGeom>
          </p:spPr>
        </p:pic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D7F8AA22-FF43-26EB-B963-39086B605BCB}"/>
                </a:ext>
              </a:extLst>
            </p:cNvPr>
            <p:cNvSpPr/>
            <p:nvPr/>
          </p:nvSpPr>
          <p:spPr>
            <a:xfrm>
              <a:off x="7359231" y="3196544"/>
              <a:ext cx="1516436" cy="338792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FEAF39D5-F98E-8827-DE8D-BECB1E80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6286" y="3661458"/>
              <a:ext cx="1066800" cy="866775"/>
            </a:xfrm>
            <a:prstGeom prst="rect">
              <a:avLst/>
            </a:prstGeom>
          </p:spPr>
        </p:pic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385D945-C5F9-2F8C-769F-D45994CB7C19}"/>
              </a:ext>
            </a:extLst>
          </p:cNvPr>
          <p:cNvGrpSpPr/>
          <p:nvPr/>
        </p:nvGrpSpPr>
        <p:grpSpPr>
          <a:xfrm>
            <a:off x="1041173" y="582644"/>
            <a:ext cx="5138911" cy="5698865"/>
            <a:chOff x="5854910" y="519582"/>
            <a:chExt cx="5138911" cy="5698865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501EBC4-AFA6-2F3D-C6E9-40A6D281E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4910" y="519582"/>
              <a:ext cx="4277062" cy="5698865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7A36C54-8608-65D3-FA9B-90CC8AB23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6046" y="3488857"/>
              <a:ext cx="1247775" cy="1085850"/>
            </a:xfrm>
            <a:prstGeom prst="rect">
              <a:avLst/>
            </a:prstGeom>
          </p:spPr>
        </p:pic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2C740983-18F5-640D-FF6F-1CAF88CB146F}"/>
                </a:ext>
              </a:extLst>
            </p:cNvPr>
            <p:cNvSpPr/>
            <p:nvPr/>
          </p:nvSpPr>
          <p:spPr>
            <a:xfrm>
              <a:off x="6188614" y="3319461"/>
              <a:ext cx="1516436" cy="338792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126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20D4D04-DA74-DE7C-0049-29BB9BD4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24" y="232213"/>
            <a:ext cx="4648200" cy="6267450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8E8CD8C5-98E9-5983-E4FF-5261FDD95D55}"/>
              </a:ext>
            </a:extLst>
          </p:cNvPr>
          <p:cNvSpPr/>
          <p:nvPr/>
        </p:nvSpPr>
        <p:spPr>
          <a:xfrm>
            <a:off x="965314" y="2744270"/>
            <a:ext cx="1117600" cy="304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0B4BD85-7095-6F8E-296E-901743930A03}"/>
              </a:ext>
            </a:extLst>
          </p:cNvPr>
          <p:cNvSpPr txBox="1"/>
          <p:nvPr/>
        </p:nvSpPr>
        <p:spPr>
          <a:xfrm>
            <a:off x="6096000" y="546306"/>
            <a:ext cx="5738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Fallolyckor bland äldre kostade 2020 11,3 miljarder i direkta kostnader för regioner och kommuner i Sverige. </a:t>
            </a:r>
            <a:b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Kommunala kostnader = 6,5 miljarder</a:t>
            </a:r>
            <a:b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Regionala kostnader = 4,8 miljarder.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943B5B3-B1AF-3CE8-16D1-BE919B821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126" y="2591784"/>
            <a:ext cx="6235522" cy="18516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5FE94BB-AD4D-81CC-A9F0-7229765ED765}"/>
              </a:ext>
            </a:extLst>
          </p:cNvPr>
          <p:cNvSpPr txBox="1"/>
          <p:nvPr/>
        </p:nvSpPr>
        <p:spPr>
          <a:xfrm flipH="1">
            <a:off x="6096000" y="5023945"/>
            <a:ext cx="595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 av fallpreventiva åtgärder till äldre som bor hemma visade sig vara kostnadsbesparande för både regioner och kommuner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A71BBEC-1F5A-5BF3-C43B-016B58039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769" y="4393546"/>
            <a:ext cx="10382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4A6FE58-E22C-27D0-836E-14B8B987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26" y="538327"/>
            <a:ext cx="4262602" cy="5614718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6FDFA64A-FB0A-3D83-DFC8-16ECF672E8B4}"/>
              </a:ext>
            </a:extLst>
          </p:cNvPr>
          <p:cNvSpPr/>
          <p:nvPr/>
        </p:nvSpPr>
        <p:spPr>
          <a:xfrm>
            <a:off x="1165011" y="2891415"/>
            <a:ext cx="1117600" cy="304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3F9C36E-4E9E-35DB-6846-6B8F5756E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901" y="538326"/>
            <a:ext cx="4167189" cy="5625131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EF1469-CA26-CB4D-A172-D0D3EA5F37A2}"/>
              </a:ext>
            </a:extLst>
          </p:cNvPr>
          <p:cNvSpPr/>
          <p:nvPr/>
        </p:nvSpPr>
        <p:spPr>
          <a:xfrm>
            <a:off x="5826349" y="2350132"/>
            <a:ext cx="1117600" cy="304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DAE7222-5C9A-B078-B07B-66FDAF5B6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628" y="3473669"/>
            <a:ext cx="914400" cy="80962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9C31FB9-B977-920B-565D-03DA810A6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352" y="3560379"/>
            <a:ext cx="11334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4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D9231F9-C9D6-4569-815F-E9FE00DDB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908" y="306433"/>
            <a:ext cx="11011925" cy="6551567"/>
          </a:xfr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E22EA3BA-8633-4B2E-8FD0-BB780B71CA24}"/>
              </a:ext>
            </a:extLst>
          </p:cNvPr>
          <p:cNvSpPr/>
          <p:nvPr/>
        </p:nvSpPr>
        <p:spPr>
          <a:xfrm>
            <a:off x="98896" y="3881887"/>
            <a:ext cx="11506506" cy="534838"/>
          </a:xfrm>
          <a:prstGeom prst="ellipse">
            <a:avLst/>
          </a:prstGeom>
          <a:noFill/>
          <a:ln w="28575">
            <a:solidFill>
              <a:srgbClr val="A10D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972C1A7-852B-4EA1-B0B9-7008FE08BE50}"/>
              </a:ext>
            </a:extLst>
          </p:cNvPr>
          <p:cNvSpPr txBox="1"/>
          <p:nvPr/>
        </p:nvSpPr>
        <p:spPr>
          <a:xfrm>
            <a:off x="10018143" y="3980029"/>
            <a:ext cx="15067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137 690 447</a:t>
            </a:r>
          </a:p>
        </p:txBody>
      </p:sp>
    </p:spTree>
    <p:extLst>
      <p:ext uri="{BB962C8B-B14F-4D97-AF65-F5344CB8AC3E}">
        <p14:creationId xmlns:p14="http://schemas.microsoft.com/office/powerpoint/2010/main" val="365952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F46566E-4DA1-4AAB-8B4F-63CE415DA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5007" y="1439979"/>
            <a:ext cx="8745793" cy="4506081"/>
          </a:xfrm>
        </p:spPr>
      </p:pic>
      <p:sp>
        <p:nvSpPr>
          <p:cNvPr id="2" name="Rubrik 5">
            <a:extLst>
              <a:ext uri="{FF2B5EF4-FFF2-40B4-BE49-F238E27FC236}">
                <a16:creationId xmlns:a16="http://schemas.microsoft.com/office/drawing/2014/main" id="{A0EEF266-D92D-406B-4FB9-C1F5251E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707" y="426345"/>
            <a:ext cx="7200000" cy="1325563"/>
          </a:xfrm>
        </p:spPr>
        <p:txBody>
          <a:bodyPr/>
          <a:lstStyle/>
          <a:p>
            <a:r>
              <a:rPr lang="sv-SE" sz="3600" dirty="0"/>
              <a:t>ÖK 2022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856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F89BB5C5-AD19-636C-4617-CFB0C2AE5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1595" y="2180472"/>
            <a:ext cx="10515807" cy="324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Innehåller aktiviteter som regionen SKA och BÖR göra.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Delredovisas i september och slutredovisas i mars</a:t>
            </a:r>
          </a:p>
        </p:txBody>
      </p:sp>
    </p:spTree>
    <p:extLst>
      <p:ext uri="{BB962C8B-B14F-4D97-AF65-F5344CB8AC3E}">
        <p14:creationId xmlns:p14="http://schemas.microsoft.com/office/powerpoint/2010/main" val="267452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D3433D-FC83-4B49-8013-40005D8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846" y="2103437"/>
            <a:ext cx="7200000" cy="1325563"/>
          </a:xfrm>
        </p:spPr>
        <p:txBody>
          <a:bodyPr/>
          <a:lstStyle/>
          <a:p>
            <a:pPr marL="30163" indent="0" algn="ctr">
              <a:buNone/>
            </a:pPr>
            <a:r>
              <a:rPr lang="sv-SE" sz="3600" b="1" i="0" u="none" strike="noStrike" baseline="0" dirty="0">
                <a:latin typeface="Garamond" panose="02020404030301010803" pitchFamily="18" charset="0"/>
              </a:rPr>
              <a:t>Utveckling av den nära vården med primärvården som nav</a:t>
            </a:r>
          </a:p>
        </p:txBody>
      </p:sp>
    </p:spTree>
    <p:extLst>
      <p:ext uri="{BB962C8B-B14F-4D97-AF65-F5344CB8AC3E}">
        <p14:creationId xmlns:p14="http://schemas.microsoft.com/office/powerpoint/2010/main" val="8650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D3433D-FC83-4B49-8013-40005D8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07" y="212345"/>
            <a:ext cx="7200000" cy="1325563"/>
          </a:xfrm>
        </p:spPr>
        <p:txBody>
          <a:bodyPr/>
          <a:lstStyle/>
          <a:p>
            <a:r>
              <a:rPr lang="sv-SE" b="0" dirty="0"/>
              <a:t>Regionerna</a:t>
            </a:r>
            <a:r>
              <a:rPr lang="sv-SE" dirty="0"/>
              <a:t> SKA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BE3058-E30F-45B9-9280-9F9E4054C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106" y="1809000"/>
            <a:ext cx="10515807" cy="3240000"/>
          </a:xfrm>
        </p:spPr>
        <p:txBody>
          <a:bodyPr/>
          <a:lstStyle/>
          <a:p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Utveckla </a:t>
            </a:r>
            <a:r>
              <a:rPr lang="sv-S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samverkan och samarbete 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 kommunerna</a:t>
            </a:r>
          </a:p>
          <a:p>
            <a:r>
              <a:rPr lang="sv-SE" b="1" dirty="0">
                <a:solidFill>
                  <a:srgbClr val="000000"/>
                </a:solidFill>
                <a:latin typeface="Calibri" panose="020F0502020204030204" pitchFamily="34" charset="0"/>
              </a:rPr>
              <a:t>Genomföra och planera insatser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som syftar till att </a:t>
            </a:r>
            <a:r>
              <a:rPr lang="sv-SE" b="1" dirty="0">
                <a:solidFill>
                  <a:srgbClr val="000000"/>
                </a:solidFill>
                <a:latin typeface="Calibri" panose="020F0502020204030204" pitchFamily="34" charset="0"/>
              </a:rPr>
              <a:t>minska den undvikbara slutenvården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 (framför allt för personer med kroniska sjukdomar och för dem med stora och varaktiga funktionsnedsättningar)</a:t>
            </a:r>
          </a:p>
          <a:p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Arbeta för en </a:t>
            </a:r>
            <a:r>
              <a:rPr lang="sv-S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ändamålsenlig och effektiv resurssättning av primärvården.</a:t>
            </a:r>
          </a:p>
          <a:p>
            <a:r>
              <a:rPr lang="sv-SE" b="1" dirty="0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lang="sv-S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tveckla och förbättra </a:t>
            </a:r>
            <a:r>
              <a:rPr lang="sv-SE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arbetssätt</a:t>
            </a:r>
            <a:r>
              <a:rPr lang="sv-S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eller andra insatser som stärker såväl den </a:t>
            </a:r>
            <a:r>
              <a:rPr lang="sv-S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digitala som den fysiska tillgängligheten i primärvården </a:t>
            </a:r>
          </a:p>
          <a:p>
            <a:r>
              <a:rPr lang="sv-SE" b="1" dirty="0">
                <a:solidFill>
                  <a:srgbClr val="000000"/>
                </a:solidFill>
                <a:latin typeface="Calibri" panose="020F0502020204030204" pitchFamily="34" charset="0"/>
              </a:rPr>
              <a:t>Fortsätta införandet av patientkontrakt </a:t>
            </a:r>
          </a:p>
          <a:p>
            <a:endParaRPr lang="sv-SE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695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D3433D-FC83-4B49-8013-40005D8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68" y="320094"/>
            <a:ext cx="7200000" cy="1325563"/>
          </a:xfrm>
        </p:spPr>
        <p:txBody>
          <a:bodyPr/>
          <a:lstStyle/>
          <a:p>
            <a:r>
              <a:rPr lang="sv-SE" b="0" dirty="0"/>
              <a:t>Regionerna</a:t>
            </a:r>
            <a:r>
              <a:rPr lang="sv-SE" dirty="0"/>
              <a:t> SKA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BE3058-E30F-45B9-9280-9F9E4054C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68" y="1972343"/>
            <a:ext cx="10842609" cy="3240000"/>
          </a:xfrm>
        </p:spPr>
        <p:txBody>
          <a:bodyPr/>
          <a:lstStyle/>
          <a:p>
            <a:r>
              <a:rPr lang="sv-SE" sz="2000" dirty="0"/>
              <a:t>Vid utgången av 2022 ska andelen i befolkningen som har en </a:t>
            </a:r>
            <a:r>
              <a:rPr lang="sv-SE" sz="2000" b="1" dirty="0"/>
              <a:t>namngiven fast läkarkontakt i primärvård utgöra minst 55 procent. </a:t>
            </a:r>
          </a:p>
          <a:p>
            <a:r>
              <a:rPr lang="sv-SE" sz="2000" dirty="0"/>
              <a:t>Samtidigt ska en </a:t>
            </a:r>
            <a:r>
              <a:rPr lang="sv-SE" sz="2000" b="1" dirty="0"/>
              <a:t>20-procentig ökning av kontinuitetsindex*</a:t>
            </a:r>
            <a:r>
              <a:rPr lang="sv-SE" sz="2000" dirty="0"/>
              <a:t> till läkare samt kontinuitetsindex för patientens totala kontakter ha skett i primärvården i regionen. </a:t>
            </a:r>
          </a:p>
          <a:p>
            <a:r>
              <a:rPr lang="sv-SE" sz="2000" dirty="0"/>
              <a:t>För dem i befolkningen som bor på ett </a:t>
            </a:r>
            <a:r>
              <a:rPr lang="sv-SE" sz="2000" b="1" dirty="0"/>
              <a:t>särskilt boende för äldre </a:t>
            </a:r>
            <a:r>
              <a:rPr lang="sv-SE" sz="2000" dirty="0"/>
              <a:t>och som där får sin huvudsakliga hälso- och sjukvård ska andelen som har en </a:t>
            </a:r>
            <a:r>
              <a:rPr lang="sv-SE" sz="2000" b="1" dirty="0"/>
              <a:t>fast läkarkontakt utgöra minst 80 procent </a:t>
            </a:r>
            <a:r>
              <a:rPr lang="sv-SE" sz="2000" dirty="0"/>
              <a:t>vid utgången av 2022 samtidigt som en betydande ökning av kontinuitetsindex till läkare ska ha skett.</a:t>
            </a: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60758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D3433D-FC83-4B49-8013-40005D8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92" y="254547"/>
            <a:ext cx="7200000" cy="1325563"/>
          </a:xfrm>
        </p:spPr>
        <p:txBody>
          <a:bodyPr/>
          <a:lstStyle/>
          <a:p>
            <a:r>
              <a:rPr lang="sv-SE" b="0" dirty="0"/>
              <a:t>Regionerna</a:t>
            </a:r>
            <a:r>
              <a:rPr lang="sv-SE" dirty="0"/>
              <a:t> BÖR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BE3058-E30F-45B9-9280-9F9E4054C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092" y="1809000"/>
            <a:ext cx="11078514" cy="3240000"/>
          </a:xfrm>
        </p:spPr>
        <p:txBody>
          <a:bodyPr/>
          <a:lstStyle/>
          <a:p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ärskilt arbeta med </a:t>
            </a:r>
            <a:r>
              <a:rPr lang="sv-S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utveckling av hälsofrämjande, förebyggande och habiliterande/rehabiliterande arbetssätt</a:t>
            </a:r>
          </a:p>
          <a:p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säkerställa att de </a:t>
            </a:r>
            <a:r>
              <a:rPr lang="sv-S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privata </a:t>
            </a:r>
            <a:r>
              <a:rPr lang="sv-S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och offentliga aktörerna involveras i omställningsarbetet. </a:t>
            </a:r>
          </a:p>
          <a:p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arbeta systematiskt och tillsammans med kommunerna med att </a:t>
            </a:r>
            <a:r>
              <a:rPr lang="sv-SE" b="1" dirty="0">
                <a:solidFill>
                  <a:srgbClr val="000000"/>
                </a:solidFill>
                <a:latin typeface="Calibri" panose="020F0502020204030204" pitchFamily="34" charset="0"/>
              </a:rPr>
              <a:t>förbättra tillgängligheten till sjukvård för äldre personer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som i övrigt får sin hälso- och sjukvård inom kommunalt finansierade verksamheter.​</a:t>
            </a:r>
          </a:p>
        </p:txBody>
      </p:sp>
    </p:spTree>
    <p:extLst>
      <p:ext uri="{BB962C8B-B14F-4D97-AF65-F5344CB8AC3E}">
        <p14:creationId xmlns:p14="http://schemas.microsoft.com/office/powerpoint/2010/main" val="1462770254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10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11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12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13.xml><?xml version="1.0" encoding="utf-8"?>
<a:theme xmlns:a="http://schemas.openxmlformats.org/drawingml/2006/main" name="Grönt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square" lIns="25399" tIns="25399" rIns="25399" bIns="25399" anchor="t">
        <a:noAutofit/>
      </a:bodyPr>
      <a:lstStyle>
        <a:defPPr marL="0" marR="0" indent="0" algn="l" defTabSz="228599" rtl="0" eaLnBrk="1" fontAlgn="auto" latinLnBrk="0" hangingPunct="0">
          <a:lnSpc>
            <a:spcPts val="25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1" u="none" strike="noStrike" kern="0" cap="none" spc="0" normalizeH="0" baseline="0" noProof="0" err="1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Noto Serif"/>
            <a:ea typeface="Noto Serif"/>
            <a:cs typeface="Noto Serif"/>
            <a:sym typeface="Noto Serif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tidensVarmland_PPT_mall-220902" id="{549D1688-346F-2D4B-83B7-E8246AEDEFFB}" vid="{DB776786-E410-814E-B0F1-BF25CC4A8C81}"/>
    </a:ext>
  </a:extLst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ppt/theme/theme7.xml><?xml version="1.0" encoding="utf-8"?>
<a:theme xmlns:a="http://schemas.openxmlformats.org/drawingml/2006/main" name="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vit.potx" id="{562A0B7D-BFE7-4DE9-A538-3955DFF40F38}" vid="{7A82D390-1A40-4887-B4B6-55AE438167B8}"/>
    </a:ext>
  </a:extLst>
</a:theme>
</file>

<file path=ppt/theme/theme8.xml><?xml version="1.0" encoding="utf-8"?>
<a:theme xmlns:a="http://schemas.openxmlformats.org/drawingml/2006/main" name="1_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ppt/theme/theme9.xml><?xml version="1.0" encoding="utf-8"?>
<a:theme xmlns:a="http://schemas.openxmlformats.org/drawingml/2006/main" name="Livlogga PP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ivlogga PP" id="{B1A06307-DE3C-40DB-BE8D-201C5B9FBC2D}" vid="{3755C344-D3F0-49F4-828A-0578625EE0E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AC70CDCA3C546A0B137586F71A4DF" ma:contentTypeVersion="4" ma:contentTypeDescription="Create a new document." ma:contentTypeScope="" ma:versionID="c5030d19ca0b4e61e9399be7d4be544b">
  <xsd:schema xmlns:xsd="http://www.w3.org/2001/XMLSchema" xmlns:xs="http://www.w3.org/2001/XMLSchema" xmlns:p="http://schemas.microsoft.com/office/2006/metadata/properties" xmlns:ns2="f954e08c-9ce5-45ac-89d8-750bb047a7d8" xmlns:ns3="58e088b5-56d1-4855-bb19-d84685982269" targetNamespace="http://schemas.microsoft.com/office/2006/metadata/properties" ma:root="true" ma:fieldsID="65db4ad163e395e00aa9304d22802050" ns2:_="" ns3:_="">
    <xsd:import namespace="f954e08c-9ce5-45ac-89d8-750bb047a7d8"/>
    <xsd:import namespace="58e088b5-56d1-4855-bb19-d846859822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4e08c-9ce5-45ac-89d8-750bb047a7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088b5-56d1-4855-bb19-d846859822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216DE7-3EDE-4CCB-9218-B1EF3C4D08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003543-F324-4D74-9F56-88FCABDD76AF}">
  <ds:schemaRefs>
    <ds:schemaRef ds:uri="58e088b5-56d1-4855-bb19-d84685982269"/>
    <ds:schemaRef ds:uri="f954e08c-9ce5-45ac-89d8-750bb047a7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16D95A-E44D-44A7-A3D5-76D606128E30}">
  <ds:schemaRefs>
    <ds:schemaRef ds:uri="58e088b5-56d1-4855-bb19-d84685982269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954e08c-9ce5-45ac-89d8-750bb047a7d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6177</TotalTime>
  <Words>775</Words>
  <Application>Microsoft Office PowerPoint</Application>
  <PresentationFormat>Bredbild</PresentationFormat>
  <Paragraphs>135</Paragraphs>
  <Slides>27</Slides>
  <Notes>15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50" baseType="lpstr">
      <vt:lpstr>Arial</vt:lpstr>
      <vt:lpstr>Calibri</vt:lpstr>
      <vt:lpstr>Courier New</vt:lpstr>
      <vt:lpstr>Garamond</vt:lpstr>
      <vt:lpstr>Noto Sans</vt:lpstr>
      <vt:lpstr>Noto Serif</vt:lpstr>
      <vt:lpstr>Symbol</vt:lpstr>
      <vt:lpstr>Times New Roman</vt:lpstr>
      <vt:lpstr>Wingdings</vt:lpstr>
      <vt:lpstr>SKL PPT Gul</vt:lpstr>
      <vt:lpstr>SKL PPT Röd</vt:lpstr>
      <vt:lpstr>Inledningsbilder</vt:lpstr>
      <vt:lpstr>SKL PPT Mörk</vt:lpstr>
      <vt:lpstr>SKL PPT Svart</vt:lpstr>
      <vt:lpstr>SKL PPT Vit</vt:lpstr>
      <vt:lpstr>Vit SKL PPT</vt:lpstr>
      <vt:lpstr>1_SKL PPT Vit</vt:lpstr>
      <vt:lpstr>Livlogga PP</vt:lpstr>
      <vt:lpstr>Region Varmland Grå</vt:lpstr>
      <vt:lpstr>Stor rubrik</vt:lpstr>
      <vt:lpstr>Region Varmland</vt:lpstr>
      <vt:lpstr>Grönt tema</vt:lpstr>
      <vt:lpstr>Worksheet</vt:lpstr>
      <vt:lpstr>PowerPoint-presentation</vt:lpstr>
      <vt:lpstr>PowerPoint-presentation</vt:lpstr>
      <vt:lpstr>PowerPoint-presentation</vt:lpstr>
      <vt:lpstr>ÖK 2022</vt:lpstr>
      <vt:lpstr>PowerPoint-presentation</vt:lpstr>
      <vt:lpstr>Utveckling av den nära vården med primärvården som nav</vt:lpstr>
      <vt:lpstr>Regionerna SKA</vt:lpstr>
      <vt:lpstr>Regionerna SKA</vt:lpstr>
      <vt:lpstr>Regionerna BÖR</vt:lpstr>
      <vt:lpstr>Goda förutsättningar för vårdens medarbetare (tidigare proffessionsmiljarden)   </vt:lpstr>
      <vt:lpstr>Regionerna SKA</vt:lpstr>
      <vt:lpstr>PowerPoint-presentation</vt:lpstr>
      <vt:lpstr>ÖK 2022</vt:lpstr>
      <vt:lpstr>Överenskommelse 2023</vt:lpstr>
      <vt:lpstr>Fördelning 2023 (prel)</vt:lpstr>
      <vt:lpstr>PowerPoint-presentation</vt:lpstr>
      <vt:lpstr>Exempel i handlingsplanen</vt:lpstr>
      <vt:lpstr>Frågor?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Omställningsdialog</dc:title>
  <dc:creator>Blom Niklasson Marie</dc:creator>
  <cp:lastModifiedBy>Kristin Törnqvist</cp:lastModifiedBy>
  <cp:revision>90</cp:revision>
  <dcterms:created xsi:type="dcterms:W3CDTF">2021-04-23T13:25:32Z</dcterms:created>
  <dcterms:modified xsi:type="dcterms:W3CDTF">2022-12-15T15:48:18Z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0x0101007A2AC70CDCA3C546A0B137586F71A4DF</vt:lpwstr>
  </property>
</Properties>
</file>