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3" r:id="rId4"/>
    <p:sldMasterId id="2147483705" r:id="rId5"/>
  </p:sldMasterIdLst>
  <p:notesMasterIdLst>
    <p:notesMasterId r:id="rId18"/>
  </p:notesMasterIdLst>
  <p:sldIdLst>
    <p:sldId id="256" r:id="rId6"/>
    <p:sldId id="262" r:id="rId7"/>
    <p:sldId id="263" r:id="rId8"/>
    <p:sldId id="264" r:id="rId9"/>
    <p:sldId id="257" r:id="rId10"/>
    <p:sldId id="258" r:id="rId11"/>
    <p:sldId id="259" r:id="rId12"/>
    <p:sldId id="260" r:id="rId13"/>
    <p:sldId id="267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Silfverbrand" userId="e08f967a-6e3d-43f6-9282-855fd5a3ddd0" providerId="ADAL" clId="{A8AAE09D-46CD-4BB0-9B9B-291AA7AE940E}"/>
    <pc:docChg chg="modSld">
      <pc:chgData name="Elisabeth Silfverbrand" userId="e08f967a-6e3d-43f6-9282-855fd5a3ddd0" providerId="ADAL" clId="{A8AAE09D-46CD-4BB0-9B9B-291AA7AE940E}" dt="2022-06-02T10:54:17.836" v="0" actId="20577"/>
      <pc:docMkLst>
        <pc:docMk/>
      </pc:docMkLst>
      <pc:sldChg chg="modSp mod">
        <pc:chgData name="Elisabeth Silfverbrand" userId="e08f967a-6e3d-43f6-9282-855fd5a3ddd0" providerId="ADAL" clId="{A8AAE09D-46CD-4BB0-9B9B-291AA7AE940E}" dt="2022-06-02T10:54:17.836" v="0" actId="20577"/>
        <pc:sldMkLst>
          <pc:docMk/>
          <pc:sldMk cId="3565332849" sldId="258"/>
        </pc:sldMkLst>
        <pc:spChg chg="mod">
          <ac:chgData name="Elisabeth Silfverbrand" userId="e08f967a-6e3d-43f6-9282-855fd5a3ddd0" providerId="ADAL" clId="{A8AAE09D-46CD-4BB0-9B9B-291AA7AE940E}" dt="2022-06-02T10:54:17.836" v="0" actId="20577"/>
          <ac:spMkLst>
            <pc:docMk/>
            <pc:sldMk cId="3565332849" sldId="258"/>
            <ac:spMk id="5" creationId="{2EBD9FA9-9FF2-4220-8C63-B057CEE867A2}"/>
          </ac:spMkLst>
        </pc:spChg>
      </pc:sldChg>
    </pc:docChg>
  </pc:docChgLst>
  <pc:docChgLst>
    <pc:chgData name="Eric Le Brasseur" userId="66250e60-fde4-4f51-8c80-45813ebd4a72" providerId="ADAL" clId="{70A96FF6-CB44-429D-8FEE-E9BD3D392B1C}"/>
    <pc:docChg chg="custSel addSld modSld">
      <pc:chgData name="Eric Le Brasseur" userId="66250e60-fde4-4f51-8c80-45813ebd4a72" providerId="ADAL" clId="{70A96FF6-CB44-429D-8FEE-E9BD3D392B1C}" dt="2022-06-02T08:29:57.134" v="19" actId="20577"/>
      <pc:docMkLst>
        <pc:docMk/>
      </pc:docMkLst>
      <pc:sldChg chg="modNotesTx">
        <pc:chgData name="Eric Le Brasseur" userId="66250e60-fde4-4f51-8c80-45813ebd4a72" providerId="ADAL" clId="{70A96FF6-CB44-429D-8FEE-E9BD3D392B1C}" dt="2022-06-02T08:29:57.134" v="19" actId="20577"/>
        <pc:sldMkLst>
          <pc:docMk/>
          <pc:sldMk cId="3999199078" sldId="257"/>
        </pc:sldMkLst>
      </pc:sldChg>
      <pc:sldChg chg="addSp delSp modSp new mod">
        <pc:chgData name="Eric Le Brasseur" userId="66250e60-fde4-4f51-8c80-45813ebd4a72" providerId="ADAL" clId="{70A96FF6-CB44-429D-8FEE-E9BD3D392B1C}" dt="2022-06-02T08:21:00.431" v="8" actId="1076"/>
        <pc:sldMkLst>
          <pc:docMk/>
          <pc:sldMk cId="1904094391" sldId="267"/>
        </pc:sldMkLst>
        <pc:spChg chg="del">
          <ac:chgData name="Eric Le Brasseur" userId="66250e60-fde4-4f51-8c80-45813ebd4a72" providerId="ADAL" clId="{70A96FF6-CB44-429D-8FEE-E9BD3D392B1C}" dt="2022-06-02T08:20:03.183" v="3" actId="478"/>
          <ac:spMkLst>
            <pc:docMk/>
            <pc:sldMk cId="1904094391" sldId="267"/>
            <ac:spMk id="2" creationId="{B33A7381-5426-42F2-B2F3-2E55C7878444}"/>
          </ac:spMkLst>
        </pc:spChg>
        <pc:spChg chg="del">
          <ac:chgData name="Eric Le Brasseur" userId="66250e60-fde4-4f51-8c80-45813ebd4a72" providerId="ADAL" clId="{70A96FF6-CB44-429D-8FEE-E9BD3D392B1C}" dt="2022-06-02T08:20:12.006" v="5" actId="478"/>
          <ac:spMkLst>
            <pc:docMk/>
            <pc:sldMk cId="1904094391" sldId="267"/>
            <ac:spMk id="3" creationId="{D20CBE76-5900-4DB2-8D70-F6C5F292538E}"/>
          </ac:spMkLst>
        </pc:spChg>
        <pc:picChg chg="add mod">
          <ac:chgData name="Eric Le Brasseur" userId="66250e60-fde4-4f51-8c80-45813ebd4a72" providerId="ADAL" clId="{70A96FF6-CB44-429D-8FEE-E9BD3D392B1C}" dt="2022-06-02T08:20:08.943" v="4" actId="1076"/>
          <ac:picMkLst>
            <pc:docMk/>
            <pc:sldMk cId="1904094391" sldId="267"/>
            <ac:picMk id="5" creationId="{971425D0-69A1-4263-A6E3-501D370AD565}"/>
          </ac:picMkLst>
        </pc:picChg>
        <pc:picChg chg="add mod">
          <ac:chgData name="Eric Le Brasseur" userId="66250e60-fde4-4f51-8c80-45813ebd4a72" providerId="ADAL" clId="{70A96FF6-CB44-429D-8FEE-E9BD3D392B1C}" dt="2022-06-02T08:21:00.431" v="8" actId="1076"/>
          <ac:picMkLst>
            <pc:docMk/>
            <pc:sldMk cId="1904094391" sldId="267"/>
            <ac:picMk id="7" creationId="{0CF0BE1E-13FE-4EDD-9A55-0634BF8229E7}"/>
          </ac:picMkLst>
        </pc:picChg>
      </pc:sldChg>
      <pc:sldChg chg="addSp delSp modSp add mod">
        <pc:chgData name="Eric Le Brasseur" userId="66250e60-fde4-4f51-8c80-45813ebd4a72" providerId="ADAL" clId="{70A96FF6-CB44-429D-8FEE-E9BD3D392B1C}" dt="2022-06-02T08:21:44.250" v="13" actId="14100"/>
        <pc:sldMkLst>
          <pc:docMk/>
          <pc:sldMk cId="1077335945" sldId="268"/>
        </pc:sldMkLst>
        <pc:picChg chg="add mod">
          <ac:chgData name="Eric Le Brasseur" userId="66250e60-fde4-4f51-8c80-45813ebd4a72" providerId="ADAL" clId="{70A96FF6-CB44-429D-8FEE-E9BD3D392B1C}" dt="2022-06-02T08:21:44.250" v="13" actId="14100"/>
          <ac:picMkLst>
            <pc:docMk/>
            <pc:sldMk cId="1077335945" sldId="268"/>
            <ac:picMk id="3" creationId="{AC620C86-B887-43D8-AC51-3960BEEABECF}"/>
          </ac:picMkLst>
        </pc:picChg>
        <pc:picChg chg="del">
          <ac:chgData name="Eric Le Brasseur" userId="66250e60-fde4-4f51-8c80-45813ebd4a72" providerId="ADAL" clId="{70A96FF6-CB44-429D-8FEE-E9BD3D392B1C}" dt="2022-06-02T08:21:10.477" v="10" actId="478"/>
          <ac:picMkLst>
            <pc:docMk/>
            <pc:sldMk cId="1077335945" sldId="268"/>
            <ac:picMk id="7" creationId="{0CF0BE1E-13FE-4EDD-9A55-0634BF8229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5617-C6D9-40A8-B0DB-9DC84EEF7587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2790-3DDD-4499-9793-24DA32641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66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Olika kvalitet på indata – högst för kontakter, lägst för KVÅ-koder – fritext i journal går inte att följa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02790-3DDD-4499-9793-24DA326419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49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1F2333"/>
                </a:solidFill>
                <a:effectLst/>
                <a:latin typeface="Open Sans" panose="020B0606030504020204" pitchFamily="34" charset="0"/>
              </a:rPr>
              <a:t>Täljare: Antal patienter med KOL-diagnos för 18-60 månader sedan, som har dubbel- eller trippelbehandling med KOL-läkemedel senaste 18-36 mån (förskrivits KOL-läkemedel minst 1 gång eller har aktuell ordination av KOL-läkemedel 18-36 mån) och som varit på mottagningsbesök med KOL-diagnos hos läkare, sjuksköterska eller annan vårdpersonal senaste 18 månaderna.</a:t>
            </a:r>
            <a:endParaRPr lang="sv-SE" b="0" i="0" dirty="0">
              <a:solidFill>
                <a:srgbClr val="1F2333"/>
              </a:solidFill>
              <a:effectLst/>
              <a:latin typeface="Open Sans" panose="020B0606030504020204" pitchFamily="34" charset="0"/>
            </a:endParaRPr>
          </a:p>
          <a:p>
            <a:endParaRPr lang="sv-SE" b="0" i="0" dirty="0">
              <a:solidFill>
                <a:srgbClr val="1F2333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b="0" i="0" dirty="0">
                <a:solidFill>
                  <a:srgbClr val="1F2333"/>
                </a:solidFill>
                <a:effectLst/>
                <a:latin typeface="Open Sans" panose="020B0606030504020204" pitchFamily="34" charset="0"/>
              </a:rPr>
              <a:t>Täljare: Antal patienter med någon av hjärtsviktsdiagnoserna nedan de senaste 5 åren </a:t>
            </a:r>
            <a:r>
              <a:rPr lang="sv-SE" b="0" i="0" dirty="0" err="1">
                <a:solidFill>
                  <a:srgbClr val="1F2333"/>
                </a:solidFill>
                <a:effectLst/>
                <a:latin typeface="Open Sans" panose="020B0606030504020204" pitchFamily="34" charset="0"/>
              </a:rPr>
              <a:t>exkl</a:t>
            </a:r>
            <a:r>
              <a:rPr lang="sv-SE" b="0" i="0" dirty="0">
                <a:solidFill>
                  <a:srgbClr val="1F2333"/>
                </a:solidFill>
                <a:effectLst/>
                <a:latin typeface="Open Sans" panose="020B0606030504020204" pitchFamily="34" charset="0"/>
              </a:rPr>
              <a:t> de senaste 18 månaderna med besök hos läkare, sjuksköterska eller annan vårdpersonal de senaste 18 månaderna med någon av hjärtsviktsdiagnoserna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02790-3DDD-4499-9793-24DA326419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83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9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70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67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5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5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634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05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78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56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4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42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03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138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0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6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802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1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8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59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7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7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8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064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366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190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791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521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7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824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65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9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6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4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46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072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38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3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4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10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45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0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3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5305C40-AEF8-4351-871B-4BA82279C0CA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CEF5AA-8B8F-4CA4-80B1-225838589D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6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5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0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6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0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9A0C5-1894-4464-BB45-75E84E7FD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Indikatorer i PRISMA-rapporten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C21CBD-2134-42E2-AF88-ABCBA124F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6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71425D0-69A1-4263-A6E3-501D370A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400051"/>
            <a:ext cx="8896350" cy="120015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C620C86-B887-43D8-AC51-3960BEEAB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1" y="1838324"/>
            <a:ext cx="7914554" cy="36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7F198-E365-4114-A4CD-BE1B820E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Dessutom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D71D8C-B313-4BFB-AACF-7D00DAE3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Nollan i vårdgarantin</a:t>
            </a:r>
          </a:p>
          <a:p>
            <a:r>
              <a:rPr lang="sv-SE" dirty="0"/>
              <a:t>Trean i </a:t>
            </a:r>
            <a:r>
              <a:rPr lang="sv-SE" dirty="0" err="1"/>
              <a:t>vårdgantin</a:t>
            </a:r>
            <a:endParaRPr lang="sv-SE" dirty="0"/>
          </a:p>
          <a:p>
            <a:r>
              <a:rPr lang="sv-SE" dirty="0"/>
              <a:t>Sjukskrivningsindikatorer</a:t>
            </a:r>
          </a:p>
        </p:txBody>
      </p:sp>
    </p:spTree>
    <p:extLst>
      <p:ext uri="{BB962C8B-B14F-4D97-AF65-F5344CB8AC3E}">
        <p14:creationId xmlns:p14="http://schemas.microsoft.com/office/powerpoint/2010/main" val="9121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2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764898B-2575-4946-B4C4-C5A16EB5C3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148" y="1186619"/>
            <a:ext cx="12113703" cy="4825827"/>
          </a:xfrm>
        </p:spPr>
      </p:pic>
    </p:spTree>
    <p:extLst>
      <p:ext uri="{BB962C8B-B14F-4D97-AF65-F5344CB8AC3E}">
        <p14:creationId xmlns:p14="http://schemas.microsoft.com/office/powerpoint/2010/main" val="76849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13BED8-DECD-411C-889B-C85805AD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indata används?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F2019D-03AF-4BC7-B452-763EDA15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416139" cy="4585464"/>
          </a:xfrm>
        </p:spPr>
        <p:txBody>
          <a:bodyPr/>
          <a:lstStyle/>
          <a:p>
            <a:r>
              <a:rPr lang="sv-SE" dirty="0"/>
              <a:t>Kontakter</a:t>
            </a:r>
          </a:p>
          <a:p>
            <a:r>
              <a:rPr lang="sv-SE" dirty="0"/>
              <a:t>Laboratorierista</a:t>
            </a:r>
          </a:p>
          <a:p>
            <a:r>
              <a:rPr lang="sv-SE" dirty="0"/>
              <a:t>Läkemedelslista</a:t>
            </a:r>
          </a:p>
          <a:p>
            <a:r>
              <a:rPr lang="sv-SE" dirty="0"/>
              <a:t>Diagnoser</a:t>
            </a:r>
          </a:p>
          <a:p>
            <a:r>
              <a:rPr lang="sv-SE" dirty="0"/>
              <a:t>Sökord i journal - Numeriska värden och Vallistor (till exempel tobaksvanor)</a:t>
            </a:r>
          </a:p>
          <a:p>
            <a:r>
              <a:rPr lang="sv-SE" dirty="0"/>
              <a:t>KVÅ-koder</a:t>
            </a:r>
          </a:p>
        </p:txBody>
      </p:sp>
    </p:spTree>
    <p:extLst>
      <p:ext uri="{BB962C8B-B14F-4D97-AF65-F5344CB8AC3E}">
        <p14:creationId xmlns:p14="http://schemas.microsoft.com/office/powerpoint/2010/main" val="421998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4F1D27-4941-4202-8178-2837D729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C13C4-9F94-4CB1-ADE4-C671E2AB5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Spektrum av indikatorer som täcker in allmänmedicins områden</a:t>
            </a:r>
          </a:p>
          <a:p>
            <a:r>
              <a:rPr lang="sv-SE" dirty="0"/>
              <a:t>Valt minst en indikator för varje BEON</a:t>
            </a:r>
          </a:p>
          <a:p>
            <a:r>
              <a:rPr lang="sv-SE" dirty="0"/>
              <a:t>Indikatorer som visar prevalens</a:t>
            </a:r>
          </a:p>
          <a:p>
            <a:r>
              <a:rPr lang="sv-SE" dirty="0"/>
              <a:t>Indikatorer som visar uppföljning och medicinering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i="1" dirty="0"/>
              <a:t>Indikatorer som går att följa och med valida data</a:t>
            </a:r>
          </a:p>
        </p:txBody>
      </p:sp>
    </p:spTree>
    <p:extLst>
      <p:ext uri="{BB962C8B-B14F-4D97-AF65-F5344CB8AC3E}">
        <p14:creationId xmlns:p14="http://schemas.microsoft.com/office/powerpoint/2010/main" val="14105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EBD9FA9-9FF2-4220-8C63-B057CEE8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  <a:ea typeface="Calibri" panose="020F0502020204030204" pitchFamily="34" charset="0"/>
              </a:rPr>
              <a:t>HT02L1: Andel patienter med hypertoni som har blodtryck ≤140/90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Di02L: Andel av patienter med diabetes som har HbA1c &lt;52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Di03L1: Andel av patienter med diabetes som har blodtryck ≤140/85 mmHg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KOL02A: Andel patienter med KOL och underhållsbehandling som har varit på återbesök, alla professioner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Hj01: Förekomst av diagnos hjärtsvikt</a:t>
            </a:r>
          </a:p>
          <a:p>
            <a:r>
              <a:rPr lang="sv-S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Fö01: Förekomst av diagnos förmaksflimmer</a:t>
            </a:r>
          </a:p>
          <a:p>
            <a:r>
              <a:rPr lang="sv-S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Sa07PV Andel patienter som varit på återbesök vid Hjärtsvikt, i primärvård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19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EBD9FA9-9FF2-4220-8C63-B057CEE8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  <a:ea typeface="Calibri" panose="020F0502020204030204" pitchFamily="34" charset="0"/>
              </a:rPr>
              <a:t>Ar02: Förekomst av diagnos artros, på vårdcentral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Inf17Inget: Andel episoder antibiotikabehandlad </a:t>
            </a:r>
            <a:r>
              <a:rPr lang="sv-SE" dirty="0" err="1">
                <a:effectLst/>
                <a:ea typeface="Calibri" panose="020F0502020204030204" pitchFamily="34" charset="0"/>
              </a:rPr>
              <a:t>faryngotonsillit</a:t>
            </a:r>
            <a:r>
              <a:rPr lang="sv-SE" dirty="0">
                <a:effectLst/>
                <a:ea typeface="Calibri" panose="020F0502020204030204" pitchFamily="34" charset="0"/>
              </a:rPr>
              <a:t> utan snabbtest för grupp A-streptokocker (</a:t>
            </a:r>
            <a:r>
              <a:rPr lang="sv-SE" dirty="0" err="1">
                <a:effectLst/>
                <a:ea typeface="Calibri" panose="020F0502020204030204" pitchFamily="34" charset="0"/>
              </a:rPr>
              <a:t>Strep</a:t>
            </a:r>
            <a:r>
              <a:rPr lang="sv-SE" dirty="0">
                <a:effectLst/>
                <a:ea typeface="Calibri" panose="020F0502020204030204" pitchFamily="34" charset="0"/>
              </a:rPr>
              <a:t> A test) av alla episoder med antibiotikabehandlad </a:t>
            </a:r>
            <a:r>
              <a:rPr lang="sv-SE" dirty="0" err="1">
                <a:effectLst/>
                <a:ea typeface="Calibri" panose="020F0502020204030204" pitchFamily="34" charset="0"/>
              </a:rPr>
              <a:t>faryngotonsillit</a:t>
            </a:r>
            <a:endParaRPr lang="sv-SE" dirty="0">
              <a:effectLst/>
              <a:ea typeface="Calibri" panose="020F0502020204030204" pitchFamily="34" charset="0"/>
            </a:endParaRPr>
          </a:p>
          <a:p>
            <a:r>
              <a:rPr lang="sv-SE" dirty="0">
                <a:effectLst/>
                <a:ea typeface="Calibri" panose="020F0502020204030204" pitchFamily="34" charset="0"/>
              </a:rPr>
              <a:t>Inf21: Andel episoder med antibiotikabehandlad pneumoni (exklusive patienter med KOL-diagnos) som behandlas med förstahandsantibiotika (penicillin V)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Be02: Andel patienter med bensår som har etiologisk diagnos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33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EBD9FA9-9FF2-4220-8C63-B057CEE8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  <a:ea typeface="Calibri" panose="020F0502020204030204" pitchFamily="34" charset="0"/>
              </a:rPr>
              <a:t>Nj01: Andel listade patienter som har kraftigt nedsatt njurfunktion (GFR &lt; 30) och som har diagnos njursvikt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Äld01: Andel patienter ≥75 år som behandlas med läkemedel som bör undvikas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Di07K: Andel listade patienter som behandlas med </a:t>
            </a:r>
            <a:r>
              <a:rPr lang="sv-SE" dirty="0" err="1">
                <a:effectLst/>
                <a:ea typeface="Calibri" panose="020F0502020204030204" pitchFamily="34" charset="0"/>
              </a:rPr>
              <a:t>metformin</a:t>
            </a:r>
            <a:r>
              <a:rPr lang="sv-SE" dirty="0">
                <a:effectLst/>
                <a:ea typeface="Calibri" panose="020F0502020204030204" pitchFamily="34" charset="0"/>
              </a:rPr>
              <a:t> och som har kraftigt sänkt njurfunktion (GFR &lt; 30)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2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EBD9FA9-9FF2-4220-8C63-B057CEE8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  <a:ea typeface="Calibri" panose="020F0502020204030204" pitchFamily="34" charset="0"/>
              </a:rPr>
              <a:t>Lm12ejCa: Andel patienter med stor förskrivning av </a:t>
            </a:r>
            <a:r>
              <a:rPr lang="sv-SE" dirty="0" err="1">
                <a:effectLst/>
                <a:ea typeface="Calibri" panose="020F0502020204030204" pitchFamily="34" charset="0"/>
              </a:rPr>
              <a:t>opioider</a:t>
            </a:r>
            <a:r>
              <a:rPr lang="sv-SE" dirty="0">
                <a:effectLst/>
                <a:ea typeface="Calibri" panose="020F0502020204030204" pitchFamily="34" charset="0"/>
              </a:rPr>
              <a:t>, exklusive patienter med cancerdiagnoser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Dem03A: Andel patienter med demens som varit på återbesök, alla professioner</a:t>
            </a:r>
          </a:p>
          <a:p>
            <a:r>
              <a:rPr lang="sv-SE" dirty="0">
                <a:effectLst/>
                <a:ea typeface="Calibri" panose="020F0502020204030204" pitchFamily="34" charset="0"/>
              </a:rPr>
              <a:t>Dep04: Andel patienter som har varit på återbesök eller haft annan kontakt efter nyinsjuknande i depression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440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71425D0-69A1-4263-A6E3-501D370A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400051"/>
            <a:ext cx="8896350" cy="12001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CF0BE1E-13FE-4EDD-9A55-0634BF82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" y="1723593"/>
            <a:ext cx="7908595" cy="43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439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Värmland" id="{5D894F1C-D6AD-41A3-83B1-89EEFBB0E02A}" vid="{D1220BF8-8BB5-45B6-9700-076F198A6769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1_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5.xml><?xml version="1.0" encoding="utf-8"?>
<a:theme xmlns:a="http://schemas.openxmlformats.org/drawingml/2006/main" name="1_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Värmland</Template>
  <TotalTime>36</TotalTime>
  <Words>415</Words>
  <Application>Microsoft Office PowerPoint</Application>
  <PresentationFormat>Bredbild</PresentationFormat>
  <Paragraphs>42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Region Värmland</vt:lpstr>
      <vt:lpstr>Region Varmland Grå</vt:lpstr>
      <vt:lpstr>Stor rubrik</vt:lpstr>
      <vt:lpstr>1_Region Varmland Grå</vt:lpstr>
      <vt:lpstr>1_Stor rubrik</vt:lpstr>
      <vt:lpstr>Indikatorer i PRISMA-rapporten</vt:lpstr>
      <vt:lpstr>PowerPoint-presentation</vt:lpstr>
      <vt:lpstr>Vilka indata används?</vt:lpstr>
      <vt:lpstr>Principer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Dessutom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Indikatorer i PRISMA-rapporten</dc:title>
  <dc:creator>Eric Le Brasseur</dc:creator>
  <cp:lastModifiedBy>Elisabeth Silfverbrand</cp:lastModifiedBy>
  <cp:revision>1</cp:revision>
  <dcterms:created xsi:type="dcterms:W3CDTF">2022-06-01T11:08:08Z</dcterms:created>
  <dcterms:modified xsi:type="dcterms:W3CDTF">2022-06-02T10:54:27Z</dcterms:modified>
</cp:coreProperties>
</file>