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8"/>
  </p:notesMasterIdLst>
  <p:sldIdLst>
    <p:sldId id="256" r:id="rId4"/>
    <p:sldId id="257" r:id="rId5"/>
    <p:sldId id="259" r:id="rId6"/>
    <p:sldId id="258" r:id="rId7"/>
  </p:sldIdLst>
  <p:sldSz cx="12192000" cy="6858000"/>
  <p:notesSz cx="6794500" cy="99822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76381" autoAdjust="0"/>
  </p:normalViewPr>
  <p:slideViewPr>
    <p:cSldViewPr snapToGrid="0" showGuides="1">
      <p:cViewPr varScale="1">
        <p:scale>
          <a:sx n="62" d="100"/>
          <a:sy n="62" d="100"/>
        </p:scale>
        <p:origin x="1368" y="53"/>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17D5E0A4-18A2-4BDB-856C-4CD7D1C31AFA}" type="datetimeFigureOut">
              <a:rPr lang="sv-SE" smtClean="0"/>
              <a:t>2022-06-08</a:t>
            </a:fld>
            <a:endParaRPr lang="sv-SE"/>
          </a:p>
        </p:txBody>
      </p:sp>
      <p:sp>
        <p:nvSpPr>
          <p:cNvPr id="4" name="Platshållare för bildobjekt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8EA94ECB-2934-406C-91E4-4C122EAC2DF2}" type="slidenum">
              <a:rPr lang="sv-SE" smtClean="0"/>
              <a:t>‹#›</a:t>
            </a:fld>
            <a:endParaRPr lang="sv-SE"/>
          </a:p>
        </p:txBody>
      </p:sp>
    </p:spTree>
    <p:extLst>
      <p:ext uri="{BB962C8B-B14F-4D97-AF65-F5344CB8AC3E}">
        <p14:creationId xmlns:p14="http://schemas.microsoft.com/office/powerpoint/2010/main" val="34465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Inledning</a:t>
            </a:r>
          </a:p>
          <a:p>
            <a:r>
              <a:rPr lang="sv-SE" dirty="0"/>
              <a:t>Välkomna, alla deltagare och föreläsare.</a:t>
            </a:r>
          </a:p>
          <a:p>
            <a:r>
              <a:rPr lang="sv-SE" dirty="0"/>
              <a:t>Controller kommer vara med på avsnittet kring Nära vård</a:t>
            </a:r>
          </a:p>
          <a:p>
            <a:endParaRPr lang="sv-SE" dirty="0"/>
          </a:p>
          <a:p>
            <a:r>
              <a:rPr lang="sv-SE" dirty="0"/>
              <a:t>Bild på Vårdval fysioterapi</a:t>
            </a:r>
          </a:p>
          <a:p>
            <a:r>
              <a:rPr lang="sv-SE" dirty="0"/>
              <a:t>Vårdvalsråd maj 2022</a:t>
            </a:r>
          </a:p>
          <a:p>
            <a:r>
              <a:rPr lang="sv-SE" dirty="0"/>
              <a:t>Utvecklingsgrupp inom vårdval fysioterapi jan 2022 + maj 2022 Deltagare; Bart Kila, Jesper Holm Åkerberg, Ulf </a:t>
            </a:r>
            <a:r>
              <a:rPr lang="sv-SE" dirty="0" err="1"/>
              <a:t>Ackerblad</a:t>
            </a:r>
            <a:r>
              <a:rPr lang="sv-SE" dirty="0"/>
              <a:t>, Josef Genelöv, Isac Björk Kjellgren </a:t>
            </a:r>
          </a:p>
          <a:p>
            <a:r>
              <a:rPr lang="sv-SE" dirty="0"/>
              <a:t>Nätverksträff vårdval fysioterapi</a:t>
            </a:r>
          </a:p>
          <a:p>
            <a:endParaRPr lang="sv-SE" dirty="0"/>
          </a:p>
        </p:txBody>
      </p:sp>
      <p:sp>
        <p:nvSpPr>
          <p:cNvPr id="4" name="Platshållare för bildnummer 3"/>
          <p:cNvSpPr>
            <a:spLocks noGrp="1"/>
          </p:cNvSpPr>
          <p:nvPr>
            <p:ph type="sldNum" sz="quarter" idx="5"/>
          </p:nvPr>
        </p:nvSpPr>
        <p:spPr/>
        <p:txBody>
          <a:bodyPr/>
          <a:lstStyle/>
          <a:p>
            <a:fld id="{8EA94ECB-2934-406C-91E4-4C122EAC2DF2}" type="slidenum">
              <a:rPr lang="sv-SE" smtClean="0"/>
              <a:t>1</a:t>
            </a:fld>
            <a:endParaRPr lang="sv-SE"/>
          </a:p>
        </p:txBody>
      </p:sp>
    </p:spTree>
    <p:extLst>
      <p:ext uri="{BB962C8B-B14F-4D97-AF65-F5344CB8AC3E}">
        <p14:creationId xmlns:p14="http://schemas.microsoft.com/office/powerpoint/2010/main" val="203451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EA94ECB-2934-406C-91E4-4C122EAC2DF2}" type="slidenum">
              <a:rPr lang="sv-SE" smtClean="0"/>
              <a:t>2</a:t>
            </a:fld>
            <a:endParaRPr lang="sv-SE"/>
          </a:p>
        </p:txBody>
      </p:sp>
    </p:spTree>
    <p:extLst>
      <p:ext uri="{BB962C8B-B14F-4D97-AF65-F5344CB8AC3E}">
        <p14:creationId xmlns:p14="http://schemas.microsoft.com/office/powerpoint/2010/main" val="235744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Jag ser NÄRA VÅRD som utgångspunkten</a:t>
            </a:r>
          </a:p>
          <a:p>
            <a:r>
              <a:rPr lang="sv-SE" sz="1400" dirty="0"/>
              <a:t>Nära vård är en nationellt beslutad omställning inom vård och omsorg. </a:t>
            </a:r>
          </a:p>
          <a:p>
            <a:r>
              <a:rPr lang="sv-SE" sz="1400" dirty="0"/>
              <a:t>Målet är att skapa en lättillgänglig, samordnad, jämlik och nära hälsa, vård och omsorg som också är kostnadseffektiv.</a:t>
            </a:r>
          </a:p>
          <a:p>
            <a:r>
              <a:rPr lang="sv-SE" sz="1400" dirty="0"/>
              <a:t>Anledningen till denna omställningen är de stora utmaningar som vi står inför inom Hälso- och sjukvården</a:t>
            </a:r>
          </a:p>
          <a:p>
            <a:r>
              <a:rPr lang="sv-SE" sz="1400" dirty="0"/>
              <a:t>Vi lever längre och mår allt bättre, vilket medför en förändrad befolkningsutveckling - en större andel äldre i jämförelse med personer i arbetsför ålder. Vi har en begränsad mängd resurser att använda både vad gäller ekonomi och personal och måste hitta nya sätt att arbeta på för att räcka till.</a:t>
            </a:r>
          </a:p>
          <a:p>
            <a:endParaRPr lang="sv-SE" sz="1400" dirty="0"/>
          </a:p>
          <a:p>
            <a:r>
              <a:rPr lang="sv-SE" sz="1400" dirty="0"/>
              <a:t>Kunskapsstyrning kan man se som en del i nära vård, kunskapsstyrningen kan ses som ett verktyg för att hälso- och sjukvården på ett bättre sätt ska kunna hjälpa och stötta patienterna i deras vård och egenvård. Målet är att patienter ska få samma möjligheter, oavsett var i landet de bor</a:t>
            </a:r>
          </a:p>
          <a:p>
            <a:r>
              <a:rPr lang="sv-SE" sz="1400" dirty="0"/>
              <a:t>Inget nytt, men nu görs det tillsammans/nationellt och systematiskt</a:t>
            </a:r>
          </a:p>
          <a:p>
            <a:endParaRPr lang="sv-SE" sz="1400" dirty="0"/>
          </a:p>
          <a:p>
            <a:r>
              <a:rPr lang="sv-SE" sz="1400" dirty="0"/>
              <a:t>Stora utmaningar för primärvården</a:t>
            </a:r>
          </a:p>
          <a:p>
            <a:r>
              <a:rPr lang="sv-SE" sz="1400" dirty="0"/>
              <a:t>Vi är alla överens om att fysioterapeuter är viktiga för att möta många av dessa utmaningar och tillsammans med patient, närstående och andra aktörer skapa en god och nära vård. </a:t>
            </a:r>
          </a:p>
          <a:p>
            <a:r>
              <a:rPr lang="sv-SE" sz="1400" dirty="0"/>
              <a:t>Finns goda exempel redan idag; artrosskola, hälsofrämjande arbete, preventivt arbete inom flera områden. </a:t>
            </a:r>
          </a:p>
          <a:p>
            <a:r>
              <a:rPr lang="sv-SE" sz="1400" dirty="0"/>
              <a:t>En annan styrka inom fysioterapi  som finns redan idag är förmågan att göra patienten delaktig, men det finns också förbättringsmöjligheter, ex tydligare överenskommelser med patienterna.</a:t>
            </a:r>
          </a:p>
          <a:p>
            <a:endParaRPr lang="sv-SE" sz="1400" dirty="0"/>
          </a:p>
          <a:p>
            <a:r>
              <a:rPr lang="sv-SE" sz="1400" dirty="0"/>
              <a:t>Ser också områden inom fysioterapi och primärvård som behöver förstärkas vilket också innebär en omställning, bland annat </a:t>
            </a:r>
            <a:r>
              <a:rPr lang="sv-SE" sz="1400" dirty="0" err="1"/>
              <a:t>pga</a:t>
            </a:r>
            <a:r>
              <a:rPr lang="sv-SE" sz="1400" dirty="0"/>
              <a:t> bättre behandlingsmetoder som gör att fler överlever svåra sjukdomstillstånd ex cancerdiagnoser och hjärtkärlsjukdomar. Det kommer ny evidens och nya kunskapsstöd som påvisar de fysioterapeutiska insatserna inom områden som exempelvis psykisk ohälsa, kroniska sjukdomar såsom diabetes och KOL.</a:t>
            </a:r>
          </a:p>
          <a:p>
            <a:endParaRPr lang="sv-SE" sz="1400" dirty="0"/>
          </a:p>
          <a:p>
            <a:r>
              <a:rPr lang="sv-SE" sz="1400" dirty="0"/>
              <a:t>För både kunskapsstyrning och Nära vård finns mycket information på vårdgivarwebben och länkar vidare till Nationella sidor.  </a:t>
            </a:r>
          </a:p>
          <a:p>
            <a:endParaRPr lang="sv-SE" dirty="0"/>
          </a:p>
        </p:txBody>
      </p:sp>
      <p:sp>
        <p:nvSpPr>
          <p:cNvPr id="4" name="Platshållare för bildnummer 3"/>
          <p:cNvSpPr>
            <a:spLocks noGrp="1"/>
          </p:cNvSpPr>
          <p:nvPr>
            <p:ph type="sldNum" sz="quarter" idx="5"/>
          </p:nvPr>
        </p:nvSpPr>
        <p:spPr/>
        <p:txBody>
          <a:bodyPr/>
          <a:lstStyle/>
          <a:p>
            <a:fld id="{8EA94ECB-2934-406C-91E4-4C122EAC2DF2}" type="slidenum">
              <a:rPr lang="sv-SE" smtClean="0"/>
              <a:t>3</a:t>
            </a:fld>
            <a:endParaRPr lang="sv-SE"/>
          </a:p>
        </p:txBody>
      </p:sp>
    </p:spTree>
    <p:extLst>
      <p:ext uri="{BB962C8B-B14F-4D97-AF65-F5344CB8AC3E}">
        <p14:creationId xmlns:p14="http://schemas.microsoft.com/office/powerpoint/2010/main" val="264121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EA94ECB-2934-406C-91E4-4C122EAC2DF2}" type="slidenum">
              <a:rPr lang="sv-SE" smtClean="0"/>
              <a:t>4</a:t>
            </a:fld>
            <a:endParaRPr lang="sv-SE"/>
          </a:p>
        </p:txBody>
      </p:sp>
    </p:spTree>
    <p:extLst>
      <p:ext uri="{BB962C8B-B14F-4D97-AF65-F5344CB8AC3E}">
        <p14:creationId xmlns:p14="http://schemas.microsoft.com/office/powerpoint/2010/main" val="2500874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2022-06-08</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dirty="0"/>
              <a:t>Rubrik på en eller </a:t>
            </a:r>
            <a:br>
              <a:rPr lang="sv-SE" dirty="0"/>
            </a:br>
            <a:r>
              <a:rPr lang="sv-SE" dirty="0"/>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2022-06-08</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2022-06-08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2022-06-08</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2022-06-08</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dirty="0"/>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2022-06-08</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2022-06-08</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2022-06-08</a:t>
            </a:fld>
            <a:endParaRPr lang="sv-SE" dirty="0"/>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dirty="0"/>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dirty="0"/>
              <a:t>Rubrik på en eller </a:t>
            </a:r>
            <a:br>
              <a:rPr lang="sv-SE" dirty="0"/>
            </a:br>
            <a:r>
              <a:rPr lang="sv-SE" dirty="0"/>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dirty="0"/>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dirty="0"/>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dirty="0"/>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dirty="0"/>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Lägg till innehåll eller skriv text</a:t>
            </a:r>
          </a:p>
          <a:p>
            <a:pPr lvl="1"/>
            <a:r>
              <a:rPr lang="sv-SE" dirty="0"/>
              <a:t>Nivå två</a:t>
            </a:r>
          </a:p>
          <a:p>
            <a:pPr lvl="2"/>
            <a:r>
              <a:rPr lang="sv-SE" dirty="0"/>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dirty="0"/>
              <a:t>Klicka på ikonen för att </a:t>
            </a:r>
            <a:br>
              <a:rPr lang="sv-SE" dirty="0"/>
            </a:br>
            <a:r>
              <a:rPr lang="sv-SE" dirty="0"/>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2022-06-08</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dirty="0"/>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2022-06-08</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dirty="0"/>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2022-06-08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2022-06-08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2022-06-08</a:t>
            </a:fld>
            <a:endParaRPr lang="sv-SE" dirty="0"/>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p:txBody>
          <a:bodyPr/>
          <a:lstStyle/>
          <a:p>
            <a:r>
              <a:rPr lang="sv-SE" dirty="0"/>
              <a:t>Välkomna</a:t>
            </a:r>
            <a:br>
              <a:rPr lang="sv-SE" dirty="0"/>
            </a:br>
            <a:r>
              <a:rPr lang="sv-SE" sz="2400" dirty="0"/>
              <a:t>Nätverksträff vårdval fysioterapi</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p:txBody>
          <a:bodyPr/>
          <a:lstStyle/>
          <a:p>
            <a:r>
              <a:rPr lang="sv-SE" dirty="0"/>
              <a:t>Galaxen</a:t>
            </a:r>
          </a:p>
          <a:p>
            <a:r>
              <a:rPr lang="sv-SE" dirty="0"/>
              <a:t>Regionens hus</a:t>
            </a:r>
          </a:p>
        </p:txBody>
      </p:sp>
    </p:spTree>
    <p:extLst>
      <p:ext uri="{BB962C8B-B14F-4D97-AF65-F5344CB8AC3E}">
        <p14:creationId xmlns:p14="http://schemas.microsoft.com/office/powerpoint/2010/main" val="50272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EBCE317-C63E-432D-9B00-343721A3B707}"/>
              </a:ext>
            </a:extLst>
          </p:cNvPr>
          <p:cNvSpPr>
            <a:spLocks noGrp="1"/>
          </p:cNvSpPr>
          <p:nvPr>
            <p:ph type="title"/>
          </p:nvPr>
        </p:nvSpPr>
        <p:spPr>
          <a:xfrm>
            <a:off x="645000" y="286551"/>
            <a:ext cx="9647575" cy="662781"/>
          </a:xfrm>
        </p:spPr>
        <p:txBody>
          <a:bodyPr anchor="b">
            <a:noAutofit/>
          </a:bodyPr>
          <a:lstStyle/>
          <a:p>
            <a:r>
              <a:rPr lang="sv-SE" sz="2800" dirty="0"/>
              <a:t>Program 2022-06-02</a:t>
            </a:r>
            <a:br>
              <a:rPr lang="sv-SE" sz="2800" dirty="0"/>
            </a:br>
            <a:r>
              <a:rPr lang="sv-SE" sz="2800" dirty="0"/>
              <a:t>Nätverksträff vårdval fysioterapi</a:t>
            </a:r>
          </a:p>
        </p:txBody>
      </p:sp>
      <p:sp>
        <p:nvSpPr>
          <p:cNvPr id="6" name="Platshållare för text 5">
            <a:extLst>
              <a:ext uri="{FF2B5EF4-FFF2-40B4-BE49-F238E27FC236}">
                <a16:creationId xmlns:a16="http://schemas.microsoft.com/office/drawing/2014/main" id="{48AC4469-F588-4D69-B104-F94C16EA86EA}"/>
              </a:ext>
            </a:extLst>
          </p:cNvPr>
          <p:cNvSpPr>
            <a:spLocks noGrp="1"/>
          </p:cNvSpPr>
          <p:nvPr>
            <p:ph type="body" sz="quarter" idx="13"/>
          </p:nvPr>
        </p:nvSpPr>
        <p:spPr/>
        <p:txBody>
          <a:bodyPr/>
          <a:lstStyle/>
          <a:p>
            <a:endParaRPr lang="sv-SE"/>
          </a:p>
        </p:txBody>
      </p:sp>
      <p:graphicFrame>
        <p:nvGraphicFramePr>
          <p:cNvPr id="7" name="Tabell 7">
            <a:extLst>
              <a:ext uri="{FF2B5EF4-FFF2-40B4-BE49-F238E27FC236}">
                <a16:creationId xmlns:a16="http://schemas.microsoft.com/office/drawing/2014/main" id="{85B36B09-67BD-47EA-83C3-A9AF5D7794CB}"/>
              </a:ext>
            </a:extLst>
          </p:cNvPr>
          <p:cNvGraphicFramePr>
            <a:graphicFrameLocks noGrp="1"/>
          </p:cNvGraphicFramePr>
          <p:nvPr>
            <p:extLst>
              <p:ext uri="{D42A27DB-BD31-4B8C-83A1-F6EECF244321}">
                <p14:modId xmlns:p14="http://schemas.microsoft.com/office/powerpoint/2010/main" val="75119723"/>
              </p:ext>
            </p:extLst>
          </p:nvPr>
        </p:nvGraphicFramePr>
        <p:xfrm>
          <a:off x="767665" y="1135150"/>
          <a:ext cx="9168072" cy="5445760"/>
        </p:xfrm>
        <a:graphic>
          <a:graphicData uri="http://schemas.openxmlformats.org/drawingml/2006/table">
            <a:tbl>
              <a:tblPr firstRow="1" bandRow="1">
                <a:tableStyleId>{5C22544A-7EE6-4342-B048-85BDC9FD1C3A}</a:tableStyleId>
              </a:tblPr>
              <a:tblGrid>
                <a:gridCol w="1588041">
                  <a:extLst>
                    <a:ext uri="{9D8B030D-6E8A-4147-A177-3AD203B41FA5}">
                      <a16:colId xmlns:a16="http://schemas.microsoft.com/office/drawing/2014/main" val="3809367727"/>
                    </a:ext>
                  </a:extLst>
                </a:gridCol>
                <a:gridCol w="3811298">
                  <a:extLst>
                    <a:ext uri="{9D8B030D-6E8A-4147-A177-3AD203B41FA5}">
                      <a16:colId xmlns:a16="http://schemas.microsoft.com/office/drawing/2014/main" val="866016592"/>
                    </a:ext>
                  </a:extLst>
                </a:gridCol>
                <a:gridCol w="3768733">
                  <a:extLst>
                    <a:ext uri="{9D8B030D-6E8A-4147-A177-3AD203B41FA5}">
                      <a16:colId xmlns:a16="http://schemas.microsoft.com/office/drawing/2014/main" val="2903635310"/>
                    </a:ext>
                  </a:extLst>
                </a:gridCol>
              </a:tblGrid>
              <a:tr h="370840">
                <a:tc>
                  <a:txBody>
                    <a:bodyPr/>
                    <a:lstStyle/>
                    <a:p>
                      <a:r>
                        <a:rPr lang="sv-SE" sz="1600" dirty="0"/>
                        <a:t>Hålltider</a:t>
                      </a:r>
                    </a:p>
                  </a:txBody>
                  <a:tcPr/>
                </a:tc>
                <a:tc>
                  <a:txBody>
                    <a:bodyPr/>
                    <a:lstStyle/>
                    <a:p>
                      <a:r>
                        <a:rPr lang="sv-SE" sz="1600" dirty="0"/>
                        <a:t>Innehåll</a:t>
                      </a:r>
                    </a:p>
                  </a:txBody>
                  <a:tcPr/>
                </a:tc>
                <a:tc>
                  <a:txBody>
                    <a:bodyPr/>
                    <a:lstStyle/>
                    <a:p>
                      <a:endParaRPr lang="sv-SE" sz="1600" dirty="0"/>
                    </a:p>
                  </a:txBody>
                  <a:tcPr/>
                </a:tc>
                <a:extLst>
                  <a:ext uri="{0D108BD9-81ED-4DB2-BD59-A6C34878D82A}">
                    <a16:rowId xmlns:a16="http://schemas.microsoft.com/office/drawing/2014/main" val="2805126061"/>
                  </a:ext>
                </a:extLst>
              </a:tr>
              <a:tr h="370840">
                <a:tc>
                  <a:txBody>
                    <a:bodyPr/>
                    <a:lstStyle/>
                    <a:p>
                      <a:r>
                        <a:rPr lang="sv-SE" sz="1600" dirty="0"/>
                        <a:t>8.30</a:t>
                      </a:r>
                    </a:p>
                  </a:txBody>
                  <a:tcPr/>
                </a:tc>
                <a:tc>
                  <a:txBody>
                    <a:bodyPr/>
                    <a:lstStyle/>
                    <a:p>
                      <a:r>
                        <a:rPr lang="sv-SE" sz="1600" dirty="0"/>
                        <a:t>Fika</a:t>
                      </a:r>
                    </a:p>
                  </a:txBody>
                  <a:tcPr/>
                </a:tc>
                <a:tc>
                  <a:txBody>
                    <a:bodyPr/>
                    <a:lstStyle/>
                    <a:p>
                      <a:endParaRPr lang="sv-SE" sz="1600" dirty="0"/>
                    </a:p>
                  </a:txBody>
                  <a:tcPr/>
                </a:tc>
                <a:extLst>
                  <a:ext uri="{0D108BD9-81ED-4DB2-BD59-A6C34878D82A}">
                    <a16:rowId xmlns:a16="http://schemas.microsoft.com/office/drawing/2014/main" val="879396853"/>
                  </a:ext>
                </a:extLst>
              </a:tr>
              <a:tr h="370840">
                <a:tc>
                  <a:txBody>
                    <a:bodyPr/>
                    <a:lstStyle/>
                    <a:p>
                      <a:r>
                        <a:rPr lang="sv-SE" sz="1600" dirty="0"/>
                        <a:t>9.00</a:t>
                      </a:r>
                    </a:p>
                  </a:txBody>
                  <a:tcPr/>
                </a:tc>
                <a:tc>
                  <a:txBody>
                    <a:bodyPr/>
                    <a:lstStyle/>
                    <a:p>
                      <a:r>
                        <a:rPr lang="sv-SE" sz="1600" dirty="0"/>
                        <a:t>Inledning</a:t>
                      </a:r>
                    </a:p>
                  </a:txBody>
                  <a:tcPr/>
                </a:tc>
                <a:tc>
                  <a:txBody>
                    <a:bodyPr/>
                    <a:lstStyle/>
                    <a:p>
                      <a:r>
                        <a:rPr lang="sv-SE" sz="1600" dirty="0"/>
                        <a:t>Åsa Hedeberg</a:t>
                      </a:r>
                    </a:p>
                  </a:txBody>
                  <a:tcPr/>
                </a:tc>
                <a:extLst>
                  <a:ext uri="{0D108BD9-81ED-4DB2-BD59-A6C34878D82A}">
                    <a16:rowId xmlns:a16="http://schemas.microsoft.com/office/drawing/2014/main" val="4201793649"/>
                  </a:ext>
                </a:extLst>
              </a:tr>
              <a:tr h="370840">
                <a:tc>
                  <a:txBody>
                    <a:bodyPr/>
                    <a:lstStyle/>
                    <a:p>
                      <a:r>
                        <a:rPr lang="sv-SE" sz="1600" dirty="0"/>
                        <a:t>9.10 - 9.50</a:t>
                      </a:r>
                    </a:p>
                  </a:txBody>
                  <a:tcPr/>
                </a:tc>
                <a:tc>
                  <a:txBody>
                    <a:bodyPr/>
                    <a:lstStyle/>
                    <a:p>
                      <a:r>
                        <a:rPr lang="sv-SE" sz="1600" dirty="0"/>
                        <a:t>Nära vård</a:t>
                      </a:r>
                    </a:p>
                  </a:txBody>
                  <a:tcPr/>
                </a:tc>
                <a:tc>
                  <a:txBody>
                    <a:bodyPr/>
                    <a:lstStyle/>
                    <a:p>
                      <a:r>
                        <a:rPr lang="sv-SE" sz="1600" dirty="0"/>
                        <a:t>Linnea Grankvist och Kristin Törnqvist</a:t>
                      </a:r>
                    </a:p>
                  </a:txBody>
                  <a:tcPr/>
                </a:tc>
                <a:extLst>
                  <a:ext uri="{0D108BD9-81ED-4DB2-BD59-A6C34878D82A}">
                    <a16:rowId xmlns:a16="http://schemas.microsoft.com/office/drawing/2014/main" val="3210587725"/>
                  </a:ext>
                </a:extLst>
              </a:tr>
              <a:tr h="370840">
                <a:tc>
                  <a:txBody>
                    <a:bodyPr/>
                    <a:lstStyle/>
                    <a:p>
                      <a:r>
                        <a:rPr lang="sv-SE" sz="1600" dirty="0"/>
                        <a:t>10.00 - 11.10</a:t>
                      </a:r>
                    </a:p>
                  </a:txBody>
                  <a:tcPr/>
                </a:tc>
                <a:tc>
                  <a:txBody>
                    <a:bodyPr/>
                    <a:lstStyle/>
                    <a:p>
                      <a:r>
                        <a:rPr lang="sv-SE" sz="1600" dirty="0"/>
                        <a:t>Kunskapsstyrning</a:t>
                      </a:r>
                    </a:p>
                  </a:txBody>
                  <a:tcPr/>
                </a:tc>
                <a:tc>
                  <a:txBody>
                    <a:bodyPr/>
                    <a:lstStyle/>
                    <a:p>
                      <a:r>
                        <a:rPr lang="sv-SE" sz="1600" dirty="0"/>
                        <a:t>Camilla Staaf, Jonna Thernström och Åsa Hedeberg</a:t>
                      </a:r>
                    </a:p>
                  </a:txBody>
                  <a:tcPr/>
                </a:tc>
                <a:extLst>
                  <a:ext uri="{0D108BD9-81ED-4DB2-BD59-A6C34878D82A}">
                    <a16:rowId xmlns:a16="http://schemas.microsoft.com/office/drawing/2014/main" val="394005776"/>
                  </a:ext>
                </a:extLst>
              </a:tr>
              <a:tr h="370840">
                <a:tc>
                  <a:txBody>
                    <a:bodyPr/>
                    <a:lstStyle/>
                    <a:p>
                      <a:r>
                        <a:rPr lang="sv-SE" sz="1600" dirty="0"/>
                        <a:t>11.15 - 11.45</a:t>
                      </a:r>
                    </a:p>
                  </a:txBody>
                  <a:tcPr/>
                </a:tc>
                <a:tc>
                  <a:txBody>
                    <a:bodyPr/>
                    <a:lstStyle/>
                    <a:p>
                      <a:r>
                        <a:rPr lang="sv-SE" sz="1600" dirty="0"/>
                        <a:t>Upplägg och innehåll för kommande nätverksträffar</a:t>
                      </a:r>
                    </a:p>
                  </a:txBody>
                  <a:tcPr/>
                </a:tc>
                <a:tc>
                  <a:txBody>
                    <a:bodyPr/>
                    <a:lstStyle/>
                    <a:p>
                      <a:r>
                        <a:rPr lang="sv-SE" sz="1600" dirty="0"/>
                        <a:t>Åsa Hedeberg</a:t>
                      </a:r>
                    </a:p>
                  </a:txBody>
                  <a:tcPr/>
                </a:tc>
                <a:extLst>
                  <a:ext uri="{0D108BD9-81ED-4DB2-BD59-A6C34878D82A}">
                    <a16:rowId xmlns:a16="http://schemas.microsoft.com/office/drawing/2014/main" val="2458208039"/>
                  </a:ext>
                </a:extLst>
              </a:tr>
              <a:tr h="370840">
                <a:tc>
                  <a:txBody>
                    <a:bodyPr/>
                    <a:lstStyle/>
                    <a:p>
                      <a:r>
                        <a:rPr lang="sv-SE" sz="1600" dirty="0"/>
                        <a:t>11.45 - 12.45</a:t>
                      </a:r>
                    </a:p>
                  </a:txBody>
                  <a:tcPr/>
                </a:tc>
                <a:tc>
                  <a:txBody>
                    <a:bodyPr/>
                    <a:lstStyle/>
                    <a:p>
                      <a:r>
                        <a:rPr lang="sv-SE" sz="1600" dirty="0"/>
                        <a:t>Lunch</a:t>
                      </a:r>
                    </a:p>
                  </a:txBody>
                  <a:tcPr/>
                </a:tc>
                <a:tc>
                  <a:txBody>
                    <a:bodyPr/>
                    <a:lstStyle/>
                    <a:p>
                      <a:endParaRPr lang="sv-SE" sz="1600" dirty="0"/>
                    </a:p>
                  </a:txBody>
                  <a:tcPr/>
                </a:tc>
                <a:extLst>
                  <a:ext uri="{0D108BD9-81ED-4DB2-BD59-A6C34878D82A}">
                    <a16:rowId xmlns:a16="http://schemas.microsoft.com/office/drawing/2014/main" val="134948214"/>
                  </a:ext>
                </a:extLst>
              </a:tr>
              <a:tr h="370840">
                <a:tc>
                  <a:txBody>
                    <a:bodyPr/>
                    <a:lstStyle/>
                    <a:p>
                      <a:r>
                        <a:rPr lang="sv-SE" sz="1600" dirty="0"/>
                        <a:t>12.45</a:t>
                      </a:r>
                    </a:p>
                  </a:txBody>
                  <a:tcPr/>
                </a:tc>
                <a:tc>
                  <a:txBody>
                    <a:bodyPr/>
                    <a:lstStyle/>
                    <a:p>
                      <a:r>
                        <a:rPr lang="sv-SE" sz="1600" dirty="0"/>
                        <a:t>Inledning </a:t>
                      </a:r>
                      <a:r>
                        <a:rPr lang="sv-SE" sz="1600" dirty="0" err="1"/>
                        <a:t>em</a:t>
                      </a:r>
                      <a:endParaRPr lang="sv-SE" sz="1600" dirty="0"/>
                    </a:p>
                  </a:txBody>
                  <a:tcPr/>
                </a:tc>
                <a:tc>
                  <a:txBody>
                    <a:bodyPr/>
                    <a:lstStyle/>
                    <a:p>
                      <a:r>
                        <a:rPr lang="sv-SE" sz="1600" dirty="0"/>
                        <a:t>Janne Hellberg</a:t>
                      </a:r>
                    </a:p>
                  </a:txBody>
                  <a:tcPr/>
                </a:tc>
                <a:extLst>
                  <a:ext uri="{0D108BD9-81ED-4DB2-BD59-A6C34878D82A}">
                    <a16:rowId xmlns:a16="http://schemas.microsoft.com/office/drawing/2014/main" val="42980234"/>
                  </a:ext>
                </a:extLst>
              </a:tr>
              <a:tr h="370840">
                <a:tc>
                  <a:txBody>
                    <a:bodyPr/>
                    <a:lstStyle/>
                    <a:p>
                      <a:r>
                        <a:rPr lang="sv-SE" sz="1600" dirty="0"/>
                        <a:t>12.50 - 13.55 </a:t>
                      </a:r>
                    </a:p>
                  </a:txBody>
                  <a:tcPr/>
                </a:tc>
                <a:tc>
                  <a:txBody>
                    <a:bodyPr/>
                    <a:lstStyle/>
                    <a:p>
                      <a:r>
                        <a:rPr lang="sv-SE" sz="1600" dirty="0"/>
                        <a:t>1177 och e-tjänster</a:t>
                      </a:r>
                    </a:p>
                  </a:txBody>
                  <a:tcPr/>
                </a:tc>
                <a:tc>
                  <a:txBody>
                    <a:bodyPr/>
                    <a:lstStyle/>
                    <a:p>
                      <a:r>
                        <a:rPr lang="sv-SE" sz="1600" dirty="0"/>
                        <a:t>Liselott Sellstedt</a:t>
                      </a:r>
                    </a:p>
                  </a:txBody>
                  <a:tcPr/>
                </a:tc>
                <a:extLst>
                  <a:ext uri="{0D108BD9-81ED-4DB2-BD59-A6C34878D82A}">
                    <a16:rowId xmlns:a16="http://schemas.microsoft.com/office/drawing/2014/main" val="2222042254"/>
                  </a:ext>
                </a:extLst>
              </a:tr>
              <a:tr h="370840">
                <a:tc>
                  <a:txBody>
                    <a:bodyPr/>
                    <a:lstStyle/>
                    <a:p>
                      <a:r>
                        <a:rPr lang="sv-SE" sz="1600" dirty="0"/>
                        <a:t>14.00 - 14.40</a:t>
                      </a:r>
                    </a:p>
                  </a:txBody>
                  <a:tcPr/>
                </a:tc>
                <a:tc>
                  <a:txBody>
                    <a:bodyPr/>
                    <a:lstStyle/>
                    <a:p>
                      <a:r>
                        <a:rPr lang="sv-SE" sz="1600" dirty="0"/>
                        <a:t>Informationssäkerhet</a:t>
                      </a:r>
                    </a:p>
                  </a:txBody>
                  <a:tcPr/>
                </a:tc>
                <a:tc>
                  <a:txBody>
                    <a:bodyPr/>
                    <a:lstStyle/>
                    <a:p>
                      <a:r>
                        <a:rPr lang="sv-SE" sz="1600" dirty="0"/>
                        <a:t>Monica Ask</a:t>
                      </a:r>
                    </a:p>
                  </a:txBody>
                  <a:tcPr/>
                </a:tc>
                <a:extLst>
                  <a:ext uri="{0D108BD9-81ED-4DB2-BD59-A6C34878D82A}">
                    <a16:rowId xmlns:a16="http://schemas.microsoft.com/office/drawing/2014/main" val="2998117772"/>
                  </a:ext>
                </a:extLst>
              </a:tr>
              <a:tr h="370840">
                <a:tc>
                  <a:txBody>
                    <a:bodyPr/>
                    <a:lstStyle/>
                    <a:p>
                      <a:r>
                        <a:rPr lang="sv-SE" sz="1600" dirty="0"/>
                        <a:t>14.40 - 15.00</a:t>
                      </a:r>
                    </a:p>
                  </a:txBody>
                  <a:tcPr/>
                </a:tc>
                <a:tc>
                  <a:txBody>
                    <a:bodyPr/>
                    <a:lstStyle/>
                    <a:p>
                      <a:r>
                        <a:rPr lang="sv-SE" sz="1600" dirty="0"/>
                        <a:t>Fika</a:t>
                      </a:r>
                    </a:p>
                  </a:txBody>
                  <a:tcPr/>
                </a:tc>
                <a:tc>
                  <a:txBody>
                    <a:bodyPr/>
                    <a:lstStyle/>
                    <a:p>
                      <a:endParaRPr lang="sv-SE" sz="1600" dirty="0"/>
                    </a:p>
                  </a:txBody>
                  <a:tcPr/>
                </a:tc>
                <a:extLst>
                  <a:ext uri="{0D108BD9-81ED-4DB2-BD59-A6C34878D82A}">
                    <a16:rowId xmlns:a16="http://schemas.microsoft.com/office/drawing/2014/main" val="784545257"/>
                  </a:ext>
                </a:extLst>
              </a:tr>
              <a:tr h="370840">
                <a:tc>
                  <a:txBody>
                    <a:bodyPr/>
                    <a:lstStyle/>
                    <a:p>
                      <a:r>
                        <a:rPr lang="sv-SE" sz="1600" dirty="0"/>
                        <a:t>15.00 - 15.55</a:t>
                      </a:r>
                    </a:p>
                  </a:txBody>
                  <a:tcPr/>
                </a:tc>
                <a:tc>
                  <a:txBody>
                    <a:bodyPr/>
                    <a:lstStyle/>
                    <a:p>
                      <a:r>
                        <a:rPr lang="sv-SE" sz="1600" dirty="0"/>
                        <a:t>Nationell Patientöversikt (NPÖ) och Journal via nätet</a:t>
                      </a:r>
                    </a:p>
                  </a:txBody>
                  <a:tcPr/>
                </a:tc>
                <a:tc>
                  <a:txBody>
                    <a:bodyPr/>
                    <a:lstStyle/>
                    <a:p>
                      <a:r>
                        <a:rPr lang="sv-SE" sz="1600" dirty="0"/>
                        <a:t>Birgitta Hjerpe</a:t>
                      </a:r>
                    </a:p>
                  </a:txBody>
                  <a:tcPr/>
                </a:tc>
                <a:extLst>
                  <a:ext uri="{0D108BD9-81ED-4DB2-BD59-A6C34878D82A}">
                    <a16:rowId xmlns:a16="http://schemas.microsoft.com/office/drawing/2014/main" val="1074210830"/>
                  </a:ext>
                </a:extLst>
              </a:tr>
              <a:tr h="370840">
                <a:tc>
                  <a:txBody>
                    <a:bodyPr/>
                    <a:lstStyle/>
                    <a:p>
                      <a:r>
                        <a:rPr lang="sv-SE" sz="1600" dirty="0"/>
                        <a:t>15.55 - 16.00</a:t>
                      </a:r>
                    </a:p>
                  </a:txBody>
                  <a:tcPr/>
                </a:tc>
                <a:tc>
                  <a:txBody>
                    <a:bodyPr/>
                    <a:lstStyle/>
                    <a:p>
                      <a:r>
                        <a:rPr lang="sv-SE" sz="1600" dirty="0"/>
                        <a:t>Avslut</a:t>
                      </a:r>
                    </a:p>
                  </a:txBody>
                  <a:tcPr/>
                </a:tc>
                <a:tc>
                  <a:txBody>
                    <a:bodyPr/>
                    <a:lstStyle/>
                    <a:p>
                      <a:r>
                        <a:rPr lang="sv-SE" sz="1600" dirty="0"/>
                        <a:t>Åsa Hedeberg</a:t>
                      </a:r>
                    </a:p>
                  </a:txBody>
                  <a:tcPr/>
                </a:tc>
                <a:extLst>
                  <a:ext uri="{0D108BD9-81ED-4DB2-BD59-A6C34878D82A}">
                    <a16:rowId xmlns:a16="http://schemas.microsoft.com/office/drawing/2014/main" val="1748720584"/>
                  </a:ext>
                </a:extLst>
              </a:tr>
            </a:tbl>
          </a:graphicData>
        </a:graphic>
      </p:graphicFrame>
    </p:spTree>
    <p:extLst>
      <p:ext uri="{BB962C8B-B14F-4D97-AF65-F5344CB8AC3E}">
        <p14:creationId xmlns:p14="http://schemas.microsoft.com/office/powerpoint/2010/main" val="94373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2A562A4-DEB7-4D91-AC3F-A78FA66C5407}"/>
              </a:ext>
            </a:extLst>
          </p:cNvPr>
          <p:cNvPicPr>
            <a:picLocks noChangeAspect="1"/>
          </p:cNvPicPr>
          <p:nvPr/>
        </p:nvPicPr>
        <p:blipFill>
          <a:blip r:embed="rId3"/>
          <a:stretch>
            <a:fillRect/>
          </a:stretch>
        </p:blipFill>
        <p:spPr>
          <a:xfrm>
            <a:off x="446559" y="543430"/>
            <a:ext cx="5732942" cy="3229409"/>
          </a:xfrm>
          <a:prstGeom prst="rect">
            <a:avLst/>
          </a:prstGeom>
          <a:ln w="88900">
            <a:solidFill>
              <a:srgbClr val="FF0000"/>
            </a:solidFill>
          </a:ln>
        </p:spPr>
      </p:pic>
      <p:pic>
        <p:nvPicPr>
          <p:cNvPr id="13" name="Bildobjekt 12">
            <a:extLst>
              <a:ext uri="{FF2B5EF4-FFF2-40B4-BE49-F238E27FC236}">
                <a16:creationId xmlns:a16="http://schemas.microsoft.com/office/drawing/2014/main" id="{C6546794-1180-4096-80B4-918DFA2C2F0F}"/>
              </a:ext>
            </a:extLst>
          </p:cNvPr>
          <p:cNvPicPr>
            <a:picLocks noChangeAspect="1"/>
          </p:cNvPicPr>
          <p:nvPr/>
        </p:nvPicPr>
        <p:blipFill rotWithShape="1">
          <a:blip r:embed="rId4"/>
          <a:srcRect l="11505" t="10277" r="32505"/>
          <a:stretch/>
        </p:blipFill>
        <p:spPr>
          <a:xfrm>
            <a:off x="7754002" y="1302277"/>
            <a:ext cx="4207976" cy="2785731"/>
          </a:xfrm>
          <a:prstGeom prst="rect">
            <a:avLst/>
          </a:prstGeom>
          <a:ln>
            <a:solidFill>
              <a:schemeClr val="accent1"/>
            </a:solidFill>
          </a:ln>
        </p:spPr>
      </p:pic>
      <p:sp>
        <p:nvSpPr>
          <p:cNvPr id="14" name="Pratbubbla: vänsterpil 13">
            <a:extLst>
              <a:ext uri="{FF2B5EF4-FFF2-40B4-BE49-F238E27FC236}">
                <a16:creationId xmlns:a16="http://schemas.microsoft.com/office/drawing/2014/main" id="{75856855-CF7A-42BF-9C95-2E40C4F02A79}"/>
              </a:ext>
            </a:extLst>
          </p:cNvPr>
          <p:cNvSpPr/>
          <p:nvPr/>
        </p:nvSpPr>
        <p:spPr>
          <a:xfrm>
            <a:off x="6312139" y="481518"/>
            <a:ext cx="4036846" cy="914400"/>
          </a:xfrm>
          <a:prstGeom prst="leftArrowCallout">
            <a:avLst>
              <a:gd name="adj1" fmla="val 22674"/>
              <a:gd name="adj2" fmla="val 25000"/>
              <a:gd name="adj3" fmla="val 25000"/>
              <a:gd name="adj4" fmla="val 649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Kunskapsstyrning kan ses som en del av NÄRA VÅRD</a:t>
            </a:r>
          </a:p>
        </p:txBody>
      </p:sp>
      <p:sp>
        <p:nvSpPr>
          <p:cNvPr id="15" name="textruta 14">
            <a:extLst>
              <a:ext uri="{FF2B5EF4-FFF2-40B4-BE49-F238E27FC236}">
                <a16:creationId xmlns:a16="http://schemas.microsoft.com/office/drawing/2014/main" id="{1E0793BE-0D61-4633-959D-1449CB66F6AA}"/>
              </a:ext>
            </a:extLst>
          </p:cNvPr>
          <p:cNvSpPr txBox="1"/>
          <p:nvPr/>
        </p:nvSpPr>
        <p:spPr>
          <a:xfrm>
            <a:off x="7523980" y="4054617"/>
            <a:ext cx="4668020" cy="1754326"/>
          </a:xfrm>
          <a:prstGeom prst="rect">
            <a:avLst/>
          </a:prstGeom>
          <a:noFill/>
        </p:spPr>
        <p:txBody>
          <a:bodyPr wrap="square" rtlCol="0">
            <a:spAutoFit/>
          </a:bodyPr>
          <a:lstStyle/>
          <a:p>
            <a:r>
              <a:rPr lang="sv-SE" dirty="0"/>
              <a:t>Många av delarna inom NÄRA VÅRD syns i kunskapsstöden. Exempel:</a:t>
            </a:r>
          </a:p>
          <a:p>
            <a:pPr marL="285750" indent="-285750">
              <a:buFont typeface="Wingdings" panose="05000000000000000000" pitchFamily="2" charset="2"/>
              <a:buChar char="Ø"/>
            </a:pPr>
            <a:r>
              <a:rPr lang="sv-SE" dirty="0"/>
              <a:t>Proaktiva och hälsofrämjande insatser</a:t>
            </a:r>
          </a:p>
          <a:p>
            <a:pPr marL="285750" indent="-285750">
              <a:buFont typeface="Wingdings" panose="05000000000000000000" pitchFamily="2" charset="2"/>
              <a:buChar char="Ø"/>
            </a:pPr>
            <a:r>
              <a:rPr lang="sv-SE" dirty="0"/>
              <a:t>Patientfokus</a:t>
            </a:r>
          </a:p>
          <a:p>
            <a:pPr marL="285750" indent="-285750">
              <a:buFont typeface="Wingdings" panose="05000000000000000000" pitchFamily="2" charset="2"/>
              <a:buChar char="Ø"/>
            </a:pPr>
            <a:r>
              <a:rPr lang="sv-SE" dirty="0"/>
              <a:t>Aktivt medskapare</a:t>
            </a:r>
          </a:p>
          <a:p>
            <a:pPr marL="285750" indent="-285750">
              <a:buFont typeface="Wingdings" panose="05000000000000000000" pitchFamily="2" charset="2"/>
              <a:buChar char="Ø"/>
            </a:pPr>
            <a:r>
              <a:rPr lang="sv-SE" dirty="0" err="1"/>
              <a:t>Patientkontrakt</a:t>
            </a:r>
            <a:r>
              <a:rPr lang="sv-SE" dirty="0"/>
              <a:t> och </a:t>
            </a:r>
            <a:r>
              <a:rPr lang="sv-SE" dirty="0" err="1"/>
              <a:t>rehabplan</a:t>
            </a:r>
            <a:r>
              <a:rPr lang="sv-SE" sz="1400" dirty="0"/>
              <a:t>	</a:t>
            </a:r>
          </a:p>
        </p:txBody>
      </p:sp>
      <p:sp>
        <p:nvSpPr>
          <p:cNvPr id="16" name="textruta 15">
            <a:extLst>
              <a:ext uri="{FF2B5EF4-FFF2-40B4-BE49-F238E27FC236}">
                <a16:creationId xmlns:a16="http://schemas.microsoft.com/office/drawing/2014/main" id="{39C248D8-FF09-438F-AD9A-CCA3BAF7BD0E}"/>
              </a:ext>
            </a:extLst>
          </p:cNvPr>
          <p:cNvSpPr txBox="1"/>
          <p:nvPr/>
        </p:nvSpPr>
        <p:spPr>
          <a:xfrm>
            <a:off x="472899" y="0"/>
            <a:ext cx="8611653" cy="523220"/>
          </a:xfrm>
          <a:prstGeom prst="rect">
            <a:avLst/>
          </a:prstGeom>
          <a:noFill/>
        </p:spPr>
        <p:txBody>
          <a:bodyPr wrap="none" rtlCol="0">
            <a:spAutoFit/>
          </a:bodyPr>
          <a:lstStyle/>
          <a:p>
            <a:r>
              <a:rPr lang="sv-SE" sz="2800" b="1" dirty="0"/>
              <a:t>Delarna som vi ska prata om idag hänger ihop…..</a:t>
            </a:r>
          </a:p>
        </p:txBody>
      </p:sp>
      <p:sp>
        <p:nvSpPr>
          <p:cNvPr id="3" name="Rektangel 2">
            <a:extLst>
              <a:ext uri="{FF2B5EF4-FFF2-40B4-BE49-F238E27FC236}">
                <a16:creationId xmlns:a16="http://schemas.microsoft.com/office/drawing/2014/main" id="{0CF745FC-A706-4EFA-A8F4-51D1051D52FD}"/>
              </a:ext>
            </a:extLst>
          </p:cNvPr>
          <p:cNvSpPr/>
          <p:nvPr/>
        </p:nvSpPr>
        <p:spPr>
          <a:xfrm>
            <a:off x="432277" y="4559521"/>
            <a:ext cx="4668020" cy="1085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1177, e-tjänster, NPÖ Journal via nätet kan ses som en del av NÄRA VÅRD, informationssäkerhet är en förutsättning</a:t>
            </a:r>
            <a:endParaRPr lang="sv-SE" sz="1200" dirty="0"/>
          </a:p>
        </p:txBody>
      </p:sp>
      <p:sp>
        <p:nvSpPr>
          <p:cNvPr id="4" name="Pil: nedåt 3">
            <a:extLst>
              <a:ext uri="{FF2B5EF4-FFF2-40B4-BE49-F238E27FC236}">
                <a16:creationId xmlns:a16="http://schemas.microsoft.com/office/drawing/2014/main" id="{014C755C-90BA-4983-88ED-1A6D9BE941C3}"/>
              </a:ext>
            </a:extLst>
          </p:cNvPr>
          <p:cNvSpPr/>
          <p:nvPr/>
        </p:nvSpPr>
        <p:spPr>
          <a:xfrm rot="10800000">
            <a:off x="2145610" y="3616496"/>
            <a:ext cx="620677" cy="94302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BE0EB2D4-F0D6-4462-A438-433D009F0988}"/>
              </a:ext>
            </a:extLst>
          </p:cNvPr>
          <p:cNvSpPr txBox="1"/>
          <p:nvPr/>
        </p:nvSpPr>
        <p:spPr>
          <a:xfrm rot="20561134">
            <a:off x="5375504" y="3471028"/>
            <a:ext cx="1873270" cy="1477328"/>
          </a:xfrm>
          <a:prstGeom prst="rect">
            <a:avLst/>
          </a:prstGeom>
          <a:solidFill>
            <a:schemeClr val="bg1"/>
          </a:solidFill>
        </p:spPr>
        <p:txBody>
          <a:bodyPr wrap="none" rtlCol="0">
            <a:spAutoFit/>
          </a:bodyPr>
          <a:lstStyle/>
          <a:p>
            <a:r>
              <a:rPr lang="sv-SE" dirty="0">
                <a:solidFill>
                  <a:srgbClr val="FF0000"/>
                </a:solidFill>
              </a:rPr>
              <a:t>Lättillgänglig</a:t>
            </a:r>
          </a:p>
          <a:p>
            <a:r>
              <a:rPr lang="sv-SE" dirty="0">
                <a:solidFill>
                  <a:srgbClr val="FF0000"/>
                </a:solidFill>
              </a:rPr>
              <a:t>Samordnad</a:t>
            </a:r>
          </a:p>
          <a:p>
            <a:r>
              <a:rPr lang="sv-SE" dirty="0">
                <a:solidFill>
                  <a:srgbClr val="FF0000"/>
                </a:solidFill>
              </a:rPr>
              <a:t>Jämlik</a:t>
            </a:r>
          </a:p>
          <a:p>
            <a:r>
              <a:rPr lang="sv-SE" dirty="0">
                <a:solidFill>
                  <a:srgbClr val="FF0000"/>
                </a:solidFill>
              </a:rPr>
              <a:t>Kostnadseffektiv</a:t>
            </a:r>
          </a:p>
          <a:p>
            <a:endParaRPr lang="sv-SE" dirty="0">
              <a:solidFill>
                <a:srgbClr val="FF0000"/>
              </a:solidFill>
            </a:endParaRPr>
          </a:p>
        </p:txBody>
      </p:sp>
      <p:sp>
        <p:nvSpPr>
          <p:cNvPr id="7" name="textruta 6">
            <a:extLst>
              <a:ext uri="{FF2B5EF4-FFF2-40B4-BE49-F238E27FC236}">
                <a16:creationId xmlns:a16="http://schemas.microsoft.com/office/drawing/2014/main" id="{ACB46C5E-9ED5-4468-B6AB-A5E85128751E}"/>
              </a:ext>
            </a:extLst>
          </p:cNvPr>
          <p:cNvSpPr txBox="1"/>
          <p:nvPr/>
        </p:nvSpPr>
        <p:spPr>
          <a:xfrm>
            <a:off x="1644362" y="5915710"/>
            <a:ext cx="9708208" cy="830997"/>
          </a:xfrm>
          <a:prstGeom prst="rect">
            <a:avLst/>
          </a:prstGeom>
          <a:noFill/>
        </p:spPr>
        <p:txBody>
          <a:bodyPr wrap="square" rtlCol="0">
            <a:spAutoFit/>
          </a:bodyPr>
          <a:lstStyle/>
          <a:p>
            <a:r>
              <a:rPr lang="sv-SE" sz="2400" b="1" dirty="0"/>
              <a:t>Fysioterapeuter är viktiga för att tillsammans med patient, närstående och andra aktörer skapa en god och nära vård</a:t>
            </a:r>
          </a:p>
        </p:txBody>
      </p:sp>
      <p:cxnSp>
        <p:nvCxnSpPr>
          <p:cNvPr id="9" name="Rak koppling 8">
            <a:extLst>
              <a:ext uri="{FF2B5EF4-FFF2-40B4-BE49-F238E27FC236}">
                <a16:creationId xmlns:a16="http://schemas.microsoft.com/office/drawing/2014/main" id="{AF376D63-9C83-426F-9D20-D53B8D4AD0E3}"/>
              </a:ext>
            </a:extLst>
          </p:cNvPr>
          <p:cNvCxnSpPr>
            <a:cxnSpLocks/>
          </p:cNvCxnSpPr>
          <p:nvPr/>
        </p:nvCxnSpPr>
        <p:spPr>
          <a:xfrm>
            <a:off x="333632" y="5939323"/>
            <a:ext cx="11858368"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il: höger 1">
            <a:extLst>
              <a:ext uri="{FF2B5EF4-FFF2-40B4-BE49-F238E27FC236}">
                <a16:creationId xmlns:a16="http://schemas.microsoft.com/office/drawing/2014/main" id="{81FF8EB3-F9A4-4907-B140-D1F37BE40DE8}"/>
              </a:ext>
            </a:extLst>
          </p:cNvPr>
          <p:cNvSpPr/>
          <p:nvPr/>
        </p:nvSpPr>
        <p:spPr>
          <a:xfrm>
            <a:off x="559397" y="6046033"/>
            <a:ext cx="950784" cy="537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0717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86AB95-9A1B-4BBD-BE1D-BCB2DCF7E6B3}"/>
              </a:ext>
            </a:extLst>
          </p:cNvPr>
          <p:cNvSpPr>
            <a:spLocks noGrp="1"/>
          </p:cNvSpPr>
          <p:nvPr>
            <p:ph type="title"/>
          </p:nvPr>
        </p:nvSpPr>
        <p:spPr>
          <a:xfrm>
            <a:off x="1776000" y="0"/>
            <a:ext cx="8640000" cy="1325563"/>
          </a:xfrm>
        </p:spPr>
        <p:txBody>
          <a:bodyPr anchor="b">
            <a:normAutofit/>
          </a:bodyPr>
          <a:lstStyle/>
          <a:p>
            <a:r>
              <a:rPr lang="sv-SE" dirty="0"/>
              <a:t>Diskussion </a:t>
            </a:r>
            <a:br>
              <a:rPr lang="sv-SE" dirty="0"/>
            </a:br>
            <a:r>
              <a:rPr lang="sv-SE" sz="1200" b="0" dirty="0"/>
              <a:t>ca 11.15-11.45 </a:t>
            </a:r>
          </a:p>
        </p:txBody>
      </p:sp>
      <p:pic>
        <p:nvPicPr>
          <p:cNvPr id="5" name="Bildobjekt 4">
            <a:extLst>
              <a:ext uri="{FF2B5EF4-FFF2-40B4-BE49-F238E27FC236}">
                <a16:creationId xmlns:a16="http://schemas.microsoft.com/office/drawing/2014/main" id="{7D9FA625-2624-41E5-9264-DDBA8775728B}"/>
              </a:ext>
            </a:extLst>
          </p:cNvPr>
          <p:cNvPicPr>
            <a:picLocks noChangeAspect="1"/>
          </p:cNvPicPr>
          <p:nvPr/>
        </p:nvPicPr>
        <p:blipFill rotWithShape="1">
          <a:blip r:embed="rId3"/>
          <a:srcRect t="1845"/>
          <a:stretch/>
        </p:blipFill>
        <p:spPr>
          <a:xfrm>
            <a:off x="2041034" y="1536147"/>
            <a:ext cx="3627225" cy="3240000"/>
          </a:xfrm>
          <a:prstGeom prst="rect">
            <a:avLst/>
          </a:prstGeom>
          <a:noFill/>
        </p:spPr>
      </p:pic>
      <p:sp>
        <p:nvSpPr>
          <p:cNvPr id="3" name="Platshållare för text 2">
            <a:extLst>
              <a:ext uri="{FF2B5EF4-FFF2-40B4-BE49-F238E27FC236}">
                <a16:creationId xmlns:a16="http://schemas.microsoft.com/office/drawing/2014/main" id="{B477FF98-C5CF-4C7E-9EE5-8C9A125FE2F5}"/>
              </a:ext>
            </a:extLst>
          </p:cNvPr>
          <p:cNvSpPr>
            <a:spLocks noGrp="1"/>
          </p:cNvSpPr>
          <p:nvPr>
            <p:ph sz="half" idx="2"/>
          </p:nvPr>
        </p:nvSpPr>
        <p:spPr>
          <a:xfrm>
            <a:off x="6251192" y="1536147"/>
            <a:ext cx="5491041" cy="3240000"/>
          </a:xfrm>
        </p:spPr>
        <p:txBody>
          <a:bodyPr>
            <a:normAutofit lnSpcReduction="10000"/>
          </a:bodyPr>
          <a:lstStyle/>
          <a:p>
            <a:pPr marL="0" indent="0">
              <a:buNone/>
            </a:pPr>
            <a:r>
              <a:rPr lang="sv-SE" b="1" dirty="0"/>
              <a:t>Framtida nätverksträffar inom Vårdval fysioterapi</a:t>
            </a:r>
          </a:p>
          <a:p>
            <a:pPr marL="0" indent="0">
              <a:buNone/>
            </a:pPr>
            <a:endParaRPr lang="sv-SE" b="1" dirty="0"/>
          </a:p>
          <a:p>
            <a:pPr marL="0" indent="0">
              <a:buNone/>
            </a:pPr>
            <a:r>
              <a:rPr lang="sv-SE" b="1" dirty="0"/>
              <a:t>Prata om önskemål/behov gällande:</a:t>
            </a:r>
          </a:p>
          <a:p>
            <a:r>
              <a:rPr lang="sv-SE" dirty="0"/>
              <a:t>Innehåll…..  </a:t>
            </a:r>
          </a:p>
          <a:p>
            <a:r>
              <a:rPr lang="sv-SE" dirty="0"/>
              <a:t>Mötesform….. Fysiska möten och eller digitala möten</a:t>
            </a:r>
          </a:p>
          <a:p>
            <a:r>
              <a:rPr lang="sv-SE" dirty="0"/>
              <a:t>Antal tillfällen per termin</a:t>
            </a:r>
          </a:p>
          <a:p>
            <a:r>
              <a:rPr lang="sv-SE" dirty="0"/>
              <a:t>Övrigt</a:t>
            </a:r>
          </a:p>
          <a:p>
            <a:pPr marL="0" indent="0">
              <a:buNone/>
            </a:pPr>
            <a:endParaRPr lang="sv-SE" dirty="0"/>
          </a:p>
        </p:txBody>
      </p:sp>
      <p:sp>
        <p:nvSpPr>
          <p:cNvPr id="4" name="textruta 3">
            <a:extLst>
              <a:ext uri="{FF2B5EF4-FFF2-40B4-BE49-F238E27FC236}">
                <a16:creationId xmlns:a16="http://schemas.microsoft.com/office/drawing/2014/main" id="{21615C49-6274-4139-ACAE-97CFA2A13AA8}"/>
              </a:ext>
            </a:extLst>
          </p:cNvPr>
          <p:cNvSpPr txBox="1"/>
          <p:nvPr/>
        </p:nvSpPr>
        <p:spPr>
          <a:xfrm rot="20636304">
            <a:off x="6094985" y="4738877"/>
            <a:ext cx="4633000" cy="646331"/>
          </a:xfrm>
          <a:prstGeom prst="rect">
            <a:avLst/>
          </a:prstGeom>
          <a:noFill/>
        </p:spPr>
        <p:txBody>
          <a:bodyPr wrap="none" rtlCol="0">
            <a:spAutoFit/>
          </a:bodyPr>
          <a:lstStyle/>
          <a:p>
            <a:r>
              <a:rPr lang="sv-SE" i="1" dirty="0">
                <a:solidFill>
                  <a:schemeClr val="accent5"/>
                </a:solidFill>
                <a:latin typeface="Comic Sans MS" panose="030F0702030302020204" pitchFamily="66" charset="0"/>
              </a:rPr>
              <a:t>Utse en i er grupp som antecknar!</a:t>
            </a:r>
          </a:p>
          <a:p>
            <a:r>
              <a:rPr lang="sv-SE" i="1" dirty="0">
                <a:solidFill>
                  <a:schemeClr val="accent5"/>
                </a:solidFill>
                <a:latin typeface="Comic Sans MS" panose="030F0702030302020204" pitchFamily="66" charset="0"/>
              </a:rPr>
              <a:t>Skriv också ner namn på gruppdeltagarna!</a:t>
            </a:r>
          </a:p>
        </p:txBody>
      </p:sp>
    </p:spTree>
    <p:extLst>
      <p:ext uri="{BB962C8B-B14F-4D97-AF65-F5344CB8AC3E}">
        <p14:creationId xmlns:p14="http://schemas.microsoft.com/office/powerpoint/2010/main" val="4035458380"/>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Powerpoint-Region Värmland</Template>
  <TotalTime>1008</TotalTime>
  <Words>624</Words>
  <Application>Microsoft Office PowerPoint</Application>
  <PresentationFormat>Bredbild</PresentationFormat>
  <Paragraphs>91</Paragraphs>
  <Slides>4</Slides>
  <Notes>4</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4</vt:i4>
      </vt:variant>
    </vt:vector>
  </HeadingPairs>
  <TitlesOfParts>
    <vt:vector size="12" baseType="lpstr">
      <vt:lpstr>Arial</vt:lpstr>
      <vt:lpstr>Calibri</vt:lpstr>
      <vt:lpstr>Comic Sans MS</vt:lpstr>
      <vt:lpstr>Courier New</vt:lpstr>
      <vt:lpstr>Wingdings</vt:lpstr>
      <vt:lpstr>Region Varmland</vt:lpstr>
      <vt:lpstr>Region Varmland Grå</vt:lpstr>
      <vt:lpstr>Stor rubrik</vt:lpstr>
      <vt:lpstr>Välkomna Nätverksträff vårdval fysioterapi</vt:lpstr>
      <vt:lpstr>Program 2022-06-02 Nätverksträff vårdval fysioterapi</vt:lpstr>
      <vt:lpstr>PowerPoint-presentation</vt:lpstr>
      <vt:lpstr>Diskussion  ca 11.15-11.45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Nätverksträff vårdval fysioterapi</dc:title>
  <dc:creator>Åsa Hedeberg</dc:creator>
  <cp:lastModifiedBy>Åsa Hedeberg</cp:lastModifiedBy>
  <cp:revision>12</cp:revision>
  <cp:lastPrinted>2022-06-01T12:49:15Z</cp:lastPrinted>
  <dcterms:created xsi:type="dcterms:W3CDTF">2022-05-30T11:52:54Z</dcterms:created>
  <dcterms:modified xsi:type="dcterms:W3CDTF">2022-06-08T13:49:17Z</dcterms:modified>
</cp:coreProperties>
</file>