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0" r:id="rId5"/>
    <p:sldMasterId id="2147483679" r:id="rId6"/>
    <p:sldMasterId id="2147484057" r:id="rId7"/>
  </p:sldMasterIdLst>
  <p:notesMasterIdLst>
    <p:notesMasterId r:id="rId32"/>
  </p:notesMasterIdLst>
  <p:sldIdLst>
    <p:sldId id="295" r:id="rId8"/>
    <p:sldId id="257" r:id="rId9"/>
    <p:sldId id="308" r:id="rId10"/>
    <p:sldId id="273" r:id="rId11"/>
    <p:sldId id="263" r:id="rId12"/>
    <p:sldId id="259" r:id="rId13"/>
    <p:sldId id="277" r:id="rId14"/>
    <p:sldId id="268" r:id="rId15"/>
    <p:sldId id="276" r:id="rId16"/>
    <p:sldId id="284" r:id="rId17"/>
    <p:sldId id="290" r:id="rId18"/>
    <p:sldId id="292" r:id="rId19"/>
    <p:sldId id="256" r:id="rId20"/>
    <p:sldId id="314" r:id="rId21"/>
    <p:sldId id="312" r:id="rId22"/>
    <p:sldId id="313" r:id="rId23"/>
    <p:sldId id="315" r:id="rId24"/>
    <p:sldId id="316" r:id="rId25"/>
    <p:sldId id="262" r:id="rId26"/>
    <p:sldId id="265" r:id="rId27"/>
    <p:sldId id="318" r:id="rId28"/>
    <p:sldId id="260" r:id="rId29"/>
    <p:sldId id="304" r:id="rId30"/>
    <p:sldId id="317" r:id="rId31"/>
  </p:sldIdLst>
  <p:sldSz cx="12192000" cy="6858000"/>
  <p:notesSz cx="6794500" cy="99822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7833317-1051-4B0B-8AD4-20F6FFDAD03F}">
          <p14:sldIdLst>
            <p14:sldId id="295"/>
            <p14:sldId id="257"/>
            <p14:sldId id="308"/>
            <p14:sldId id="273"/>
            <p14:sldId id="263"/>
          </p14:sldIdLst>
        </p14:section>
        <p14:section name="Tre delar" id="{722582FB-30CC-4AE5-A4DB-ACDD13DECF44}">
          <p14:sldIdLst>
            <p14:sldId id="259"/>
          </p14:sldIdLst>
        </p14:section>
        <p14:section name="Nivåer" id="{0241A10F-41AD-46E2-BA38-9929164AFFDA}">
          <p14:sldIdLst>
            <p14:sldId id="277"/>
          </p14:sldIdLst>
        </p14:section>
        <p14:section name="Programområden" id="{D119137F-FFCE-4F6E-AA3D-95E38AF3F2D1}">
          <p14:sldIdLst>
            <p14:sldId id="268"/>
          </p14:sldIdLst>
        </p14:section>
        <p14:section name="Organisation" id="{48C2B946-11F8-4C4E-B987-CBF3D56B5FCE}">
          <p14:sldIdLst>
            <p14:sldId id="276"/>
          </p14:sldIdLst>
        </p14:section>
        <p14:section name="Kunskapsstöd" id="{5411BECF-CA2F-42EF-B2AD-551FC3DC906A}">
          <p14:sldIdLst>
            <p14:sldId id="284"/>
          </p14:sldIdLst>
        </p14:section>
        <p14:section name="Nyttan" id="{1ACB6DC5-F7F3-4E3E-B2A3-ED794EA5D164}">
          <p14:sldIdLst>
            <p14:sldId id="290"/>
            <p14:sldId id="292"/>
            <p14:sldId id="256"/>
            <p14:sldId id="314"/>
            <p14:sldId id="312"/>
            <p14:sldId id="313"/>
            <p14:sldId id="315"/>
            <p14:sldId id="316"/>
            <p14:sldId id="262"/>
            <p14:sldId id="265"/>
            <p14:sldId id="318"/>
            <p14:sldId id="260"/>
            <p14:sldId id="304"/>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673B6-4445-4869-916F-93C28EAFF991}" v="45" dt="2022-06-01T11:09:25.046"/>
    <p1510:client id="{831F64D5-19FD-0157-7B7F-3AC5DCE15ADB}" v="10" dt="2022-06-01T07:42:20.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80" autoAdjust="0"/>
  </p:normalViewPr>
  <p:slideViewPr>
    <p:cSldViewPr snapToGrid="0">
      <p:cViewPr varScale="1">
        <p:scale>
          <a:sx n="58" d="100"/>
          <a:sy n="58" d="100"/>
        </p:scale>
        <p:origin x="15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C0EFC-329D-4AE3-B3FA-15D76B62F32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556FFCB5-E775-4BAE-9950-5A4FC172F251}">
      <dgm:prSet/>
      <dgm:spPr/>
      <dgm:t>
        <a:bodyPr lIns="1332000"/>
        <a:lstStyle/>
        <a:p>
          <a:pPr algn="l"/>
          <a:r>
            <a:rPr lang="en-US" b="1"/>
            <a:t>Hälso- och </a:t>
          </a:r>
          <a:r>
            <a:rPr lang="en-US" b="1" err="1"/>
            <a:t>sjukvårdsledningen</a:t>
          </a:r>
          <a:r>
            <a:rPr lang="en-US" b="1"/>
            <a:t> (HCL)</a:t>
          </a:r>
          <a:br>
            <a:rPr lang="en-US" b="1"/>
          </a:br>
          <a:r>
            <a:rPr lang="en-US" b="0" err="1"/>
            <a:t>Leds</a:t>
          </a:r>
          <a:r>
            <a:rPr lang="en-US" b="0"/>
            <a:t> av </a:t>
          </a:r>
          <a:r>
            <a:rPr lang="en-US" b="0" err="1"/>
            <a:t>hälso</a:t>
          </a:r>
          <a:r>
            <a:rPr lang="en-US" b="0"/>
            <a:t>- och </a:t>
          </a:r>
          <a:r>
            <a:rPr lang="en-US" b="0" err="1"/>
            <a:t>sjukvårdsdirektören</a:t>
          </a:r>
          <a:r>
            <a:rPr lang="en-US" b="0"/>
            <a:t>, </a:t>
          </a:r>
          <a:r>
            <a:rPr lang="en-US" b="0" err="1"/>
            <a:t>b</a:t>
          </a:r>
          <a:r>
            <a:rPr lang="en-US" err="1"/>
            <a:t>ereder</a:t>
          </a:r>
          <a:r>
            <a:rPr lang="en-US"/>
            <a:t> och tar </a:t>
          </a:r>
          <a:r>
            <a:rPr lang="en-US" err="1"/>
            <a:t>beslut</a:t>
          </a:r>
          <a:r>
            <a:rPr lang="en-US"/>
            <a:t> i </a:t>
          </a:r>
          <a:r>
            <a:rPr lang="en-US" err="1"/>
            <a:t>hälso</a:t>
          </a:r>
          <a:r>
            <a:rPr lang="en-US"/>
            <a:t>- och </a:t>
          </a:r>
          <a:r>
            <a:rPr lang="en-US" err="1"/>
            <a:t>sjukvårdsfrågor</a:t>
          </a:r>
          <a:endParaRPr lang="en-US"/>
        </a:p>
      </dgm:t>
    </dgm:pt>
    <dgm:pt modelId="{11D88E92-F2C9-4DCA-A875-DB8EBD56B408}" type="parTrans" cxnId="{697ABA16-E586-4885-A0CC-70D89ED6235F}">
      <dgm:prSet/>
      <dgm:spPr/>
      <dgm:t>
        <a:bodyPr/>
        <a:lstStyle/>
        <a:p>
          <a:endParaRPr lang="en-US"/>
        </a:p>
      </dgm:t>
    </dgm:pt>
    <dgm:pt modelId="{6635DCA5-863A-4DB6-9124-C55787B71BC2}" type="sibTrans" cxnId="{697ABA16-E586-4885-A0CC-70D89ED6235F}">
      <dgm:prSet/>
      <dgm:spPr/>
      <dgm:t>
        <a:bodyPr/>
        <a:lstStyle/>
        <a:p>
          <a:endParaRPr lang="en-US"/>
        </a:p>
      </dgm:t>
    </dgm:pt>
    <dgm:pt modelId="{F89E8F79-2869-4737-AFD5-C5D76988115C}">
      <dgm:prSet/>
      <dgm:spPr/>
      <dgm:t>
        <a:bodyPr lIns="1332000"/>
        <a:lstStyle/>
        <a:p>
          <a:r>
            <a:rPr lang="en-US" b="1" i="0" baseline="0"/>
            <a:t>Kunskapsstyrningsrådet</a:t>
          </a:r>
          <a:br>
            <a:rPr lang="en-US" b="1" i="0" baseline="0"/>
          </a:br>
          <a:r>
            <a:rPr lang="en-US"/>
            <a:t>Hanterar ärenden, samordnar och leder det lokala systemet och stödjer HCL.</a:t>
          </a:r>
        </a:p>
      </dgm:t>
    </dgm:pt>
    <dgm:pt modelId="{F58864A1-737B-4359-8722-7A752F7F1408}" type="parTrans" cxnId="{9078032C-66E3-4CF3-8FFB-3BD77AD77737}">
      <dgm:prSet/>
      <dgm:spPr/>
      <dgm:t>
        <a:bodyPr/>
        <a:lstStyle/>
        <a:p>
          <a:endParaRPr lang="en-US"/>
        </a:p>
      </dgm:t>
    </dgm:pt>
    <dgm:pt modelId="{2418D4E3-3C47-44D6-A6F0-ECF842F30A30}" type="sibTrans" cxnId="{9078032C-66E3-4CF3-8FFB-3BD77AD77737}">
      <dgm:prSet/>
      <dgm:spPr/>
      <dgm:t>
        <a:bodyPr/>
        <a:lstStyle/>
        <a:p>
          <a:endParaRPr lang="en-US"/>
        </a:p>
      </dgm:t>
    </dgm:pt>
    <dgm:pt modelId="{A33D5F76-76BD-4A59-984A-2AA29EAEF572}">
      <dgm:prSet/>
      <dgm:spPr/>
      <dgm:t>
        <a:bodyPr lIns="1332000"/>
        <a:lstStyle/>
        <a:p>
          <a:r>
            <a:rPr lang="en-US" b="1"/>
            <a:t>LPO LSG</a:t>
          </a:r>
          <a:br>
            <a:rPr lang="en-US" b="1"/>
          </a:br>
          <a:r>
            <a:rPr lang="en-US"/>
            <a:t>Finns </a:t>
          </a:r>
          <a:r>
            <a:rPr lang="en-US" err="1"/>
            <a:t>ett</a:t>
          </a:r>
          <a:r>
            <a:rPr lang="en-US"/>
            <a:t> LPO </a:t>
          </a:r>
          <a:r>
            <a:rPr lang="en-US" err="1"/>
            <a:t>eller</a:t>
          </a:r>
          <a:r>
            <a:rPr lang="en-US"/>
            <a:t> LSG </a:t>
          </a:r>
          <a:r>
            <a:rPr lang="en-US" err="1"/>
            <a:t>för</a:t>
          </a:r>
          <a:r>
            <a:rPr lang="en-US"/>
            <a:t> </a:t>
          </a:r>
          <a:r>
            <a:rPr lang="en-US" err="1"/>
            <a:t>varje</a:t>
          </a:r>
          <a:r>
            <a:rPr lang="en-US"/>
            <a:t> </a:t>
          </a:r>
          <a:r>
            <a:rPr lang="en-US" err="1"/>
            <a:t>nationellt</a:t>
          </a:r>
          <a:r>
            <a:rPr lang="en-US"/>
            <a:t> </a:t>
          </a:r>
          <a:r>
            <a:rPr lang="en-US" err="1"/>
            <a:t>programområde</a:t>
          </a:r>
          <a:r>
            <a:rPr lang="en-US"/>
            <a:t> </a:t>
          </a:r>
          <a:r>
            <a:rPr lang="en-US" err="1"/>
            <a:t>eller</a:t>
          </a:r>
          <a:r>
            <a:rPr lang="en-US"/>
            <a:t> </a:t>
          </a:r>
          <a:r>
            <a:rPr lang="en-US" err="1"/>
            <a:t>samverkansgrupp</a:t>
          </a:r>
          <a:r>
            <a:rPr lang="en-US"/>
            <a:t> </a:t>
          </a:r>
          <a:br>
            <a:rPr lang="en-US"/>
          </a:br>
          <a:r>
            <a:rPr lang="en-US" err="1"/>
            <a:t>som</a:t>
          </a:r>
          <a:r>
            <a:rPr lang="en-US"/>
            <a:t> </a:t>
          </a:r>
          <a:r>
            <a:rPr lang="en-US" err="1"/>
            <a:t>består</a:t>
          </a:r>
          <a:r>
            <a:rPr lang="en-US"/>
            <a:t> av: </a:t>
          </a:r>
        </a:p>
        <a:p>
          <a:r>
            <a:rPr lang="sv-SE"/>
            <a:t>- En sakkunnig företrädare tillika representant i RPO. </a:t>
          </a:r>
        </a:p>
        <a:p>
          <a:pPr>
            <a:buFont typeface="Arial" panose="020B0604020202020204" pitchFamily="34" charset="0"/>
            <a:buChar char="•"/>
          </a:pPr>
          <a:r>
            <a:rPr lang="sv-SE"/>
            <a:t>- En utvecklingsledare som är metod och processtöd.</a:t>
          </a:r>
          <a:endParaRPr lang="en-US"/>
        </a:p>
      </dgm:t>
    </dgm:pt>
    <dgm:pt modelId="{98DFCD0E-0B0A-4D77-86E9-77C9E2B72DBA}" type="parTrans" cxnId="{EA7087FA-B9F1-4F6D-A39C-996AEBCE678D}">
      <dgm:prSet/>
      <dgm:spPr/>
      <dgm:t>
        <a:bodyPr/>
        <a:lstStyle/>
        <a:p>
          <a:endParaRPr lang="en-US"/>
        </a:p>
      </dgm:t>
    </dgm:pt>
    <dgm:pt modelId="{E7812DEC-B6AF-47E3-AE58-567E824F1403}" type="sibTrans" cxnId="{EA7087FA-B9F1-4F6D-A39C-996AEBCE678D}">
      <dgm:prSet/>
      <dgm:spPr/>
      <dgm:t>
        <a:bodyPr/>
        <a:lstStyle/>
        <a:p>
          <a:endParaRPr lang="en-US"/>
        </a:p>
      </dgm:t>
    </dgm:pt>
    <dgm:pt modelId="{2ED78643-E249-4017-BA09-8CCCE576C2D8}">
      <dgm:prSet/>
      <dgm:spPr>
        <a:solidFill>
          <a:schemeClr val="accent5">
            <a:lumMod val="50000"/>
            <a:alpha val="50000"/>
          </a:schemeClr>
        </a:solidFill>
      </dgm:spPr>
      <dgm:t>
        <a:bodyPr lIns="1332000"/>
        <a:lstStyle/>
        <a:p>
          <a:r>
            <a:rPr lang="en-US" b="1">
              <a:solidFill>
                <a:schemeClr val="bg1"/>
              </a:solidFill>
            </a:rPr>
            <a:t>LAG</a:t>
          </a:r>
          <a:br>
            <a:rPr lang="en-US" b="1">
              <a:solidFill>
                <a:schemeClr val="bg1"/>
              </a:solidFill>
            </a:rPr>
          </a:br>
          <a:r>
            <a:rPr lang="en-US" err="1">
              <a:solidFill>
                <a:schemeClr val="bg1"/>
              </a:solidFill>
            </a:rPr>
            <a:t>En</a:t>
          </a:r>
          <a:r>
            <a:rPr lang="en-US">
              <a:solidFill>
                <a:schemeClr val="bg1"/>
              </a:solidFill>
            </a:rPr>
            <a:t> </a:t>
          </a:r>
          <a:r>
            <a:rPr lang="en-US" err="1">
              <a:solidFill>
                <a:schemeClr val="bg1"/>
              </a:solidFill>
            </a:rPr>
            <a:t>tillfällig</a:t>
          </a:r>
          <a:r>
            <a:rPr lang="en-US">
              <a:solidFill>
                <a:schemeClr val="bg1"/>
              </a:solidFill>
            </a:rPr>
            <a:t> </a:t>
          </a:r>
          <a:r>
            <a:rPr lang="en-US" err="1">
              <a:solidFill>
                <a:schemeClr val="bg1"/>
              </a:solidFill>
            </a:rPr>
            <a:t>lokal</a:t>
          </a:r>
          <a:r>
            <a:rPr lang="en-US">
              <a:solidFill>
                <a:schemeClr val="bg1"/>
              </a:solidFill>
            </a:rPr>
            <a:t> </a:t>
          </a:r>
          <a:r>
            <a:rPr lang="en-US" err="1">
              <a:solidFill>
                <a:schemeClr val="bg1"/>
              </a:solidFill>
            </a:rPr>
            <a:t>arbetsgrupp</a:t>
          </a:r>
          <a:r>
            <a:rPr lang="en-US">
              <a:solidFill>
                <a:schemeClr val="bg1"/>
              </a:solidFill>
            </a:rPr>
            <a:t> </a:t>
          </a:r>
          <a:r>
            <a:rPr lang="en-US" err="1">
              <a:solidFill>
                <a:schemeClr val="bg1"/>
              </a:solidFill>
            </a:rPr>
            <a:t>som</a:t>
          </a:r>
          <a:r>
            <a:rPr lang="en-US">
              <a:solidFill>
                <a:schemeClr val="bg1"/>
              </a:solidFill>
            </a:rPr>
            <a:t> </a:t>
          </a:r>
          <a:r>
            <a:rPr lang="en-US" err="1">
              <a:solidFill>
                <a:schemeClr val="bg1"/>
              </a:solidFill>
            </a:rPr>
            <a:t>tillsätts</a:t>
          </a:r>
          <a:r>
            <a:rPr lang="en-US">
              <a:solidFill>
                <a:schemeClr val="bg1"/>
              </a:solidFill>
            </a:rPr>
            <a:t> </a:t>
          </a:r>
          <a:r>
            <a:rPr lang="en-US" err="1">
              <a:solidFill>
                <a:schemeClr val="bg1"/>
              </a:solidFill>
            </a:rPr>
            <a:t>för</a:t>
          </a:r>
          <a:r>
            <a:rPr lang="en-US">
              <a:solidFill>
                <a:schemeClr val="bg1"/>
              </a:solidFill>
            </a:rPr>
            <a:t> </a:t>
          </a:r>
          <a:r>
            <a:rPr lang="en-US" err="1">
              <a:solidFill>
                <a:schemeClr val="bg1"/>
              </a:solidFill>
            </a:rPr>
            <a:t>att</a:t>
          </a:r>
          <a:r>
            <a:rPr lang="en-US">
              <a:solidFill>
                <a:schemeClr val="bg1"/>
              </a:solidFill>
            </a:rPr>
            <a:t> </a:t>
          </a:r>
          <a:r>
            <a:rPr lang="en-US" err="1">
              <a:solidFill>
                <a:schemeClr val="bg1"/>
              </a:solidFill>
            </a:rPr>
            <a:t>utföra</a:t>
          </a:r>
          <a:r>
            <a:rPr lang="en-US">
              <a:solidFill>
                <a:schemeClr val="bg1"/>
              </a:solidFill>
            </a:rPr>
            <a:t> </a:t>
          </a:r>
          <a:r>
            <a:rPr lang="en-US" err="1">
              <a:solidFill>
                <a:schemeClr val="bg1"/>
              </a:solidFill>
            </a:rPr>
            <a:t>ett</a:t>
          </a:r>
          <a:r>
            <a:rPr lang="en-US">
              <a:solidFill>
                <a:schemeClr val="bg1"/>
              </a:solidFill>
            </a:rPr>
            <a:t> </a:t>
          </a:r>
          <a:r>
            <a:rPr lang="en-US" err="1">
              <a:solidFill>
                <a:schemeClr val="bg1"/>
              </a:solidFill>
            </a:rPr>
            <a:t>uppdrag</a:t>
          </a:r>
          <a:r>
            <a:rPr lang="en-US">
              <a:solidFill>
                <a:schemeClr val="bg1"/>
              </a:solidFill>
            </a:rPr>
            <a:t>, </a:t>
          </a:r>
          <a:br>
            <a:rPr lang="en-US">
              <a:solidFill>
                <a:schemeClr val="bg1"/>
              </a:solidFill>
            </a:rPr>
          </a:br>
          <a:r>
            <a:rPr lang="en-US" err="1">
              <a:solidFill>
                <a:schemeClr val="bg1"/>
              </a:solidFill>
            </a:rPr>
            <a:t>exempelvis</a:t>
          </a:r>
          <a:r>
            <a:rPr lang="en-US">
              <a:solidFill>
                <a:schemeClr val="bg1"/>
              </a:solidFill>
            </a:rPr>
            <a:t> </a:t>
          </a:r>
          <a:r>
            <a:rPr lang="en-US" err="1">
              <a:solidFill>
                <a:schemeClr val="bg1"/>
              </a:solidFill>
            </a:rPr>
            <a:t>implementera</a:t>
          </a:r>
          <a:r>
            <a:rPr lang="en-US">
              <a:solidFill>
                <a:schemeClr val="bg1"/>
              </a:solidFill>
            </a:rPr>
            <a:t> </a:t>
          </a:r>
          <a:r>
            <a:rPr lang="en-US" err="1">
              <a:solidFill>
                <a:schemeClr val="bg1"/>
              </a:solidFill>
            </a:rPr>
            <a:t>vårdförlopp</a:t>
          </a:r>
          <a:r>
            <a:rPr lang="en-US">
              <a:solidFill>
                <a:schemeClr val="bg1"/>
              </a:solidFill>
            </a:rPr>
            <a:t>. </a:t>
          </a:r>
        </a:p>
        <a:p>
          <a:r>
            <a:rPr lang="en-US" err="1">
              <a:solidFill>
                <a:schemeClr val="bg1"/>
              </a:solidFill>
            </a:rPr>
            <a:t>Varje</a:t>
          </a:r>
          <a:r>
            <a:rPr lang="en-US">
              <a:solidFill>
                <a:schemeClr val="bg1"/>
              </a:solidFill>
            </a:rPr>
            <a:t> LAG har </a:t>
          </a:r>
          <a:r>
            <a:rPr lang="en-US" err="1">
              <a:solidFill>
                <a:schemeClr val="bg1"/>
              </a:solidFill>
            </a:rPr>
            <a:t>ett</a:t>
          </a:r>
          <a:r>
            <a:rPr lang="en-US">
              <a:solidFill>
                <a:schemeClr val="bg1"/>
              </a:solidFill>
            </a:rPr>
            <a:t> </a:t>
          </a:r>
          <a:r>
            <a:rPr lang="en-US" err="1">
              <a:solidFill>
                <a:schemeClr val="bg1"/>
              </a:solidFill>
            </a:rPr>
            <a:t>skriftligt</a:t>
          </a:r>
          <a:r>
            <a:rPr lang="en-US">
              <a:solidFill>
                <a:schemeClr val="bg1"/>
              </a:solidFill>
            </a:rPr>
            <a:t>, </a:t>
          </a:r>
          <a:r>
            <a:rPr lang="en-US" err="1">
              <a:solidFill>
                <a:schemeClr val="bg1"/>
              </a:solidFill>
            </a:rPr>
            <a:t>tidsbestämt</a:t>
          </a:r>
          <a:r>
            <a:rPr lang="en-US">
              <a:solidFill>
                <a:schemeClr val="bg1"/>
              </a:solidFill>
            </a:rPr>
            <a:t> </a:t>
          </a:r>
          <a:r>
            <a:rPr lang="en-US" err="1">
              <a:solidFill>
                <a:schemeClr val="bg1"/>
              </a:solidFill>
            </a:rPr>
            <a:t>uppdrag</a:t>
          </a:r>
          <a:r>
            <a:rPr lang="en-US">
              <a:solidFill>
                <a:schemeClr val="bg1"/>
              </a:solidFill>
            </a:rPr>
            <a:t>.</a:t>
          </a:r>
        </a:p>
      </dgm:t>
    </dgm:pt>
    <dgm:pt modelId="{C9BB81A3-6158-4C5B-BF7C-BA436F1AE405}" type="parTrans" cxnId="{3536A8A3-E789-4145-86D8-F0AC29464136}">
      <dgm:prSet/>
      <dgm:spPr/>
      <dgm:t>
        <a:bodyPr/>
        <a:lstStyle/>
        <a:p>
          <a:endParaRPr lang="en-US"/>
        </a:p>
      </dgm:t>
    </dgm:pt>
    <dgm:pt modelId="{A2D14885-C126-40D8-A5AA-E16D9F442FE9}" type="sibTrans" cxnId="{3536A8A3-E789-4145-86D8-F0AC29464136}">
      <dgm:prSet/>
      <dgm:spPr/>
      <dgm:t>
        <a:bodyPr/>
        <a:lstStyle/>
        <a:p>
          <a:endParaRPr lang="en-US"/>
        </a:p>
      </dgm:t>
    </dgm:pt>
    <dgm:pt modelId="{2C7D3415-648F-4A2F-9D85-619463855781}" type="pres">
      <dgm:prSet presAssocID="{7C1C0EFC-329D-4AE3-B3FA-15D76B62F325}" presName="linear" presStyleCnt="0">
        <dgm:presLayoutVars>
          <dgm:animLvl val="lvl"/>
          <dgm:resizeHandles val="exact"/>
        </dgm:presLayoutVars>
      </dgm:prSet>
      <dgm:spPr/>
    </dgm:pt>
    <dgm:pt modelId="{29C04F3C-2E82-4503-9393-D447A33404CF}" type="pres">
      <dgm:prSet presAssocID="{556FFCB5-E775-4BAE-9950-5A4FC172F251}" presName="parentText" presStyleLbl="node1" presStyleIdx="0" presStyleCnt="4" custLinFactY="-471" custLinFactNeighborY="-100000">
        <dgm:presLayoutVars>
          <dgm:chMax val="0"/>
          <dgm:bulletEnabled val="1"/>
        </dgm:presLayoutVars>
      </dgm:prSet>
      <dgm:spPr/>
    </dgm:pt>
    <dgm:pt modelId="{6E6A9D54-771D-404F-8F6D-CEAEDC8A8364}" type="pres">
      <dgm:prSet presAssocID="{6635DCA5-863A-4DB6-9124-C55787B71BC2}" presName="spacer" presStyleCnt="0"/>
      <dgm:spPr/>
    </dgm:pt>
    <dgm:pt modelId="{8825BF9B-6E94-4DAA-B1D2-D42CB8A04C65}" type="pres">
      <dgm:prSet presAssocID="{F89E8F79-2869-4737-AFD5-C5D76988115C}" presName="parentText" presStyleLbl="node1" presStyleIdx="1" presStyleCnt="4" custLinFactY="-720" custLinFactNeighborX="10737" custLinFactNeighborY="-100000">
        <dgm:presLayoutVars>
          <dgm:chMax val="0"/>
          <dgm:bulletEnabled val="1"/>
        </dgm:presLayoutVars>
      </dgm:prSet>
      <dgm:spPr/>
    </dgm:pt>
    <dgm:pt modelId="{1A56F971-CB0B-40D1-8C3D-F7B8426E811F}" type="pres">
      <dgm:prSet presAssocID="{2418D4E3-3C47-44D6-A6F0-ECF842F30A30}" presName="spacer" presStyleCnt="0"/>
      <dgm:spPr/>
    </dgm:pt>
    <dgm:pt modelId="{431C3B5C-EED0-4ECE-82B8-1A12FE57BBB8}" type="pres">
      <dgm:prSet presAssocID="{A33D5F76-76BD-4A59-984A-2AA29EAEF572}" presName="parentText" presStyleLbl="node1" presStyleIdx="2" presStyleCnt="4">
        <dgm:presLayoutVars>
          <dgm:chMax val="0"/>
          <dgm:bulletEnabled val="1"/>
        </dgm:presLayoutVars>
      </dgm:prSet>
      <dgm:spPr/>
    </dgm:pt>
    <dgm:pt modelId="{1E4EE91C-54C7-4DAD-909B-3B6BB4B282BF}" type="pres">
      <dgm:prSet presAssocID="{E7812DEC-B6AF-47E3-AE58-567E824F1403}" presName="spacer" presStyleCnt="0"/>
      <dgm:spPr/>
    </dgm:pt>
    <dgm:pt modelId="{A6DC447A-8C87-4A4B-A36A-02634AFA3F27}" type="pres">
      <dgm:prSet presAssocID="{2ED78643-E249-4017-BA09-8CCCE576C2D8}" presName="parentText" presStyleLbl="node1" presStyleIdx="3" presStyleCnt="4">
        <dgm:presLayoutVars>
          <dgm:chMax val="0"/>
          <dgm:bulletEnabled val="1"/>
        </dgm:presLayoutVars>
      </dgm:prSet>
      <dgm:spPr/>
    </dgm:pt>
  </dgm:ptLst>
  <dgm:cxnLst>
    <dgm:cxn modelId="{21D2A701-4CA1-4AF4-B36F-506F62BD79CB}" type="presOf" srcId="{A33D5F76-76BD-4A59-984A-2AA29EAEF572}" destId="{431C3B5C-EED0-4ECE-82B8-1A12FE57BBB8}" srcOrd="0" destOrd="0" presId="urn:microsoft.com/office/officeart/2005/8/layout/vList2"/>
    <dgm:cxn modelId="{697ABA16-E586-4885-A0CC-70D89ED6235F}" srcId="{7C1C0EFC-329D-4AE3-B3FA-15D76B62F325}" destId="{556FFCB5-E775-4BAE-9950-5A4FC172F251}" srcOrd="0" destOrd="0" parTransId="{11D88E92-F2C9-4DCA-A875-DB8EBD56B408}" sibTransId="{6635DCA5-863A-4DB6-9124-C55787B71BC2}"/>
    <dgm:cxn modelId="{9078032C-66E3-4CF3-8FFB-3BD77AD77737}" srcId="{7C1C0EFC-329D-4AE3-B3FA-15D76B62F325}" destId="{F89E8F79-2869-4737-AFD5-C5D76988115C}" srcOrd="1" destOrd="0" parTransId="{F58864A1-737B-4359-8722-7A752F7F1408}" sibTransId="{2418D4E3-3C47-44D6-A6F0-ECF842F30A30}"/>
    <dgm:cxn modelId="{079F1170-9C96-4491-AA2A-B835C31A63E1}" type="presOf" srcId="{F89E8F79-2869-4737-AFD5-C5D76988115C}" destId="{8825BF9B-6E94-4DAA-B1D2-D42CB8A04C65}" srcOrd="0" destOrd="0" presId="urn:microsoft.com/office/officeart/2005/8/layout/vList2"/>
    <dgm:cxn modelId="{9B8E6D76-449F-4074-8F43-E1BAE871921F}" type="presOf" srcId="{556FFCB5-E775-4BAE-9950-5A4FC172F251}" destId="{29C04F3C-2E82-4503-9393-D447A33404CF}" srcOrd="0" destOrd="0" presId="urn:microsoft.com/office/officeart/2005/8/layout/vList2"/>
    <dgm:cxn modelId="{3536A8A3-E789-4145-86D8-F0AC29464136}" srcId="{7C1C0EFC-329D-4AE3-B3FA-15D76B62F325}" destId="{2ED78643-E249-4017-BA09-8CCCE576C2D8}" srcOrd="3" destOrd="0" parTransId="{C9BB81A3-6158-4C5B-BF7C-BA436F1AE405}" sibTransId="{A2D14885-C126-40D8-A5AA-E16D9F442FE9}"/>
    <dgm:cxn modelId="{D08B75C1-1342-49DD-8018-81326B84D654}" type="presOf" srcId="{7C1C0EFC-329D-4AE3-B3FA-15D76B62F325}" destId="{2C7D3415-648F-4A2F-9D85-619463855781}" srcOrd="0" destOrd="0" presId="urn:microsoft.com/office/officeart/2005/8/layout/vList2"/>
    <dgm:cxn modelId="{EA7087FA-B9F1-4F6D-A39C-996AEBCE678D}" srcId="{7C1C0EFC-329D-4AE3-B3FA-15D76B62F325}" destId="{A33D5F76-76BD-4A59-984A-2AA29EAEF572}" srcOrd="2" destOrd="0" parTransId="{98DFCD0E-0B0A-4D77-86E9-77C9E2B72DBA}" sibTransId="{E7812DEC-B6AF-47E3-AE58-567E824F1403}"/>
    <dgm:cxn modelId="{F36022FC-3FEE-403B-8AB8-636081B66BB4}" type="presOf" srcId="{2ED78643-E249-4017-BA09-8CCCE576C2D8}" destId="{A6DC447A-8C87-4A4B-A36A-02634AFA3F27}" srcOrd="0" destOrd="0" presId="urn:microsoft.com/office/officeart/2005/8/layout/vList2"/>
    <dgm:cxn modelId="{2063F852-F12F-43A0-BA84-13A9492938F2}" type="presParOf" srcId="{2C7D3415-648F-4A2F-9D85-619463855781}" destId="{29C04F3C-2E82-4503-9393-D447A33404CF}" srcOrd="0" destOrd="0" presId="urn:microsoft.com/office/officeart/2005/8/layout/vList2"/>
    <dgm:cxn modelId="{49F8BFF6-622B-43AA-9727-84E1A376F41A}" type="presParOf" srcId="{2C7D3415-648F-4A2F-9D85-619463855781}" destId="{6E6A9D54-771D-404F-8F6D-CEAEDC8A8364}" srcOrd="1" destOrd="0" presId="urn:microsoft.com/office/officeart/2005/8/layout/vList2"/>
    <dgm:cxn modelId="{5A722C91-74EF-43DE-AE22-0E50C61BC63C}" type="presParOf" srcId="{2C7D3415-648F-4A2F-9D85-619463855781}" destId="{8825BF9B-6E94-4DAA-B1D2-D42CB8A04C65}" srcOrd="2" destOrd="0" presId="urn:microsoft.com/office/officeart/2005/8/layout/vList2"/>
    <dgm:cxn modelId="{D91E058C-566F-4FF9-B21F-B2C506BB88A9}" type="presParOf" srcId="{2C7D3415-648F-4A2F-9D85-619463855781}" destId="{1A56F971-CB0B-40D1-8C3D-F7B8426E811F}" srcOrd="3" destOrd="0" presId="urn:microsoft.com/office/officeart/2005/8/layout/vList2"/>
    <dgm:cxn modelId="{DEE3D0FB-FB4D-406F-9DFB-C0C52725CB7C}" type="presParOf" srcId="{2C7D3415-648F-4A2F-9D85-619463855781}" destId="{431C3B5C-EED0-4ECE-82B8-1A12FE57BBB8}" srcOrd="4" destOrd="0" presId="urn:microsoft.com/office/officeart/2005/8/layout/vList2"/>
    <dgm:cxn modelId="{CC459DB4-052E-4335-9541-09C9131FDFEE}" type="presParOf" srcId="{2C7D3415-648F-4A2F-9D85-619463855781}" destId="{1E4EE91C-54C7-4DAD-909B-3B6BB4B282BF}" srcOrd="5" destOrd="0" presId="urn:microsoft.com/office/officeart/2005/8/layout/vList2"/>
    <dgm:cxn modelId="{AC6C0632-B6B2-4C58-95B1-3A1D19F5EC79}" type="presParOf" srcId="{2C7D3415-648F-4A2F-9D85-619463855781}" destId="{A6DC447A-8C87-4A4B-A36A-02634AFA3F2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819319-2648-4398-A008-C2EBFB7BCE2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7BE6298-76CE-4D7D-80CB-B50D4DBB4D4E}">
      <dgm:prSet custT="1"/>
      <dgm:spPr>
        <a:solidFill>
          <a:srgbClr val="70AD47"/>
        </a:solidFill>
      </dgm:spPr>
      <dgm:t>
        <a:bodyPr/>
        <a:lstStyle/>
        <a:p>
          <a:pPr algn="ctr">
            <a:lnSpc>
              <a:spcPct val="100000"/>
            </a:lnSpc>
          </a:pPr>
          <a:r>
            <a:rPr lang="en-US" sz="2000" b="0"/>
            <a:t> </a:t>
          </a:r>
          <a:r>
            <a:rPr lang="en-US" sz="2000" b="0" err="1"/>
            <a:t>Nationella</a:t>
          </a:r>
          <a:r>
            <a:rPr lang="en-US" sz="2000" b="0"/>
            <a:t> </a:t>
          </a:r>
          <a:r>
            <a:rPr lang="en-US" sz="2000" b="0" err="1"/>
            <a:t>riktlinjer</a:t>
          </a:r>
          <a:endParaRPr lang="en-US" sz="2000" b="0"/>
        </a:p>
      </dgm:t>
    </dgm:pt>
    <dgm:pt modelId="{5CD0AE04-8FAC-411D-AC50-D48E558F1CA2}" type="parTrans" cxnId="{704921D8-420E-426A-848B-EC0DC0862ED1}">
      <dgm:prSet/>
      <dgm:spPr/>
      <dgm:t>
        <a:bodyPr/>
        <a:lstStyle/>
        <a:p>
          <a:endParaRPr lang="en-US"/>
        </a:p>
      </dgm:t>
    </dgm:pt>
    <dgm:pt modelId="{2A2E73F3-E133-4370-B963-9C984219B460}" type="sibTrans" cxnId="{704921D8-420E-426A-848B-EC0DC0862ED1}">
      <dgm:prSet/>
      <dgm:spPr/>
      <dgm:t>
        <a:bodyPr/>
        <a:lstStyle/>
        <a:p>
          <a:endParaRPr lang="en-US"/>
        </a:p>
      </dgm:t>
    </dgm:pt>
    <dgm:pt modelId="{5921DC8E-C871-4839-BFE8-5A043FAB3868}">
      <dgm:prSet custT="1"/>
      <dgm:spPr>
        <a:solidFill>
          <a:srgbClr val="70AD47"/>
        </a:solidFill>
      </dgm:spPr>
      <dgm:t>
        <a:bodyPr/>
        <a:lstStyle/>
        <a:p>
          <a:pPr algn="ctr">
            <a:lnSpc>
              <a:spcPct val="100000"/>
            </a:lnSpc>
          </a:pPr>
          <a:r>
            <a:rPr lang="en-US" sz="2000" b="0" err="1"/>
            <a:t>Nationella</a:t>
          </a:r>
          <a:r>
            <a:rPr lang="en-US" sz="2000" b="0"/>
            <a:t> </a:t>
          </a:r>
          <a:r>
            <a:rPr lang="en-US" sz="2000" b="0" err="1"/>
            <a:t>vårdprogram</a:t>
          </a:r>
          <a:endParaRPr lang="en-US" sz="2000" b="0"/>
        </a:p>
      </dgm:t>
    </dgm:pt>
    <dgm:pt modelId="{606B4899-A51C-457B-97CF-7EA58E4EF77D}" type="parTrans" cxnId="{4BE4D9A6-5374-4CB0-A238-46CDBC85D7FF}">
      <dgm:prSet/>
      <dgm:spPr/>
      <dgm:t>
        <a:bodyPr/>
        <a:lstStyle/>
        <a:p>
          <a:endParaRPr lang="sv-SE"/>
        </a:p>
      </dgm:t>
    </dgm:pt>
    <dgm:pt modelId="{DFF22214-6850-4B70-BDF7-C4B6358B5FF4}" type="sibTrans" cxnId="{4BE4D9A6-5374-4CB0-A238-46CDBC85D7FF}">
      <dgm:prSet/>
      <dgm:spPr/>
      <dgm:t>
        <a:bodyPr/>
        <a:lstStyle/>
        <a:p>
          <a:endParaRPr lang="sv-SE"/>
        </a:p>
      </dgm:t>
    </dgm:pt>
    <dgm:pt modelId="{307FD84E-08FC-41B2-8A11-A2B2E53CB62F}">
      <dgm:prSet custT="1"/>
      <dgm:spPr>
        <a:solidFill>
          <a:srgbClr val="70AD47"/>
        </a:solidFill>
      </dgm:spPr>
      <dgm:t>
        <a:bodyPr/>
        <a:lstStyle/>
        <a:p>
          <a:pPr algn="ctr">
            <a:lnSpc>
              <a:spcPct val="100000"/>
            </a:lnSpc>
            <a:buFont typeface="Arial" panose="020B0604020202020204" pitchFamily="34" charset="0"/>
            <a:buChar char="•"/>
          </a:pPr>
          <a:r>
            <a:rPr lang="sv-SE" sz="2000"/>
            <a:t>Personcentrerade sammanhållna vårdförlopp</a:t>
          </a:r>
          <a:endParaRPr lang="en-US" sz="2000" b="0"/>
        </a:p>
      </dgm:t>
    </dgm:pt>
    <dgm:pt modelId="{37BC152C-0A7D-4E55-B1E6-7AC20AB5ED85}" type="parTrans" cxnId="{249C3DB6-9DA6-4542-8175-8698E12DFA58}">
      <dgm:prSet/>
      <dgm:spPr/>
      <dgm:t>
        <a:bodyPr/>
        <a:lstStyle/>
        <a:p>
          <a:endParaRPr lang="sv-SE"/>
        </a:p>
      </dgm:t>
    </dgm:pt>
    <dgm:pt modelId="{B8569965-273C-4C45-A727-1161F8AF0D1B}" type="sibTrans" cxnId="{249C3DB6-9DA6-4542-8175-8698E12DFA58}">
      <dgm:prSet/>
      <dgm:spPr/>
      <dgm:t>
        <a:bodyPr/>
        <a:lstStyle/>
        <a:p>
          <a:endParaRPr lang="sv-SE"/>
        </a:p>
      </dgm:t>
    </dgm:pt>
    <dgm:pt modelId="{A07A592A-DCF1-422C-8C8A-0A3C0621CB9D}">
      <dgm:prSet custT="1"/>
      <dgm:spPr>
        <a:solidFill>
          <a:srgbClr val="70AD47"/>
        </a:solidFill>
      </dgm:spPr>
      <dgm:t>
        <a:bodyPr/>
        <a:lstStyle/>
        <a:p>
          <a:pPr algn="ctr">
            <a:lnSpc>
              <a:spcPct val="100000"/>
            </a:lnSpc>
            <a:buFont typeface="Arial" panose="020B0604020202020204" pitchFamily="34" charset="0"/>
            <a:buChar char="•"/>
          </a:pPr>
          <a:r>
            <a:rPr lang="sv-SE" sz="2000"/>
            <a:t>Rekommendationer för primärvård</a:t>
          </a:r>
          <a:endParaRPr lang="en-US" sz="2000" b="0"/>
        </a:p>
      </dgm:t>
    </dgm:pt>
    <dgm:pt modelId="{35909A8E-ED82-4143-AE63-B2015B8FA408}" type="parTrans" cxnId="{18239CB3-05FE-41DB-BE17-C1402476CB74}">
      <dgm:prSet/>
      <dgm:spPr/>
      <dgm:t>
        <a:bodyPr/>
        <a:lstStyle/>
        <a:p>
          <a:endParaRPr lang="sv-SE"/>
        </a:p>
      </dgm:t>
    </dgm:pt>
    <dgm:pt modelId="{F6C88086-F197-464E-AB44-6CAD1EACBCB4}" type="sibTrans" cxnId="{18239CB3-05FE-41DB-BE17-C1402476CB74}">
      <dgm:prSet/>
      <dgm:spPr/>
      <dgm:t>
        <a:bodyPr/>
        <a:lstStyle/>
        <a:p>
          <a:endParaRPr lang="sv-SE"/>
        </a:p>
      </dgm:t>
    </dgm:pt>
    <dgm:pt modelId="{B62031F2-4C61-4036-848D-38F0C63E8E7F}" type="pres">
      <dgm:prSet presAssocID="{97819319-2648-4398-A008-C2EBFB7BCE20}" presName="linear" presStyleCnt="0">
        <dgm:presLayoutVars>
          <dgm:animLvl val="lvl"/>
          <dgm:resizeHandles val="exact"/>
        </dgm:presLayoutVars>
      </dgm:prSet>
      <dgm:spPr/>
    </dgm:pt>
    <dgm:pt modelId="{F65739F3-342E-4FD2-9CD1-9DB558BB46A6}" type="pres">
      <dgm:prSet presAssocID="{17BE6298-76CE-4D7D-80CB-B50D4DBB4D4E}" presName="parentText" presStyleLbl="node1" presStyleIdx="0" presStyleCnt="4" custLinFactNeighborX="-1436" custLinFactNeighborY="11873">
        <dgm:presLayoutVars>
          <dgm:chMax val="0"/>
          <dgm:bulletEnabled val="1"/>
        </dgm:presLayoutVars>
      </dgm:prSet>
      <dgm:spPr/>
    </dgm:pt>
    <dgm:pt modelId="{BC0EAAD8-8A7C-4EC5-B0BB-B9319F280581}" type="pres">
      <dgm:prSet presAssocID="{2A2E73F3-E133-4370-B963-9C984219B460}" presName="spacer" presStyleCnt="0"/>
      <dgm:spPr/>
    </dgm:pt>
    <dgm:pt modelId="{15EBBD09-0E55-45F9-9526-50B7FC5E1117}" type="pres">
      <dgm:prSet presAssocID="{5921DC8E-C871-4839-BFE8-5A043FAB3868}" presName="parentText" presStyleLbl="node1" presStyleIdx="1" presStyleCnt="4">
        <dgm:presLayoutVars>
          <dgm:chMax val="0"/>
          <dgm:bulletEnabled val="1"/>
        </dgm:presLayoutVars>
      </dgm:prSet>
      <dgm:spPr/>
    </dgm:pt>
    <dgm:pt modelId="{9CFBE28E-A202-46EC-86D2-15631EAB2E61}" type="pres">
      <dgm:prSet presAssocID="{DFF22214-6850-4B70-BDF7-C4B6358B5FF4}" presName="spacer" presStyleCnt="0"/>
      <dgm:spPr/>
    </dgm:pt>
    <dgm:pt modelId="{BC88D7C8-4E4B-48B7-BC65-10D89EFA3D95}" type="pres">
      <dgm:prSet presAssocID="{307FD84E-08FC-41B2-8A11-A2B2E53CB62F}" presName="parentText" presStyleLbl="node1" presStyleIdx="2" presStyleCnt="4">
        <dgm:presLayoutVars>
          <dgm:chMax val="0"/>
          <dgm:bulletEnabled val="1"/>
        </dgm:presLayoutVars>
      </dgm:prSet>
      <dgm:spPr/>
    </dgm:pt>
    <dgm:pt modelId="{0D3C3C56-0F9D-4CF0-A0D5-F02533AAAD85}" type="pres">
      <dgm:prSet presAssocID="{B8569965-273C-4C45-A727-1161F8AF0D1B}" presName="spacer" presStyleCnt="0"/>
      <dgm:spPr/>
    </dgm:pt>
    <dgm:pt modelId="{3E254B38-3AE5-4BF7-907C-0A60B1F0C9A4}" type="pres">
      <dgm:prSet presAssocID="{A07A592A-DCF1-422C-8C8A-0A3C0621CB9D}" presName="parentText" presStyleLbl="node1" presStyleIdx="3" presStyleCnt="4">
        <dgm:presLayoutVars>
          <dgm:chMax val="0"/>
          <dgm:bulletEnabled val="1"/>
        </dgm:presLayoutVars>
      </dgm:prSet>
      <dgm:spPr/>
    </dgm:pt>
  </dgm:ptLst>
  <dgm:cxnLst>
    <dgm:cxn modelId="{DD4F526D-64E5-4F69-A8EB-7F8BFA86D9EC}" type="presOf" srcId="{17BE6298-76CE-4D7D-80CB-B50D4DBB4D4E}" destId="{F65739F3-342E-4FD2-9CD1-9DB558BB46A6}" srcOrd="0" destOrd="0" presId="urn:microsoft.com/office/officeart/2005/8/layout/vList2"/>
    <dgm:cxn modelId="{6A67FF83-7F8A-4DC6-A5D4-C724D788C3BD}" type="presOf" srcId="{97819319-2648-4398-A008-C2EBFB7BCE20}" destId="{B62031F2-4C61-4036-848D-38F0C63E8E7F}" srcOrd="0" destOrd="0" presId="urn:microsoft.com/office/officeart/2005/8/layout/vList2"/>
    <dgm:cxn modelId="{CF5C078F-4661-46ED-B0F2-2AB65FEE994F}" type="presOf" srcId="{5921DC8E-C871-4839-BFE8-5A043FAB3868}" destId="{15EBBD09-0E55-45F9-9526-50B7FC5E1117}" srcOrd="0" destOrd="0" presId="urn:microsoft.com/office/officeart/2005/8/layout/vList2"/>
    <dgm:cxn modelId="{326CFEA1-E700-4B3B-97C0-C4166DCCF95A}" type="presOf" srcId="{307FD84E-08FC-41B2-8A11-A2B2E53CB62F}" destId="{BC88D7C8-4E4B-48B7-BC65-10D89EFA3D95}" srcOrd="0" destOrd="0" presId="urn:microsoft.com/office/officeart/2005/8/layout/vList2"/>
    <dgm:cxn modelId="{4BE4D9A6-5374-4CB0-A238-46CDBC85D7FF}" srcId="{97819319-2648-4398-A008-C2EBFB7BCE20}" destId="{5921DC8E-C871-4839-BFE8-5A043FAB3868}" srcOrd="1" destOrd="0" parTransId="{606B4899-A51C-457B-97CF-7EA58E4EF77D}" sibTransId="{DFF22214-6850-4B70-BDF7-C4B6358B5FF4}"/>
    <dgm:cxn modelId="{18239CB3-05FE-41DB-BE17-C1402476CB74}" srcId="{97819319-2648-4398-A008-C2EBFB7BCE20}" destId="{A07A592A-DCF1-422C-8C8A-0A3C0621CB9D}" srcOrd="3" destOrd="0" parTransId="{35909A8E-ED82-4143-AE63-B2015B8FA408}" sibTransId="{F6C88086-F197-464E-AB44-6CAD1EACBCB4}"/>
    <dgm:cxn modelId="{249C3DB6-9DA6-4542-8175-8698E12DFA58}" srcId="{97819319-2648-4398-A008-C2EBFB7BCE20}" destId="{307FD84E-08FC-41B2-8A11-A2B2E53CB62F}" srcOrd="2" destOrd="0" parTransId="{37BC152C-0A7D-4E55-B1E6-7AC20AB5ED85}" sibTransId="{B8569965-273C-4C45-A727-1161F8AF0D1B}"/>
    <dgm:cxn modelId="{704921D8-420E-426A-848B-EC0DC0862ED1}" srcId="{97819319-2648-4398-A008-C2EBFB7BCE20}" destId="{17BE6298-76CE-4D7D-80CB-B50D4DBB4D4E}" srcOrd="0" destOrd="0" parTransId="{5CD0AE04-8FAC-411D-AC50-D48E558F1CA2}" sibTransId="{2A2E73F3-E133-4370-B963-9C984219B460}"/>
    <dgm:cxn modelId="{51B260F1-57FF-48D0-B40F-F48E80C33080}" type="presOf" srcId="{A07A592A-DCF1-422C-8C8A-0A3C0621CB9D}" destId="{3E254B38-3AE5-4BF7-907C-0A60B1F0C9A4}" srcOrd="0" destOrd="0" presId="urn:microsoft.com/office/officeart/2005/8/layout/vList2"/>
    <dgm:cxn modelId="{3B0DB3D1-6D36-4094-BC48-4440E68642BB}" type="presParOf" srcId="{B62031F2-4C61-4036-848D-38F0C63E8E7F}" destId="{F65739F3-342E-4FD2-9CD1-9DB558BB46A6}" srcOrd="0" destOrd="0" presId="urn:microsoft.com/office/officeart/2005/8/layout/vList2"/>
    <dgm:cxn modelId="{2BC34DDD-7EF1-4303-85F9-83C6C3374050}" type="presParOf" srcId="{B62031F2-4C61-4036-848D-38F0C63E8E7F}" destId="{BC0EAAD8-8A7C-4EC5-B0BB-B9319F280581}" srcOrd="1" destOrd="0" presId="urn:microsoft.com/office/officeart/2005/8/layout/vList2"/>
    <dgm:cxn modelId="{3A2D4535-627E-4A1A-9D37-B409D6ED0919}" type="presParOf" srcId="{B62031F2-4C61-4036-848D-38F0C63E8E7F}" destId="{15EBBD09-0E55-45F9-9526-50B7FC5E1117}" srcOrd="2" destOrd="0" presId="urn:microsoft.com/office/officeart/2005/8/layout/vList2"/>
    <dgm:cxn modelId="{B61AC386-C6AF-4AB4-9F0F-CCD3252A987A}" type="presParOf" srcId="{B62031F2-4C61-4036-848D-38F0C63E8E7F}" destId="{9CFBE28E-A202-46EC-86D2-15631EAB2E61}" srcOrd="3" destOrd="0" presId="urn:microsoft.com/office/officeart/2005/8/layout/vList2"/>
    <dgm:cxn modelId="{A62FDAC6-37C4-41C0-8B6E-26432E353A23}" type="presParOf" srcId="{B62031F2-4C61-4036-848D-38F0C63E8E7F}" destId="{BC88D7C8-4E4B-48B7-BC65-10D89EFA3D95}" srcOrd="4" destOrd="0" presId="urn:microsoft.com/office/officeart/2005/8/layout/vList2"/>
    <dgm:cxn modelId="{6A154320-8B2F-4E52-894C-37706E11B53E}" type="presParOf" srcId="{B62031F2-4C61-4036-848D-38F0C63E8E7F}" destId="{0D3C3C56-0F9D-4CF0-A0D5-F02533AAAD85}" srcOrd="5" destOrd="0" presId="urn:microsoft.com/office/officeart/2005/8/layout/vList2"/>
    <dgm:cxn modelId="{FB4AFEDA-A341-41A6-A37A-8BDFCCC143D0}" type="presParOf" srcId="{B62031F2-4C61-4036-848D-38F0C63E8E7F}" destId="{3E254B38-3AE5-4BF7-907C-0A60B1F0C9A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04F3C-2E82-4503-9393-D447A33404CF}">
      <dsp:nvSpPr>
        <dsp:cNvPr id="0" name=""/>
        <dsp:cNvSpPr/>
      </dsp:nvSpPr>
      <dsp:spPr>
        <a:xfrm>
          <a:off x="0" y="74465"/>
          <a:ext cx="8788646" cy="1317566"/>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00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Hälso- och </a:t>
          </a:r>
          <a:r>
            <a:rPr lang="en-US" sz="1400" b="1" kern="1200" err="1"/>
            <a:t>sjukvårdsledningen</a:t>
          </a:r>
          <a:r>
            <a:rPr lang="en-US" sz="1400" b="1" kern="1200"/>
            <a:t> (HCL)</a:t>
          </a:r>
          <a:br>
            <a:rPr lang="en-US" sz="1400" b="1" kern="1200"/>
          </a:br>
          <a:r>
            <a:rPr lang="en-US" sz="1400" b="0" kern="1200" err="1"/>
            <a:t>Leds</a:t>
          </a:r>
          <a:r>
            <a:rPr lang="en-US" sz="1400" b="0" kern="1200"/>
            <a:t> av </a:t>
          </a:r>
          <a:r>
            <a:rPr lang="en-US" sz="1400" b="0" kern="1200" err="1"/>
            <a:t>hälso</a:t>
          </a:r>
          <a:r>
            <a:rPr lang="en-US" sz="1400" b="0" kern="1200"/>
            <a:t>- och </a:t>
          </a:r>
          <a:r>
            <a:rPr lang="en-US" sz="1400" b="0" kern="1200" err="1"/>
            <a:t>sjukvårdsdirektören</a:t>
          </a:r>
          <a:r>
            <a:rPr lang="en-US" sz="1400" b="0" kern="1200"/>
            <a:t>, </a:t>
          </a:r>
          <a:r>
            <a:rPr lang="en-US" sz="1400" b="0" kern="1200" err="1"/>
            <a:t>b</a:t>
          </a:r>
          <a:r>
            <a:rPr lang="en-US" sz="1400" kern="1200" err="1"/>
            <a:t>ereder</a:t>
          </a:r>
          <a:r>
            <a:rPr lang="en-US" sz="1400" kern="1200"/>
            <a:t> och tar </a:t>
          </a:r>
          <a:r>
            <a:rPr lang="en-US" sz="1400" kern="1200" err="1"/>
            <a:t>beslut</a:t>
          </a:r>
          <a:r>
            <a:rPr lang="en-US" sz="1400" kern="1200"/>
            <a:t> i </a:t>
          </a:r>
          <a:r>
            <a:rPr lang="en-US" sz="1400" kern="1200" err="1"/>
            <a:t>hälso</a:t>
          </a:r>
          <a:r>
            <a:rPr lang="en-US" sz="1400" kern="1200"/>
            <a:t>- och </a:t>
          </a:r>
          <a:r>
            <a:rPr lang="en-US" sz="1400" kern="1200" err="1"/>
            <a:t>sjukvårdsfrågor</a:t>
          </a:r>
          <a:endParaRPr lang="en-US" sz="1400" kern="1200"/>
        </a:p>
      </dsp:txBody>
      <dsp:txXfrm>
        <a:off x="64318" y="138783"/>
        <a:ext cx="8660010" cy="1188930"/>
      </dsp:txXfrm>
    </dsp:sp>
    <dsp:sp modelId="{8825BF9B-6E94-4DAA-B1D2-D42CB8A04C65}">
      <dsp:nvSpPr>
        <dsp:cNvPr id="0" name=""/>
        <dsp:cNvSpPr/>
      </dsp:nvSpPr>
      <dsp:spPr>
        <a:xfrm>
          <a:off x="0" y="1429070"/>
          <a:ext cx="8788646" cy="1317566"/>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00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Kunskapsstyrningsrådet</a:t>
          </a:r>
          <a:br>
            <a:rPr lang="en-US" sz="1400" b="1" i="0" kern="1200" baseline="0"/>
          </a:br>
          <a:r>
            <a:rPr lang="en-US" sz="1400" kern="1200"/>
            <a:t>Hanterar ärenden, samordnar och leder det lokala systemet och stödjer HCL.</a:t>
          </a:r>
        </a:p>
      </dsp:txBody>
      <dsp:txXfrm>
        <a:off x="64318" y="1493388"/>
        <a:ext cx="8660010" cy="1188930"/>
      </dsp:txXfrm>
    </dsp:sp>
    <dsp:sp modelId="{431C3B5C-EED0-4ECE-82B8-1A12FE57BBB8}">
      <dsp:nvSpPr>
        <dsp:cNvPr id="0" name=""/>
        <dsp:cNvSpPr/>
      </dsp:nvSpPr>
      <dsp:spPr>
        <a:xfrm>
          <a:off x="0" y="2836763"/>
          <a:ext cx="8788646" cy="1317566"/>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00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LPO LSG</a:t>
          </a:r>
          <a:br>
            <a:rPr lang="en-US" sz="1400" b="1" kern="1200"/>
          </a:br>
          <a:r>
            <a:rPr lang="en-US" sz="1400" kern="1200"/>
            <a:t>Finns </a:t>
          </a:r>
          <a:r>
            <a:rPr lang="en-US" sz="1400" kern="1200" err="1"/>
            <a:t>ett</a:t>
          </a:r>
          <a:r>
            <a:rPr lang="en-US" sz="1400" kern="1200"/>
            <a:t> LPO </a:t>
          </a:r>
          <a:r>
            <a:rPr lang="en-US" sz="1400" kern="1200" err="1"/>
            <a:t>eller</a:t>
          </a:r>
          <a:r>
            <a:rPr lang="en-US" sz="1400" kern="1200"/>
            <a:t> LSG </a:t>
          </a:r>
          <a:r>
            <a:rPr lang="en-US" sz="1400" kern="1200" err="1"/>
            <a:t>för</a:t>
          </a:r>
          <a:r>
            <a:rPr lang="en-US" sz="1400" kern="1200"/>
            <a:t> </a:t>
          </a:r>
          <a:r>
            <a:rPr lang="en-US" sz="1400" kern="1200" err="1"/>
            <a:t>varje</a:t>
          </a:r>
          <a:r>
            <a:rPr lang="en-US" sz="1400" kern="1200"/>
            <a:t> </a:t>
          </a:r>
          <a:r>
            <a:rPr lang="en-US" sz="1400" kern="1200" err="1"/>
            <a:t>nationellt</a:t>
          </a:r>
          <a:r>
            <a:rPr lang="en-US" sz="1400" kern="1200"/>
            <a:t> </a:t>
          </a:r>
          <a:r>
            <a:rPr lang="en-US" sz="1400" kern="1200" err="1"/>
            <a:t>programområde</a:t>
          </a:r>
          <a:r>
            <a:rPr lang="en-US" sz="1400" kern="1200"/>
            <a:t> </a:t>
          </a:r>
          <a:r>
            <a:rPr lang="en-US" sz="1400" kern="1200" err="1"/>
            <a:t>eller</a:t>
          </a:r>
          <a:r>
            <a:rPr lang="en-US" sz="1400" kern="1200"/>
            <a:t> </a:t>
          </a:r>
          <a:r>
            <a:rPr lang="en-US" sz="1400" kern="1200" err="1"/>
            <a:t>samverkansgrupp</a:t>
          </a:r>
          <a:r>
            <a:rPr lang="en-US" sz="1400" kern="1200"/>
            <a:t> </a:t>
          </a:r>
          <a:br>
            <a:rPr lang="en-US" sz="1400" kern="1200"/>
          </a:br>
          <a:r>
            <a:rPr lang="en-US" sz="1400" kern="1200" err="1"/>
            <a:t>som</a:t>
          </a:r>
          <a:r>
            <a:rPr lang="en-US" sz="1400" kern="1200"/>
            <a:t> </a:t>
          </a:r>
          <a:r>
            <a:rPr lang="en-US" sz="1400" kern="1200" err="1"/>
            <a:t>består</a:t>
          </a:r>
          <a:r>
            <a:rPr lang="en-US" sz="1400" kern="1200"/>
            <a:t> av: </a:t>
          </a:r>
        </a:p>
        <a:p>
          <a:pPr marL="0" lvl="0" indent="0" algn="l" defTabSz="622300">
            <a:lnSpc>
              <a:spcPct val="90000"/>
            </a:lnSpc>
            <a:spcBef>
              <a:spcPct val="0"/>
            </a:spcBef>
            <a:spcAft>
              <a:spcPct val="35000"/>
            </a:spcAft>
            <a:buNone/>
          </a:pPr>
          <a:r>
            <a:rPr lang="sv-SE" sz="1400" kern="1200"/>
            <a:t>- En sakkunnig företrädare tillika representant i RPO. </a:t>
          </a:r>
        </a:p>
        <a:p>
          <a:pPr marL="0" lvl="0" indent="0" algn="l" defTabSz="622300">
            <a:lnSpc>
              <a:spcPct val="90000"/>
            </a:lnSpc>
            <a:spcBef>
              <a:spcPct val="0"/>
            </a:spcBef>
            <a:spcAft>
              <a:spcPct val="35000"/>
            </a:spcAft>
            <a:buFont typeface="Arial" panose="020B0604020202020204" pitchFamily="34" charset="0"/>
            <a:buNone/>
          </a:pPr>
          <a:r>
            <a:rPr lang="sv-SE" sz="1400" kern="1200"/>
            <a:t>- En utvecklingsledare som är metod och processtöd.</a:t>
          </a:r>
          <a:endParaRPr lang="en-US" sz="1400" kern="1200"/>
        </a:p>
      </dsp:txBody>
      <dsp:txXfrm>
        <a:off x="64318" y="2901081"/>
        <a:ext cx="8660010" cy="1188930"/>
      </dsp:txXfrm>
    </dsp:sp>
    <dsp:sp modelId="{A6DC447A-8C87-4A4B-A36A-02634AFA3F27}">
      <dsp:nvSpPr>
        <dsp:cNvPr id="0" name=""/>
        <dsp:cNvSpPr/>
      </dsp:nvSpPr>
      <dsp:spPr>
        <a:xfrm>
          <a:off x="0" y="4194649"/>
          <a:ext cx="8788646" cy="1317566"/>
        </a:xfrm>
        <a:prstGeom prst="roundRect">
          <a:avLst/>
        </a:prstGeom>
        <a:solidFill>
          <a:schemeClr val="accent5">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00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rPr>
            <a:t>LAG</a:t>
          </a:r>
          <a:br>
            <a:rPr lang="en-US" sz="1400" b="1" kern="1200">
              <a:solidFill>
                <a:schemeClr val="bg1"/>
              </a:solidFill>
            </a:rPr>
          </a:br>
          <a:r>
            <a:rPr lang="en-US" sz="1400" kern="1200" err="1">
              <a:solidFill>
                <a:schemeClr val="bg1"/>
              </a:solidFill>
            </a:rPr>
            <a:t>En</a:t>
          </a:r>
          <a:r>
            <a:rPr lang="en-US" sz="1400" kern="1200">
              <a:solidFill>
                <a:schemeClr val="bg1"/>
              </a:solidFill>
            </a:rPr>
            <a:t> </a:t>
          </a:r>
          <a:r>
            <a:rPr lang="en-US" sz="1400" kern="1200" err="1">
              <a:solidFill>
                <a:schemeClr val="bg1"/>
              </a:solidFill>
            </a:rPr>
            <a:t>tillfällig</a:t>
          </a:r>
          <a:r>
            <a:rPr lang="en-US" sz="1400" kern="1200">
              <a:solidFill>
                <a:schemeClr val="bg1"/>
              </a:solidFill>
            </a:rPr>
            <a:t> </a:t>
          </a:r>
          <a:r>
            <a:rPr lang="en-US" sz="1400" kern="1200" err="1">
              <a:solidFill>
                <a:schemeClr val="bg1"/>
              </a:solidFill>
            </a:rPr>
            <a:t>lokal</a:t>
          </a:r>
          <a:r>
            <a:rPr lang="en-US" sz="1400" kern="1200">
              <a:solidFill>
                <a:schemeClr val="bg1"/>
              </a:solidFill>
            </a:rPr>
            <a:t> </a:t>
          </a:r>
          <a:r>
            <a:rPr lang="en-US" sz="1400" kern="1200" err="1">
              <a:solidFill>
                <a:schemeClr val="bg1"/>
              </a:solidFill>
            </a:rPr>
            <a:t>arbetsgrupp</a:t>
          </a:r>
          <a:r>
            <a:rPr lang="en-US" sz="1400" kern="1200">
              <a:solidFill>
                <a:schemeClr val="bg1"/>
              </a:solidFill>
            </a:rPr>
            <a:t> </a:t>
          </a:r>
          <a:r>
            <a:rPr lang="en-US" sz="1400" kern="1200" err="1">
              <a:solidFill>
                <a:schemeClr val="bg1"/>
              </a:solidFill>
            </a:rPr>
            <a:t>som</a:t>
          </a:r>
          <a:r>
            <a:rPr lang="en-US" sz="1400" kern="1200">
              <a:solidFill>
                <a:schemeClr val="bg1"/>
              </a:solidFill>
            </a:rPr>
            <a:t> </a:t>
          </a:r>
          <a:r>
            <a:rPr lang="en-US" sz="1400" kern="1200" err="1">
              <a:solidFill>
                <a:schemeClr val="bg1"/>
              </a:solidFill>
            </a:rPr>
            <a:t>tillsätts</a:t>
          </a:r>
          <a:r>
            <a:rPr lang="en-US" sz="1400" kern="1200">
              <a:solidFill>
                <a:schemeClr val="bg1"/>
              </a:solidFill>
            </a:rPr>
            <a:t> </a:t>
          </a:r>
          <a:r>
            <a:rPr lang="en-US" sz="1400" kern="1200" err="1">
              <a:solidFill>
                <a:schemeClr val="bg1"/>
              </a:solidFill>
            </a:rPr>
            <a:t>för</a:t>
          </a:r>
          <a:r>
            <a:rPr lang="en-US" sz="1400" kern="1200">
              <a:solidFill>
                <a:schemeClr val="bg1"/>
              </a:solidFill>
            </a:rPr>
            <a:t> </a:t>
          </a:r>
          <a:r>
            <a:rPr lang="en-US" sz="1400" kern="1200" err="1">
              <a:solidFill>
                <a:schemeClr val="bg1"/>
              </a:solidFill>
            </a:rPr>
            <a:t>att</a:t>
          </a:r>
          <a:r>
            <a:rPr lang="en-US" sz="1400" kern="1200">
              <a:solidFill>
                <a:schemeClr val="bg1"/>
              </a:solidFill>
            </a:rPr>
            <a:t> </a:t>
          </a:r>
          <a:r>
            <a:rPr lang="en-US" sz="1400" kern="1200" err="1">
              <a:solidFill>
                <a:schemeClr val="bg1"/>
              </a:solidFill>
            </a:rPr>
            <a:t>utföra</a:t>
          </a:r>
          <a:r>
            <a:rPr lang="en-US" sz="1400" kern="1200">
              <a:solidFill>
                <a:schemeClr val="bg1"/>
              </a:solidFill>
            </a:rPr>
            <a:t> </a:t>
          </a:r>
          <a:r>
            <a:rPr lang="en-US" sz="1400" kern="1200" err="1">
              <a:solidFill>
                <a:schemeClr val="bg1"/>
              </a:solidFill>
            </a:rPr>
            <a:t>ett</a:t>
          </a:r>
          <a:r>
            <a:rPr lang="en-US" sz="1400" kern="1200">
              <a:solidFill>
                <a:schemeClr val="bg1"/>
              </a:solidFill>
            </a:rPr>
            <a:t> </a:t>
          </a:r>
          <a:r>
            <a:rPr lang="en-US" sz="1400" kern="1200" err="1">
              <a:solidFill>
                <a:schemeClr val="bg1"/>
              </a:solidFill>
            </a:rPr>
            <a:t>uppdrag</a:t>
          </a:r>
          <a:r>
            <a:rPr lang="en-US" sz="1400" kern="1200">
              <a:solidFill>
                <a:schemeClr val="bg1"/>
              </a:solidFill>
            </a:rPr>
            <a:t>, </a:t>
          </a:r>
          <a:br>
            <a:rPr lang="en-US" sz="1400" kern="1200">
              <a:solidFill>
                <a:schemeClr val="bg1"/>
              </a:solidFill>
            </a:rPr>
          </a:br>
          <a:r>
            <a:rPr lang="en-US" sz="1400" kern="1200" err="1">
              <a:solidFill>
                <a:schemeClr val="bg1"/>
              </a:solidFill>
            </a:rPr>
            <a:t>exempelvis</a:t>
          </a:r>
          <a:r>
            <a:rPr lang="en-US" sz="1400" kern="1200">
              <a:solidFill>
                <a:schemeClr val="bg1"/>
              </a:solidFill>
            </a:rPr>
            <a:t> </a:t>
          </a:r>
          <a:r>
            <a:rPr lang="en-US" sz="1400" kern="1200" err="1">
              <a:solidFill>
                <a:schemeClr val="bg1"/>
              </a:solidFill>
            </a:rPr>
            <a:t>implementera</a:t>
          </a:r>
          <a:r>
            <a:rPr lang="en-US" sz="1400" kern="1200">
              <a:solidFill>
                <a:schemeClr val="bg1"/>
              </a:solidFill>
            </a:rPr>
            <a:t> </a:t>
          </a:r>
          <a:r>
            <a:rPr lang="en-US" sz="1400" kern="1200" err="1">
              <a:solidFill>
                <a:schemeClr val="bg1"/>
              </a:solidFill>
            </a:rPr>
            <a:t>vårdförlopp</a:t>
          </a:r>
          <a:r>
            <a:rPr lang="en-US" sz="1400" kern="1200">
              <a:solidFill>
                <a:schemeClr val="bg1"/>
              </a:solidFill>
            </a:rPr>
            <a:t>. </a:t>
          </a:r>
        </a:p>
        <a:p>
          <a:pPr marL="0" lvl="0" indent="0" algn="l" defTabSz="622300">
            <a:lnSpc>
              <a:spcPct val="90000"/>
            </a:lnSpc>
            <a:spcBef>
              <a:spcPct val="0"/>
            </a:spcBef>
            <a:spcAft>
              <a:spcPct val="35000"/>
            </a:spcAft>
            <a:buNone/>
          </a:pPr>
          <a:r>
            <a:rPr lang="en-US" sz="1400" kern="1200" err="1">
              <a:solidFill>
                <a:schemeClr val="bg1"/>
              </a:solidFill>
            </a:rPr>
            <a:t>Varje</a:t>
          </a:r>
          <a:r>
            <a:rPr lang="en-US" sz="1400" kern="1200">
              <a:solidFill>
                <a:schemeClr val="bg1"/>
              </a:solidFill>
            </a:rPr>
            <a:t> LAG har </a:t>
          </a:r>
          <a:r>
            <a:rPr lang="en-US" sz="1400" kern="1200" err="1">
              <a:solidFill>
                <a:schemeClr val="bg1"/>
              </a:solidFill>
            </a:rPr>
            <a:t>ett</a:t>
          </a:r>
          <a:r>
            <a:rPr lang="en-US" sz="1400" kern="1200">
              <a:solidFill>
                <a:schemeClr val="bg1"/>
              </a:solidFill>
            </a:rPr>
            <a:t> </a:t>
          </a:r>
          <a:r>
            <a:rPr lang="en-US" sz="1400" kern="1200" err="1">
              <a:solidFill>
                <a:schemeClr val="bg1"/>
              </a:solidFill>
            </a:rPr>
            <a:t>skriftligt</a:t>
          </a:r>
          <a:r>
            <a:rPr lang="en-US" sz="1400" kern="1200">
              <a:solidFill>
                <a:schemeClr val="bg1"/>
              </a:solidFill>
            </a:rPr>
            <a:t>, </a:t>
          </a:r>
          <a:r>
            <a:rPr lang="en-US" sz="1400" kern="1200" err="1">
              <a:solidFill>
                <a:schemeClr val="bg1"/>
              </a:solidFill>
            </a:rPr>
            <a:t>tidsbestämt</a:t>
          </a:r>
          <a:r>
            <a:rPr lang="en-US" sz="1400" kern="1200">
              <a:solidFill>
                <a:schemeClr val="bg1"/>
              </a:solidFill>
            </a:rPr>
            <a:t> </a:t>
          </a:r>
          <a:r>
            <a:rPr lang="en-US" sz="1400" kern="1200" err="1">
              <a:solidFill>
                <a:schemeClr val="bg1"/>
              </a:solidFill>
            </a:rPr>
            <a:t>uppdrag</a:t>
          </a:r>
          <a:r>
            <a:rPr lang="en-US" sz="1400" kern="1200">
              <a:solidFill>
                <a:schemeClr val="bg1"/>
              </a:solidFill>
            </a:rPr>
            <a:t>.</a:t>
          </a:r>
        </a:p>
      </dsp:txBody>
      <dsp:txXfrm>
        <a:off x="64318" y="4258967"/>
        <a:ext cx="8660010" cy="1188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739F3-342E-4FD2-9CD1-9DB558BB46A6}">
      <dsp:nvSpPr>
        <dsp:cNvPr id="0" name=""/>
        <dsp:cNvSpPr/>
      </dsp:nvSpPr>
      <dsp:spPr>
        <a:xfrm>
          <a:off x="0" y="20765"/>
          <a:ext cx="4640601" cy="818488"/>
        </a:xfrm>
        <a:prstGeom prst="round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0" kern="1200"/>
            <a:t> </a:t>
          </a:r>
          <a:r>
            <a:rPr lang="en-US" sz="2000" b="0" kern="1200" err="1"/>
            <a:t>Nationella</a:t>
          </a:r>
          <a:r>
            <a:rPr lang="en-US" sz="2000" b="0" kern="1200"/>
            <a:t> </a:t>
          </a:r>
          <a:r>
            <a:rPr lang="en-US" sz="2000" b="0" kern="1200" err="1"/>
            <a:t>riktlinjer</a:t>
          </a:r>
          <a:endParaRPr lang="en-US" sz="2000" b="0" kern="1200"/>
        </a:p>
      </dsp:txBody>
      <dsp:txXfrm>
        <a:off x="39955" y="60720"/>
        <a:ext cx="4560691" cy="738578"/>
      </dsp:txXfrm>
    </dsp:sp>
    <dsp:sp modelId="{15EBBD09-0E55-45F9-9526-50B7FC5E1117}">
      <dsp:nvSpPr>
        <dsp:cNvPr id="0" name=""/>
        <dsp:cNvSpPr/>
      </dsp:nvSpPr>
      <dsp:spPr>
        <a:xfrm>
          <a:off x="0" y="892552"/>
          <a:ext cx="4640601" cy="818488"/>
        </a:xfrm>
        <a:prstGeom prst="round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0" kern="1200" err="1"/>
            <a:t>Nationella</a:t>
          </a:r>
          <a:r>
            <a:rPr lang="en-US" sz="2000" b="0" kern="1200"/>
            <a:t> </a:t>
          </a:r>
          <a:r>
            <a:rPr lang="en-US" sz="2000" b="0" kern="1200" err="1"/>
            <a:t>vårdprogram</a:t>
          </a:r>
          <a:endParaRPr lang="en-US" sz="2000" b="0" kern="1200"/>
        </a:p>
      </dsp:txBody>
      <dsp:txXfrm>
        <a:off x="39955" y="932507"/>
        <a:ext cx="4560691" cy="738578"/>
      </dsp:txXfrm>
    </dsp:sp>
    <dsp:sp modelId="{BC88D7C8-4E4B-48B7-BC65-10D89EFA3D95}">
      <dsp:nvSpPr>
        <dsp:cNvPr id="0" name=""/>
        <dsp:cNvSpPr/>
      </dsp:nvSpPr>
      <dsp:spPr>
        <a:xfrm>
          <a:off x="0" y="1771520"/>
          <a:ext cx="4640601" cy="818488"/>
        </a:xfrm>
        <a:prstGeom prst="round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Font typeface="Arial" panose="020B0604020202020204" pitchFamily="34" charset="0"/>
            <a:buNone/>
          </a:pPr>
          <a:r>
            <a:rPr lang="sv-SE" sz="2000" kern="1200"/>
            <a:t>Personcentrerade sammanhållna vårdförlopp</a:t>
          </a:r>
          <a:endParaRPr lang="en-US" sz="2000" b="0" kern="1200"/>
        </a:p>
      </dsp:txBody>
      <dsp:txXfrm>
        <a:off x="39955" y="1811475"/>
        <a:ext cx="4560691" cy="738578"/>
      </dsp:txXfrm>
    </dsp:sp>
    <dsp:sp modelId="{3E254B38-3AE5-4BF7-907C-0A60B1F0C9A4}">
      <dsp:nvSpPr>
        <dsp:cNvPr id="0" name=""/>
        <dsp:cNvSpPr/>
      </dsp:nvSpPr>
      <dsp:spPr>
        <a:xfrm>
          <a:off x="0" y="2650488"/>
          <a:ext cx="4640601" cy="818488"/>
        </a:xfrm>
        <a:prstGeom prst="round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Font typeface="Arial" panose="020B0604020202020204" pitchFamily="34" charset="0"/>
            <a:buNone/>
          </a:pPr>
          <a:r>
            <a:rPr lang="sv-SE" sz="2000" kern="1200"/>
            <a:t>Rekommendationer för primärvård</a:t>
          </a:r>
          <a:endParaRPr lang="en-US" sz="2000" b="0" kern="1200"/>
        </a:p>
      </dsp:txBody>
      <dsp:txXfrm>
        <a:off x="39955" y="2690443"/>
        <a:ext cx="4560691" cy="738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6FD3CB36-1FB0-4AF1-A6FB-30FD1F62C1CE}" type="datetimeFigureOut">
              <a:rPr lang="sv-SE" smtClean="0"/>
              <a:t>2022-06-08</a:t>
            </a:fld>
            <a:endParaRPr lang="sv-SE"/>
          </a:p>
        </p:txBody>
      </p:sp>
      <p:sp>
        <p:nvSpPr>
          <p:cNvPr id="4" name="Platshållare för bildobjekt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4E56418F-81EB-489A-81E5-7C6D32FBFC93}" type="slidenum">
              <a:rPr lang="sv-SE" smtClean="0"/>
              <a:t>‹#›</a:t>
            </a:fld>
            <a:endParaRPr lang="sv-SE"/>
          </a:p>
        </p:txBody>
      </p:sp>
    </p:spTree>
    <p:extLst>
      <p:ext uri="{BB962C8B-B14F-4D97-AF65-F5344CB8AC3E}">
        <p14:creationId xmlns:p14="http://schemas.microsoft.com/office/powerpoint/2010/main" val="128341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kl.se/halsasjukvard/kunskapsstodvardochbehandling/primarvardnaravard/nationelltklinisktkunskapsstod.6842.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56418F-81EB-489A-81E5-7C6D32FBFC93}" type="slidenum">
              <a:rPr lang="sv-SE" smtClean="0"/>
              <a:t>1</a:t>
            </a:fld>
            <a:endParaRPr lang="sv-SE"/>
          </a:p>
        </p:txBody>
      </p:sp>
    </p:spTree>
    <p:extLst>
      <p:ext uri="{BB962C8B-B14F-4D97-AF65-F5344CB8AC3E}">
        <p14:creationId xmlns:p14="http://schemas.microsoft.com/office/powerpoint/2010/main" val="56920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18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På vårdgivarwebben byggs nu information om vårt arbete med kunskapsbaserad häls- och sjukvård. Här finns information om rådet, lokala programområden med mera. Här finns också nyhetsflödet Aktuellt inom kunskapsstyrning.</a:t>
            </a:r>
          </a:p>
          <a:p>
            <a:endParaRPr lang="sv-SE"/>
          </a:p>
          <a:p>
            <a:r>
              <a:rPr lang="sv-SE"/>
              <a:t>På kunskapsstyrningsvard.se finns nationellt nyhetsbrev, information om aktuella remisser, publicerade kunskapsstöd med mera.</a:t>
            </a:r>
          </a:p>
        </p:txBody>
      </p:sp>
      <p:sp>
        <p:nvSpPr>
          <p:cNvPr id="4" name="Platshållare för bildnummer 3"/>
          <p:cNvSpPr>
            <a:spLocks noGrp="1"/>
          </p:cNvSpPr>
          <p:nvPr>
            <p:ph type="sldNum" sz="quarter" idx="5"/>
          </p:nvPr>
        </p:nvSpPr>
        <p:spPr/>
        <p:txBody>
          <a:bodyPr/>
          <a:lstStyle/>
          <a:p>
            <a:fld id="{421794EA-770F-4D69-B3DF-310CF648D3BF}" type="slidenum">
              <a:rPr lang="sv-SE" smtClean="0"/>
              <a:t>12</a:t>
            </a:fld>
            <a:endParaRPr lang="sv-SE"/>
          </a:p>
        </p:txBody>
      </p:sp>
    </p:spTree>
    <p:extLst>
      <p:ext uri="{BB962C8B-B14F-4D97-AF65-F5344CB8AC3E}">
        <p14:creationId xmlns:p14="http://schemas.microsoft.com/office/powerpoint/2010/main" val="385087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56418F-81EB-489A-81E5-7C6D32FBFC93}" type="slidenum">
              <a:rPr lang="sv-SE" smtClean="0"/>
              <a:t>14</a:t>
            </a:fld>
            <a:endParaRPr lang="sv-SE"/>
          </a:p>
        </p:txBody>
      </p:sp>
    </p:spTree>
    <p:extLst>
      <p:ext uri="{BB962C8B-B14F-4D97-AF65-F5344CB8AC3E}">
        <p14:creationId xmlns:p14="http://schemas.microsoft.com/office/powerpoint/2010/main" val="46743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Mer information om </a:t>
            </a:r>
            <a:r>
              <a:rPr lang="sv-SE" dirty="0" err="1"/>
              <a:t>patientkontrakt</a:t>
            </a:r>
            <a:r>
              <a:rPr lang="sv-SE" dirty="0"/>
              <a:t> finns på SKR:s hemsida.</a:t>
            </a:r>
          </a:p>
          <a:p>
            <a:endParaRPr lang="sv-SE" dirty="0"/>
          </a:p>
          <a:p>
            <a:r>
              <a:rPr lang="sv-SE" dirty="0"/>
              <a:t>Arbetsgruppen</a:t>
            </a:r>
          </a:p>
          <a:p>
            <a:r>
              <a:rPr lang="sv-SE" dirty="0"/>
              <a:t>Specialist inom fysioterapi</a:t>
            </a:r>
          </a:p>
          <a:p>
            <a:r>
              <a:rPr lang="sv-SE" dirty="0"/>
              <a:t>Patientrepresentant</a:t>
            </a:r>
          </a:p>
        </p:txBody>
      </p:sp>
      <p:sp>
        <p:nvSpPr>
          <p:cNvPr id="4" name="Platshållare för bildnummer 3"/>
          <p:cNvSpPr>
            <a:spLocks noGrp="1"/>
          </p:cNvSpPr>
          <p:nvPr>
            <p:ph type="sldNum" sz="quarter" idx="5"/>
          </p:nvPr>
        </p:nvSpPr>
        <p:spPr/>
        <p:txBody>
          <a:bodyPr/>
          <a:lstStyle/>
          <a:p>
            <a:fld id="{DAFD051E-1FD1-4E82-A2E4-3AB0AEA3A432}" type="slidenum">
              <a:rPr lang="sv-SE" smtClean="0"/>
              <a:t>15</a:t>
            </a:fld>
            <a:endParaRPr lang="sv-SE"/>
          </a:p>
        </p:txBody>
      </p:sp>
    </p:spTree>
    <p:extLst>
      <p:ext uri="{BB962C8B-B14F-4D97-AF65-F5344CB8AC3E}">
        <p14:creationId xmlns:p14="http://schemas.microsoft.com/office/powerpoint/2010/main" val="94383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Bedömningar, uppföljning, träning osv. Tydligt var man ska ingå och vilken insats man ska göra. För artros finns också tydliga diagnoskriterier. Mycket gör vi redan, vissa förändringar ex genom att vi ska göra en större insats eller ingå tydligare än vi gör idag. Ett bra stöd. </a:t>
            </a:r>
          </a:p>
        </p:txBody>
      </p:sp>
      <p:sp>
        <p:nvSpPr>
          <p:cNvPr id="4" name="Platshållare för bildnummer 3"/>
          <p:cNvSpPr>
            <a:spLocks noGrp="1"/>
          </p:cNvSpPr>
          <p:nvPr>
            <p:ph type="sldNum" sz="quarter" idx="5"/>
          </p:nvPr>
        </p:nvSpPr>
        <p:spPr/>
        <p:txBody>
          <a:bodyPr/>
          <a:lstStyle/>
          <a:p>
            <a:fld id="{DAFD051E-1FD1-4E82-A2E4-3AB0AEA3A432}" type="slidenum">
              <a:rPr lang="sv-SE" smtClean="0"/>
              <a:t>16</a:t>
            </a:fld>
            <a:endParaRPr lang="sv-SE"/>
          </a:p>
        </p:txBody>
      </p:sp>
    </p:spTree>
    <p:extLst>
      <p:ext uri="{BB962C8B-B14F-4D97-AF65-F5344CB8AC3E}">
        <p14:creationId xmlns:p14="http://schemas.microsoft.com/office/powerpoint/2010/main" val="420125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LAG tillfälliga arbetsgrupper ex </a:t>
            </a:r>
          </a:p>
          <a:p>
            <a:r>
              <a:rPr lang="sv-SE" dirty="0"/>
              <a:t>Bedömningar, uppföljning, träning osv. Tydligt var man ska ingå och vilken insats man ska göra. För artros finns också tydliga diagnoskriterier. Mycket gör vi redan, vissa förändringar ex genom att vi ska göra en större insats eller ingå tydligare än vi gör idag. Ett bra stöd. </a:t>
            </a:r>
          </a:p>
          <a:p>
            <a:endParaRPr lang="sv-SE" dirty="0"/>
          </a:p>
          <a:p>
            <a:endParaRPr lang="sv-SE" dirty="0"/>
          </a:p>
          <a:p>
            <a:r>
              <a:rPr lang="sv-SE" dirty="0"/>
              <a:t>Kronisk </a:t>
            </a:r>
            <a:r>
              <a:rPr lang="sv-SE" dirty="0" err="1"/>
              <a:t>njur</a:t>
            </a:r>
            <a:r>
              <a:rPr lang="sv-SE" dirty="0"/>
              <a:t> </a:t>
            </a:r>
            <a:r>
              <a:rPr lang="sv-SE" dirty="0" err="1"/>
              <a:t>sjd</a:t>
            </a:r>
            <a:r>
              <a:rPr lang="sv-SE" dirty="0"/>
              <a:t>:</a:t>
            </a:r>
          </a:p>
          <a:p>
            <a:r>
              <a:rPr lang="sv-SE" dirty="0"/>
              <a:t>Hänvisning till kvalitetsregister, inga indikatorer/målnivåer i vårdprogrammet el registret förutom självskattning av </a:t>
            </a:r>
            <a:r>
              <a:rPr lang="sv-SE" dirty="0" err="1"/>
              <a:t>bla</a:t>
            </a:r>
            <a:r>
              <a:rPr lang="sv-SE" dirty="0"/>
              <a:t> fysisk </a:t>
            </a:r>
            <a:r>
              <a:rPr lang="sv-SE" dirty="0" err="1"/>
              <a:t>fnk</a:t>
            </a:r>
            <a:r>
              <a:rPr lang="sv-SE" dirty="0"/>
              <a:t>. Inga </a:t>
            </a:r>
            <a:r>
              <a:rPr lang="sv-SE" dirty="0" err="1"/>
              <a:t>rehabindikatorer</a:t>
            </a:r>
            <a:r>
              <a:rPr lang="sv-SE" dirty="0"/>
              <a:t> följs men alla med kronisk </a:t>
            </a:r>
            <a:r>
              <a:rPr lang="sv-SE" dirty="0" err="1"/>
              <a:t>njur</a:t>
            </a:r>
            <a:r>
              <a:rPr lang="sv-SE" dirty="0"/>
              <a:t> </a:t>
            </a:r>
            <a:r>
              <a:rPr lang="sv-SE" dirty="0" err="1"/>
              <a:t>sjd</a:t>
            </a:r>
            <a:r>
              <a:rPr lang="sv-SE" dirty="0"/>
              <a:t> med </a:t>
            </a:r>
            <a:r>
              <a:rPr lang="sv-SE" dirty="0" err="1"/>
              <a:t>eGFR</a:t>
            </a:r>
            <a:r>
              <a:rPr lang="sv-SE" dirty="0"/>
              <a:t>&lt;30ml/min/1,73m2 bör remitteras av behandlande läkare till fysioterapeut för bedömning av fysisk och funktionell kapacitet samt utformning av individanpassad träning (minst ett besök/år). Vid bättre värde till </a:t>
            </a:r>
            <a:r>
              <a:rPr lang="sv-SE" dirty="0" err="1"/>
              <a:t>ssk</a:t>
            </a:r>
            <a:r>
              <a:rPr lang="sv-SE" dirty="0"/>
              <a:t>/fysioterapeut och/el dietist  vid behov av livsstilsförändring.</a:t>
            </a:r>
          </a:p>
        </p:txBody>
      </p:sp>
      <p:sp>
        <p:nvSpPr>
          <p:cNvPr id="4" name="Platshållare för bildnummer 3"/>
          <p:cNvSpPr>
            <a:spLocks noGrp="1"/>
          </p:cNvSpPr>
          <p:nvPr>
            <p:ph type="sldNum" sz="quarter" idx="5"/>
          </p:nvPr>
        </p:nvSpPr>
        <p:spPr/>
        <p:txBody>
          <a:bodyPr/>
          <a:lstStyle/>
          <a:p>
            <a:fld id="{DAFD051E-1FD1-4E82-A2E4-3AB0AEA3A432}" type="slidenum">
              <a:rPr lang="sv-SE" smtClean="0"/>
              <a:t>17</a:t>
            </a:fld>
            <a:endParaRPr lang="sv-SE"/>
          </a:p>
        </p:txBody>
      </p:sp>
    </p:spTree>
    <p:extLst>
      <p:ext uri="{BB962C8B-B14F-4D97-AF65-F5344CB8AC3E}">
        <p14:creationId xmlns:p14="http://schemas.microsoft.com/office/powerpoint/2010/main" val="181794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56418F-81EB-489A-81E5-7C6D32FBFC93}" type="slidenum">
              <a:rPr lang="sv-SE" smtClean="0"/>
              <a:t>18</a:t>
            </a:fld>
            <a:endParaRPr lang="sv-SE"/>
          </a:p>
        </p:txBody>
      </p:sp>
    </p:spTree>
    <p:extLst>
      <p:ext uri="{BB962C8B-B14F-4D97-AF65-F5344CB8AC3E}">
        <p14:creationId xmlns:p14="http://schemas.microsoft.com/office/powerpoint/2010/main" val="1415846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Ansvaret delas i första hand mellan läkare och kontaktsjuksköterska. Därutöver ansvarar arbetsterapeut, dietist, fysioterapeut, kurator, logoped, psykolog eller annan profession </a:t>
            </a:r>
          </a:p>
          <a:p>
            <a:r>
              <a:rPr lang="sv-SE" dirty="0"/>
              <a:t>Patienten har ett egenansvar för medverkan i bedömning, uppföljning och egenvård, vilket dock inte kan ersätta vårdpersonalens professionella ansvar.</a:t>
            </a:r>
          </a:p>
          <a:p>
            <a:endParaRPr lang="sv-SE" dirty="0"/>
          </a:p>
          <a:p>
            <a:r>
              <a:rPr lang="sv-SE" dirty="0"/>
              <a:t>Rehabiliteringsplan som en del i Min vårdplan</a:t>
            </a:r>
          </a:p>
          <a:p>
            <a:endParaRPr lang="sv-SE" dirty="0"/>
          </a:p>
          <a:p>
            <a:r>
              <a:rPr lang="sv-SE" dirty="0"/>
              <a:t>Ex </a:t>
            </a:r>
            <a:r>
              <a:rPr lang="sv-SE" dirty="0" err="1"/>
              <a:t>dyspne</a:t>
            </a:r>
            <a:r>
              <a:rPr lang="sv-SE" dirty="0"/>
              <a:t>, </a:t>
            </a:r>
            <a:r>
              <a:rPr lang="sv-SE" dirty="0" err="1"/>
              <a:t>fatigue</a:t>
            </a:r>
            <a:r>
              <a:rPr lang="sv-SE" dirty="0"/>
              <a:t>, lymfödem, smärta, </a:t>
            </a:r>
          </a:p>
          <a:p>
            <a:endParaRPr lang="sv-SE" dirty="0"/>
          </a:p>
          <a:p>
            <a:r>
              <a:rPr lang="sv-SE" dirty="0"/>
              <a:t>Fysisk aktivitet och träning </a:t>
            </a:r>
          </a:p>
          <a:p>
            <a:r>
              <a:rPr lang="sv-SE" dirty="0"/>
              <a:t>Rekommendationer</a:t>
            </a:r>
          </a:p>
          <a:p>
            <a:r>
              <a:rPr lang="sv-SE" dirty="0"/>
              <a:t> Alla patienter med cancer bör i samband med diagnos och inledande behandling informeras muntligt och skriftligt om betydelsen av fysisk aktivitet samt om hur de vid </a:t>
            </a:r>
          </a:p>
          <a:p>
            <a:r>
              <a:rPr lang="sv-SE" dirty="0"/>
              <a:t>behov får kontakt med fysioterapeut och arbetsterapeut.</a:t>
            </a:r>
          </a:p>
          <a:p>
            <a:r>
              <a:rPr lang="sv-SE" dirty="0"/>
              <a:t> Alla verksamhetsområden med ansvar för patienter med cancer, bör ha riktlinjer för hur och av vem information om fysisk aktivitet ska ges.</a:t>
            </a:r>
          </a:p>
          <a:p>
            <a:r>
              <a:rPr lang="sv-SE" dirty="0"/>
              <a:t> Inom verksamhetsområdet bör patienten ha snabb och enkel möjlighet att träffa en fysioterapeut. Träning bör erbjudas individuellt, i grupp eller som egenträning. Fysisk </a:t>
            </a:r>
          </a:p>
          <a:p>
            <a:r>
              <a:rPr lang="sv-SE" dirty="0"/>
              <a:t>aktivitet på recept, </a:t>
            </a:r>
            <a:r>
              <a:rPr lang="sv-SE" dirty="0" err="1"/>
              <a:t>FaR</a:t>
            </a:r>
            <a:r>
              <a:rPr lang="sv-SE" dirty="0"/>
              <a:t>, bör användas.</a:t>
            </a:r>
          </a:p>
          <a:p>
            <a:endParaRPr lang="sv-SE" dirty="0"/>
          </a:p>
          <a:p>
            <a:r>
              <a:rPr lang="sv-SE" dirty="0"/>
              <a:t>Träningsdosring och träningseffekt, rekommendationer finns i vårdprogrammet</a:t>
            </a:r>
          </a:p>
          <a:p>
            <a:endParaRPr lang="sv-SE" dirty="0"/>
          </a:p>
        </p:txBody>
      </p:sp>
      <p:sp>
        <p:nvSpPr>
          <p:cNvPr id="4" name="Platshållare för bildnummer 3"/>
          <p:cNvSpPr>
            <a:spLocks noGrp="1"/>
          </p:cNvSpPr>
          <p:nvPr>
            <p:ph type="sldNum" sz="quarter" idx="5"/>
          </p:nvPr>
        </p:nvSpPr>
        <p:spPr/>
        <p:txBody>
          <a:bodyPr/>
          <a:lstStyle/>
          <a:p>
            <a:fld id="{51DDD5B1-C86A-4E5F-B8AD-74733C85B55A}" type="slidenum">
              <a:rPr lang="sv-SE" smtClean="0"/>
              <a:t>19</a:t>
            </a:fld>
            <a:endParaRPr lang="sv-SE"/>
          </a:p>
        </p:txBody>
      </p:sp>
    </p:spTree>
    <p:extLst>
      <p:ext uri="{BB962C8B-B14F-4D97-AF65-F5344CB8AC3E}">
        <p14:creationId xmlns:p14="http://schemas.microsoft.com/office/powerpoint/2010/main" val="147500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1DDD5B1-C86A-4E5F-B8AD-74733C85B55A}" type="slidenum">
              <a:rPr lang="sv-SE" smtClean="0"/>
              <a:t>20</a:t>
            </a:fld>
            <a:endParaRPr lang="sv-SE"/>
          </a:p>
        </p:txBody>
      </p:sp>
    </p:spTree>
    <p:extLst>
      <p:ext uri="{BB962C8B-B14F-4D97-AF65-F5344CB8AC3E}">
        <p14:creationId xmlns:p14="http://schemas.microsoft.com/office/powerpoint/2010/main" val="3682044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56418F-81EB-489A-81E5-7C6D32FBFC93}" type="slidenum">
              <a:rPr lang="sv-SE" smtClean="0"/>
              <a:t>21</a:t>
            </a:fld>
            <a:endParaRPr lang="sv-SE"/>
          </a:p>
        </p:txBody>
      </p:sp>
    </p:spTree>
    <p:extLst>
      <p:ext uri="{BB962C8B-B14F-4D97-AF65-F5344CB8AC3E}">
        <p14:creationId xmlns:p14="http://schemas.microsoft.com/office/powerpoint/2010/main" val="41028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222222"/>
                </a:solidFill>
                <a:effectLst/>
                <a:latin typeface="open sans" panose="020B0606030504020204" pitchFamily="34" charset="0"/>
              </a:rPr>
              <a:t>Kunskapsstyrning är svensk vårds gemensamma system för att leverera en mer kunskapsbaserad, jämlik och resurseffektiv vård av hög kvalitet.</a:t>
            </a:r>
            <a:endParaRPr lang="sv-SE"/>
          </a:p>
          <a:p>
            <a:endParaRPr lang="sv-SE"/>
          </a:p>
        </p:txBody>
      </p:sp>
      <p:sp>
        <p:nvSpPr>
          <p:cNvPr id="4" name="Platshållare för bildnummer 3"/>
          <p:cNvSpPr>
            <a:spLocks noGrp="1"/>
          </p:cNvSpPr>
          <p:nvPr>
            <p:ph type="sldNum" sz="quarter" idx="5"/>
          </p:nvPr>
        </p:nvSpPr>
        <p:spPr/>
        <p:txBody>
          <a:bodyPr/>
          <a:lstStyle/>
          <a:p>
            <a:fld id="{DF57C891-329D-1846-A7CA-4DF996A16854}" type="slidenum">
              <a:rPr lang="sv-SE" smtClean="0"/>
              <a:t>2</a:t>
            </a:fld>
            <a:endParaRPr lang="sv-SE"/>
          </a:p>
        </p:txBody>
      </p:sp>
    </p:spTree>
    <p:extLst>
      <p:ext uri="{BB962C8B-B14F-4D97-AF65-F5344CB8AC3E}">
        <p14:creationId xmlns:p14="http://schemas.microsoft.com/office/powerpoint/2010/main" val="3455674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4) Remiss:</a:t>
            </a:r>
          </a:p>
          <a:p>
            <a:r>
              <a:rPr lang="sv-SE" dirty="0"/>
              <a:t>Berörda verksamheter kan via regionen svara på remiss gällande vårdförlopp och konsekvensbeskrivning. Den är öppen för alla, så man kan svara som ex privatperson eller förening också. Här har vi chansen att påverka innehållet.</a:t>
            </a:r>
            <a:endParaRPr lang="sv-SE" dirty="0">
              <a:cs typeface="Calibri"/>
            </a:endParaRPr>
          </a:p>
          <a:p>
            <a:r>
              <a:rPr lang="sv-SE" dirty="0">
                <a:cs typeface="Calibri"/>
              </a:rPr>
              <a:t>6) För att se vad vi behöver arbeta vidare med i regionen för att följa vårdförloppet görs en GAP-analys där man jämför nuläget med önskat läge. Här kan ni bli involverade och delta i LAG i GAP-analys eller efterarbetet.</a:t>
            </a:r>
          </a:p>
          <a:p>
            <a:r>
              <a:rPr lang="sv-SE" dirty="0">
                <a:cs typeface="Calibri"/>
              </a:rPr>
              <a:t>6) Viktig roll i införande och genomförande för att få till de förändringar som krävs </a:t>
            </a:r>
          </a:p>
          <a:p>
            <a:r>
              <a:rPr lang="sv-SE" dirty="0">
                <a:cs typeface="Calibri"/>
              </a:rPr>
              <a:t>10) sen ligger det på verksamheten att fortsätta följa vårdprogrammen - </a:t>
            </a:r>
            <a:r>
              <a:rPr lang="sv-SE" dirty="0"/>
              <a:t>varje medarbetare är viktig för att göra den här kunskapsstyrningen. Det är när ni möter patienten som tillämpningen av kunskapen ska ske</a:t>
            </a:r>
            <a:r>
              <a:rPr lang="sv-SE" dirty="0">
                <a:cs typeface="Calibri"/>
              </a:rPr>
              <a:t>, så ni har nyckelroller här. Arbetet behöver kontinuerligt följas upp (indikatorer) för att se hur det fungerar och om man behöver skruva på något.</a:t>
            </a:r>
          </a:p>
          <a:p>
            <a:endParaRPr lang="sv-SE" dirty="0">
              <a:cs typeface="Calibri"/>
            </a:endParaRPr>
          </a:p>
        </p:txBody>
      </p:sp>
      <p:sp>
        <p:nvSpPr>
          <p:cNvPr id="4" name="Platshållare för bildnummer 3"/>
          <p:cNvSpPr>
            <a:spLocks noGrp="1"/>
          </p:cNvSpPr>
          <p:nvPr>
            <p:ph type="sldNum" sz="quarter" idx="5"/>
          </p:nvPr>
        </p:nvSpPr>
        <p:spPr/>
        <p:txBody>
          <a:bodyPr/>
          <a:lstStyle/>
          <a:p>
            <a:fld id="{4E56418F-81EB-489A-81E5-7C6D32FBFC93}" type="slidenum">
              <a:rPr lang="sv-SE" smtClean="0"/>
              <a:t>22</a:t>
            </a:fld>
            <a:endParaRPr lang="sv-SE"/>
          </a:p>
        </p:txBody>
      </p:sp>
    </p:spTree>
    <p:extLst>
      <p:ext uri="{BB962C8B-B14F-4D97-AF65-F5344CB8AC3E}">
        <p14:creationId xmlns:p14="http://schemas.microsoft.com/office/powerpoint/2010/main" val="118051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56418F-81EB-489A-81E5-7C6D32FBFC93}" type="slidenum">
              <a:rPr lang="sv-SE" smtClean="0"/>
              <a:t>23</a:t>
            </a:fld>
            <a:endParaRPr lang="sv-SE"/>
          </a:p>
        </p:txBody>
      </p:sp>
    </p:spTree>
    <p:extLst>
      <p:ext uri="{BB962C8B-B14F-4D97-AF65-F5344CB8AC3E}">
        <p14:creationId xmlns:p14="http://schemas.microsoft.com/office/powerpoint/2010/main" val="308630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67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56418F-81EB-489A-81E5-7C6D32FBFC93}" type="slidenum">
              <a:rPr lang="sv-SE" smtClean="0"/>
              <a:t>5</a:t>
            </a:fld>
            <a:endParaRPr lang="sv-SE"/>
          </a:p>
        </p:txBody>
      </p:sp>
    </p:spTree>
    <p:extLst>
      <p:ext uri="{BB962C8B-B14F-4D97-AF65-F5344CB8AC3E}">
        <p14:creationId xmlns:p14="http://schemas.microsoft.com/office/powerpoint/2010/main" val="773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6</a:t>
            </a:fld>
            <a:endParaRPr lang="sv-SE"/>
          </a:p>
        </p:txBody>
      </p:sp>
    </p:spTree>
    <p:extLst>
      <p:ext uri="{BB962C8B-B14F-4D97-AF65-F5344CB8AC3E}">
        <p14:creationId xmlns:p14="http://schemas.microsoft.com/office/powerpoint/2010/main" val="205994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r>
              <a:rPr lang="sv-SE" b="0" i="0" u="none" strike="noStrike" dirty="0">
                <a:solidFill>
                  <a:srgbClr val="262626"/>
                </a:solidFill>
                <a:effectLst/>
                <a:latin typeface="Arial" panose="020B0604020202020204" pitchFamily="34" charset="0"/>
              </a:rPr>
              <a:t>Modellen för kunskapsstyrning är indelad i tre nivåer:</a:t>
            </a:r>
          </a:p>
          <a:p>
            <a:pPr algn="l" fontAlgn="base">
              <a:buFont typeface="Arial" panose="020B0604020202020204" pitchFamily="34" charset="0"/>
              <a:buChar char="•"/>
            </a:pPr>
            <a:r>
              <a:rPr lang="sv-SE" b="0" i="0" dirty="0">
                <a:solidFill>
                  <a:srgbClr val="262626"/>
                </a:solidFill>
                <a:effectLst/>
                <a:latin typeface="Arial" panose="020B0604020202020204" pitchFamily="34" charset="0"/>
              </a:rPr>
              <a:t>nationell nivå </a:t>
            </a:r>
          </a:p>
          <a:p>
            <a:pPr algn="l" fontAlgn="base">
              <a:buFont typeface="Arial" panose="020B0604020202020204" pitchFamily="34" charset="0"/>
              <a:buChar char="•"/>
            </a:pPr>
            <a:r>
              <a:rPr lang="sv-SE" b="0" i="0" dirty="0">
                <a:solidFill>
                  <a:srgbClr val="262626"/>
                </a:solidFill>
                <a:effectLst/>
                <a:latin typeface="Arial" panose="020B0604020202020204" pitchFamily="34" charset="0"/>
              </a:rPr>
              <a:t>regional nivå </a:t>
            </a:r>
          </a:p>
          <a:p>
            <a:pPr algn="l" fontAlgn="base">
              <a:buFont typeface="Arial" panose="020B0604020202020204" pitchFamily="34" charset="0"/>
              <a:buChar char="•"/>
            </a:pPr>
            <a:r>
              <a:rPr lang="sv-SE" b="0" i="0" dirty="0">
                <a:solidFill>
                  <a:srgbClr val="262626"/>
                </a:solidFill>
                <a:effectLst/>
                <a:latin typeface="Arial" panose="020B0604020202020204" pitchFamily="34" charset="0"/>
              </a:rPr>
              <a:t>lokal nivå. </a:t>
            </a:r>
          </a:p>
          <a:p>
            <a:pPr algn="l" fontAlgn="base"/>
            <a:r>
              <a:rPr lang="sv-SE" b="0" i="0" u="sng" strike="noStrike" dirty="0">
                <a:solidFill>
                  <a:srgbClr val="262626"/>
                </a:solidFill>
                <a:effectLst/>
                <a:latin typeface="Arial" panose="020B0604020202020204" pitchFamily="34" charset="0"/>
              </a:rPr>
              <a:t>Det allra viktigaste i den här modellen är </a:t>
            </a:r>
            <a:r>
              <a:rPr lang="sv-SE" b="0" i="0" u="none" strike="noStrike" dirty="0">
                <a:solidFill>
                  <a:srgbClr val="262626"/>
                </a:solidFill>
                <a:effectLst/>
                <a:latin typeface="Arial" panose="020B0604020202020204" pitchFamily="34" charset="0"/>
              </a:rPr>
              <a:t>att det finns en struktur för överföring av kunskap mellan varje nivå, för att kunna implementera ny kunskap i verksamheterna. </a:t>
            </a:r>
          </a:p>
          <a:p>
            <a:endParaRPr lang="sv-SE" dirty="0"/>
          </a:p>
          <a:p>
            <a:pPr algn="l" fontAlgn="base"/>
            <a:r>
              <a:rPr lang="sv-SE" b="0" i="0" u="none" strike="noStrike" dirty="0">
                <a:solidFill>
                  <a:srgbClr val="262626"/>
                </a:solidFill>
                <a:effectLst/>
                <a:latin typeface="Arial" panose="020B0604020202020204" pitchFamily="34" charset="0"/>
              </a:rPr>
              <a:t>Kommunikationen i modellen fungerar även nerifrån och upp. </a:t>
            </a:r>
          </a:p>
          <a:p>
            <a:pPr algn="l" fontAlgn="base"/>
            <a:endParaRPr lang="sv-SE" b="0" i="0" u="none" strike="noStrike" dirty="0">
              <a:solidFill>
                <a:srgbClr val="262626"/>
              </a:solidFill>
              <a:effectLst/>
              <a:latin typeface="Arial" panose="020B0604020202020204" pitchFamily="34" charset="0"/>
            </a:endParaRPr>
          </a:p>
          <a:p>
            <a:pPr algn="l" fontAlgn="base"/>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A9298-07F7-4040-96F1-C37218A53A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48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På varje nivå finns programområden och samverkansgrupper: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Idag 26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Horisontella som kommer in i alla program</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35D3A-815D-43F6-AA86-7D089281C2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07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LAG</a:t>
            </a:r>
          </a:p>
          <a:p>
            <a:r>
              <a:rPr lang="sv-SE" dirty="0"/>
              <a:t>Obs tillfälliga arbetsgrupper</a:t>
            </a:r>
          </a:p>
        </p:txBody>
      </p:sp>
      <p:sp>
        <p:nvSpPr>
          <p:cNvPr id="4" name="Platshållare för bildnummer 3"/>
          <p:cNvSpPr>
            <a:spLocks noGrp="1"/>
          </p:cNvSpPr>
          <p:nvPr>
            <p:ph type="sldNum" sz="quarter" idx="5"/>
          </p:nvPr>
        </p:nvSpPr>
        <p:spPr/>
        <p:txBody>
          <a:bodyPr/>
          <a:lstStyle/>
          <a:p>
            <a:fld id="{4E56418F-81EB-489A-81E5-7C6D32FBFC93}" type="slidenum">
              <a:rPr lang="sv-SE" smtClean="0"/>
              <a:t>9</a:t>
            </a:fld>
            <a:endParaRPr lang="sv-SE"/>
          </a:p>
        </p:txBody>
      </p:sp>
    </p:spTree>
    <p:extLst>
      <p:ext uri="{BB962C8B-B14F-4D97-AF65-F5344CB8AC3E}">
        <p14:creationId xmlns:p14="http://schemas.microsoft.com/office/powerpoint/2010/main" val="292754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är det de olika programområdena gör?</a:t>
            </a:r>
            <a:br>
              <a:rPr lang="sv-SE" dirty="0"/>
            </a:br>
            <a:r>
              <a:rPr lang="sv-SE" dirty="0"/>
              <a:t>Insatsområden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222"/>
                </a:solidFill>
                <a:effectLst/>
                <a:latin typeface="georgia" panose="02040502050405020303" pitchFamily="18" charset="0"/>
              </a:rPr>
              <a:t>Prioriteringar utifrån behov och gap.</a:t>
            </a:r>
          </a:p>
          <a:p>
            <a:pPr algn="l">
              <a:buFont typeface="Arial" panose="020B0604020202020204" pitchFamily="34" charset="0"/>
              <a:buChar char="•"/>
            </a:pPr>
            <a:r>
              <a:rPr lang="sv-SE" b="0" i="0" dirty="0">
                <a:solidFill>
                  <a:srgbClr val="222222"/>
                </a:solidFill>
                <a:effectLst/>
                <a:latin typeface="open sans" panose="020B0606030504020204" pitchFamily="34" charset="0"/>
              </a:rPr>
              <a:t>patienter med komplexa och långvariga sjukdomar.</a:t>
            </a:r>
          </a:p>
          <a:p>
            <a:pPr algn="l">
              <a:buFont typeface="Arial" panose="020B0604020202020204" pitchFamily="34" charset="0"/>
              <a:buChar char="•"/>
            </a:pPr>
            <a:r>
              <a:rPr lang="sv-SE" b="0" i="0" dirty="0">
                <a:solidFill>
                  <a:srgbClr val="222222"/>
                </a:solidFill>
                <a:effectLst/>
                <a:latin typeface="open sans" panose="020B0606030504020204" pitchFamily="34" charset="0"/>
              </a:rPr>
              <a:t>De ska kunna främja hälsa i hela förloppet.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222"/>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222"/>
                </a:solidFill>
                <a:effectLst/>
                <a:latin typeface="georgia" panose="02040502050405020303" pitchFamily="18" charset="0"/>
              </a:rPr>
              <a:t>Vägledning för att utarbeta kunskapsstöd – generiskt </a:t>
            </a:r>
            <a:r>
              <a:rPr lang="sv-SE" b="0" i="0" dirty="0" err="1">
                <a:solidFill>
                  <a:srgbClr val="222222"/>
                </a:solidFill>
                <a:effectLst/>
                <a:latin typeface="georgia" panose="02040502050405020303" pitchFamily="18" charset="0"/>
              </a:rPr>
              <a:t>ramverk:</a:t>
            </a:r>
            <a:r>
              <a:rPr lang="sv-SE" b="0" i="0" dirty="0" err="1">
                <a:solidFill>
                  <a:srgbClr val="222222"/>
                </a:solidFill>
                <a:effectLst/>
                <a:latin typeface="open sans" panose="020B0606030504020204" pitchFamily="34" charset="0"/>
              </a:rPr>
              <a:t>töd</a:t>
            </a:r>
            <a:r>
              <a:rPr lang="sv-SE" b="0" i="0" dirty="0">
                <a:solidFill>
                  <a:srgbClr val="222222"/>
                </a:solidFill>
                <a:effectLst/>
                <a:latin typeface="open sans" panose="020B0606030504020204" pitchFamily="34" charset="0"/>
              </a:rPr>
              <a:t> i arbetet med att ta fram lättanvända, enhetligt utformade och kvalitetssäkrade kunskapsstöd. </a:t>
            </a:r>
            <a:endParaRPr lang="sv-SE" b="0" i="0" dirty="0">
              <a:solidFill>
                <a:srgbClr val="222222"/>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222"/>
              </a:solidFill>
              <a:effectLst/>
              <a:latin typeface="georgia" panose="02040502050405020303" pitchFamily="18" charset="0"/>
            </a:endParaRPr>
          </a:p>
          <a:p>
            <a:pPr marL="0" indent="0">
              <a:buFont typeface="Arial" panose="020B0604020202020204" pitchFamily="34" charset="0"/>
              <a:buNone/>
            </a:pPr>
            <a:r>
              <a:rPr lang="sv-SE" dirty="0"/>
              <a:t>HUR VI GÖR NÄR VI TAR EMOT DESSA KOMMER VI ATT GÅ N PÅ NÄSTA GÅNG: ORDNAT mottagande.</a:t>
            </a:r>
          </a:p>
          <a:p>
            <a:r>
              <a:rPr lang="sv-SE" dirty="0">
                <a:hlinkClick r:id="rId3"/>
              </a:rPr>
              <a:t>NKK på webben</a:t>
            </a:r>
            <a:endParaRPr lang="sv-SE" dirty="0"/>
          </a:p>
          <a:p>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10</a:t>
            </a:fld>
            <a:endParaRPr lang="sv-SE"/>
          </a:p>
        </p:txBody>
      </p:sp>
    </p:spTree>
    <p:extLst>
      <p:ext uri="{BB962C8B-B14F-4D97-AF65-F5344CB8AC3E}">
        <p14:creationId xmlns:p14="http://schemas.microsoft.com/office/powerpoint/2010/main" val="305118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4.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A5B1824-E762-4685-8388-C322C259D6FC}" type="datetimeFigureOut">
              <a:rPr lang="sv-SE" smtClean="0"/>
              <a:t>2022-06-08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0D80BF-074B-4E55-B5AC-841B5F35CA8C}" type="slidenum">
              <a:rPr lang="sv-SE" smtClean="0"/>
              <a:t>‹#›</a:t>
            </a:fld>
            <a:endParaRPr lang="sv-SE"/>
          </a:p>
        </p:txBody>
      </p:sp>
    </p:spTree>
    <p:extLst>
      <p:ext uri="{BB962C8B-B14F-4D97-AF65-F5344CB8AC3E}">
        <p14:creationId xmlns:p14="http://schemas.microsoft.com/office/powerpoint/2010/main" val="317085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47848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1560A13A-DB3F-4AD5-B6AF-BDA0278A0A39}"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F7C2F05B-BAF9-488D-83DE-20A7CCFAC190}"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960392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7F19F6FA-C315-406B-A333-7795FFDFF6EF}"/>
              </a:ext>
            </a:extLst>
          </p:cNvPr>
          <p:cNvSpPr/>
          <p:nvPr userDrawn="1">
            <p:custDataLst>
              <p:tags r:id="rId2"/>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3" name="Object 2" hidden="1">
            <a:extLst>
              <a:ext uri="{FF2B5EF4-FFF2-40B4-BE49-F238E27FC236}">
                <a16:creationId xmlns:a16="http://schemas.microsoft.com/office/drawing/2014/main" id="{663CC2EB-9A0C-4B5D-82FB-32351F22A61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663CC2EB-9A0C-4B5D-82FB-32351F22A61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CA2FBE6-CCDF-4281-881A-D421423FBB5C}"/>
              </a:ext>
            </a:extLst>
          </p:cNvPr>
          <p:cNvSpPr/>
          <p:nvPr userDrawn="1">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3600" b="1" i="0" baseline="0">
              <a:latin typeface="Calibri" panose="020F0502020204030204" pitchFamily="34" charset="0"/>
              <a:ea typeface="+mj-ea"/>
              <a:cs typeface="+mj-cs"/>
              <a:sym typeface="Calibri" panose="020F0502020204030204" pitchFamily="34" charset="0"/>
            </a:endParaRPr>
          </a:p>
        </p:txBody>
      </p:sp>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err="1"/>
              <a:t>Click</a:t>
            </a:r>
            <a:r>
              <a:rPr lang="sv-SE"/>
              <a:t> to </a:t>
            </a:r>
            <a:r>
              <a:rPr lang="sv-SE" err="1"/>
              <a:t>edit</a:t>
            </a:r>
            <a:r>
              <a:rPr lang="sv-SE"/>
              <a:t> Master </a:t>
            </a:r>
            <a:r>
              <a:rPr lang="sv-SE" err="1"/>
              <a:t>title</a:t>
            </a:r>
            <a:r>
              <a:rPr lang="sv-SE"/>
              <a:t> style</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Tree>
    <p:extLst>
      <p:ext uri="{BB962C8B-B14F-4D97-AF65-F5344CB8AC3E}">
        <p14:creationId xmlns:p14="http://schemas.microsoft.com/office/powerpoint/2010/main" val="91458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5349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086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p>
        </p:txBody>
      </p:sp>
    </p:spTree>
    <p:extLst>
      <p:ext uri="{BB962C8B-B14F-4D97-AF65-F5344CB8AC3E}">
        <p14:creationId xmlns:p14="http://schemas.microsoft.com/office/powerpoint/2010/main" val="98328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6536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8060657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A5B1824-E762-4685-8388-C322C259D6FC}"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0D80BF-074B-4E55-B5AC-841B5F35CA8C}" type="slidenum">
              <a:rPr lang="sv-SE" smtClean="0"/>
              <a:t>‹#›</a:t>
            </a:fld>
            <a:endParaRPr lang="sv-SE"/>
          </a:p>
        </p:txBody>
      </p:sp>
    </p:spTree>
    <p:extLst>
      <p:ext uri="{BB962C8B-B14F-4D97-AF65-F5344CB8AC3E}">
        <p14:creationId xmlns:p14="http://schemas.microsoft.com/office/powerpoint/2010/main" val="199454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sp>
        <p:nvSpPr>
          <p:cNvPr id="19" name="Rektangel 18">
            <a:extLst>
              <a:ext uri="{FF2B5EF4-FFF2-40B4-BE49-F238E27FC236}">
                <a16:creationId xmlns:a16="http://schemas.microsoft.com/office/drawing/2014/main" id="{DE71F4BA-49A5-FA4C-BCD8-FB37FD586FF7}"/>
              </a:ext>
            </a:extLst>
          </p:cNvPr>
          <p:cNvSpPr/>
          <p:nvPr userDrawn="1"/>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40792883"/>
      </p:ext>
    </p:extLst>
  </p:cSld>
  <p:clrMap bg1="lt1" tx1="dk1" bg2="lt2" tx2="dk2" accent1="accent1" accent2="accent2" accent3="accent3" accent4="accent4" accent5="accent5" accent6="accent6" hlink="hlink" folHlink="folHlink"/>
  <p:sldLayoutIdLst>
    <p:sldLayoutId id="2147483675" r:id="rId1"/>
    <p:sldLayoutId id="2147483656" r:id="rId2"/>
    <p:sldLayoutId id="2147483659" r:id="rId3"/>
    <p:sldLayoutId id="2147483657" r:id="rId4"/>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63" r:id="rId3"/>
    <p:sldLayoutId id="2147483693" r:id="rId4"/>
    <p:sldLayoutId id="2147483670" r:id="rId5"/>
    <p:sldLayoutId id="2147483700" r:id="rId6"/>
    <p:sldLayoutId id="2147483662" r:id="rId7"/>
    <p:sldLayoutId id="2147484060" r:id="rId8"/>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1560A13A-DB3F-4AD5-B6AF-BDA0278A0A39}" type="datetimeFigureOut">
              <a:rPr lang="sv-SE" smtClean="0"/>
              <a:t>2022-06-08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2195986894"/>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CC1059-5620-4EC1-A0CE-C828DCEE53D8}"/>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9DCC1059-5620-4EC1-A0CE-C828DCEE53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spTree>
    <p:extLst>
      <p:ext uri="{BB962C8B-B14F-4D97-AF65-F5344CB8AC3E}">
        <p14:creationId xmlns:p14="http://schemas.microsoft.com/office/powerpoint/2010/main" val="3182147387"/>
      </p:ext>
    </p:extLst>
  </p:cSld>
  <p:clrMap bg1="lt1" tx1="dk1" bg2="lt2" tx2="dk2" accent1="accent1" accent2="accent2" accent3="accent3" accent4="accent4" accent5="accent5" accent6="accent6" hlink="hlink" folHlink="folHlink"/>
  <p:sldLayoutIdLst>
    <p:sldLayoutId id="2147484058" r:id="rId1"/>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image" Target="../media/image30.svg"/><Relationship Id="rId5" Type="http://schemas.openxmlformats.org/officeDocument/2006/relationships/diagramQuickStyle" Target="../diagrams/quickStyle2.xml"/><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regionvarmland.se/kunskapsstyrning" TargetMode="External"/><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www.kunskapsstyrningvard.se/omkunskapsstyrning/nyhetsbrev.956.html" TargetMode="External"/><Relationship Id="rId5" Type="http://schemas.openxmlformats.org/officeDocument/2006/relationships/hyperlink" Target="https://nationelltklinisktkunskapsstod.se/start" TargetMode="External"/><Relationship Id="rId4" Type="http://schemas.openxmlformats.org/officeDocument/2006/relationships/hyperlink" Target="http://www.kunskapsstyrningvard.se/index.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nationelltklinisktkunskapsstod.se/vardprogramochvardforlop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kr.se/skr/halsasjukvard/utvecklingavverksamhet/naravard/patientkontrakt.28918.html"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nationelltklinisktkunskapsstod.se/vardprogramochvardforlop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kunskapsbanken.cancercentrum.se/diagnoser/cancerrehabilitering/vardprogram/"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kunskapsstyrningvard.s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kunskapsstyrningvard.se/kunskapsstyrningvard/kunskapsstod/remisservardforloppvardprogramochriktlinjer.44270.html"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nationelltklinisktkunskapsstod.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kunskapsstyrningvard.se/kunskapsstyrningvard/omkunskapsstyrning.44726.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9.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3.png"/><Relationship Id="rId3" Type="http://schemas.openxmlformats.org/officeDocument/2006/relationships/diagramData" Target="../diagrams/data1.xml"/><Relationship Id="rId21" Type="http://schemas.openxmlformats.org/officeDocument/2006/relationships/image" Target="../media/image26.jpe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jpeg"/><Relationship Id="rId2" Type="http://schemas.openxmlformats.org/officeDocument/2006/relationships/notesSlide" Target="../notesSlides/notesSlide8.xml"/><Relationship Id="rId16" Type="http://schemas.openxmlformats.org/officeDocument/2006/relationships/image" Target="../media/image6.png"/><Relationship Id="rId20"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7.svg"/><Relationship Id="rId5" Type="http://schemas.openxmlformats.org/officeDocument/2006/relationships/diagramQuickStyle" Target="../diagrams/quickStyle1.xml"/><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1FC66-FF24-4433-9FC2-59314CA1AAF3}"/>
              </a:ext>
            </a:extLst>
          </p:cNvPr>
          <p:cNvSpPr>
            <a:spLocks noGrp="1"/>
          </p:cNvSpPr>
          <p:nvPr>
            <p:ph type="ctrTitle"/>
          </p:nvPr>
        </p:nvSpPr>
        <p:spPr/>
        <p:txBody>
          <a:bodyPr/>
          <a:lstStyle/>
          <a:p>
            <a:r>
              <a:rPr lang="sv-SE"/>
              <a:t>Kunskapsstyrning</a:t>
            </a:r>
          </a:p>
        </p:txBody>
      </p:sp>
      <p:sp>
        <p:nvSpPr>
          <p:cNvPr id="3" name="Underrubrik 2">
            <a:extLst>
              <a:ext uri="{FF2B5EF4-FFF2-40B4-BE49-F238E27FC236}">
                <a16:creationId xmlns:a16="http://schemas.microsoft.com/office/drawing/2014/main" id="{A932625F-9FBD-4705-B866-E8C34A15A41A}"/>
              </a:ext>
            </a:extLst>
          </p:cNvPr>
          <p:cNvSpPr>
            <a:spLocks noGrp="1"/>
          </p:cNvSpPr>
          <p:nvPr>
            <p:ph type="subTitle" idx="1"/>
          </p:nvPr>
        </p:nvSpPr>
        <p:spPr>
          <a:xfrm>
            <a:off x="4255645" y="3804757"/>
            <a:ext cx="5599074" cy="1776236"/>
          </a:xfrm>
        </p:spPr>
        <p:txBody>
          <a:bodyPr/>
          <a:lstStyle/>
          <a:p>
            <a:r>
              <a:rPr lang="sv-SE" dirty="0"/>
              <a:t>Nätverksträff vårdval fysioterapi</a:t>
            </a:r>
          </a:p>
          <a:p>
            <a:r>
              <a:rPr lang="sv-SE" dirty="0"/>
              <a:t>220602</a:t>
            </a:r>
          </a:p>
          <a:p>
            <a:endParaRPr lang="sv-SE" dirty="0"/>
          </a:p>
          <a:p>
            <a:endParaRPr lang="sv-SE" dirty="0"/>
          </a:p>
          <a:p>
            <a:endParaRPr lang="sv-SE" dirty="0"/>
          </a:p>
          <a:p>
            <a:r>
              <a:rPr lang="sv-SE" dirty="0"/>
              <a:t>				Camilla Staaf</a:t>
            </a:r>
          </a:p>
          <a:p>
            <a:r>
              <a:rPr lang="sv-SE" dirty="0"/>
              <a:t>				Åsa Hedeberg</a:t>
            </a:r>
          </a:p>
          <a:p>
            <a:r>
              <a:rPr lang="sv-SE" dirty="0"/>
              <a:t>				Jonna Thernström</a:t>
            </a:r>
          </a:p>
          <a:p>
            <a:endParaRPr lang="sv-SE" dirty="0"/>
          </a:p>
          <a:p>
            <a:endParaRPr lang="sv-SE" dirty="0"/>
          </a:p>
        </p:txBody>
      </p:sp>
    </p:spTree>
    <p:extLst>
      <p:ext uri="{BB962C8B-B14F-4D97-AF65-F5344CB8AC3E}">
        <p14:creationId xmlns:p14="http://schemas.microsoft.com/office/powerpoint/2010/main" val="244439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71C7427-6A4D-4403-8909-25A4A204F1D9}"/>
              </a:ext>
            </a:extLst>
          </p:cNvPr>
          <p:cNvSpPr>
            <a:spLocks noGrp="1"/>
          </p:cNvSpPr>
          <p:nvPr>
            <p:ph type="ctrTitle"/>
          </p:nvPr>
        </p:nvSpPr>
        <p:spPr>
          <a:xfrm>
            <a:off x="4953067" y="443291"/>
            <a:ext cx="5599074" cy="1311128"/>
          </a:xfrm>
        </p:spPr>
        <p:txBody>
          <a:bodyPr anchor="b">
            <a:normAutofit/>
          </a:bodyPr>
          <a:lstStyle/>
          <a:p>
            <a:r>
              <a:rPr lang="sv-SE" sz="3300"/>
              <a:t>Exempel på kunskapsstöd</a:t>
            </a:r>
          </a:p>
        </p:txBody>
      </p:sp>
      <p:grpSp>
        <p:nvGrpSpPr>
          <p:cNvPr id="5" name="Grupp 4">
            <a:extLst>
              <a:ext uri="{FF2B5EF4-FFF2-40B4-BE49-F238E27FC236}">
                <a16:creationId xmlns:a16="http://schemas.microsoft.com/office/drawing/2014/main" id="{4CB4F7CF-776D-48E2-AEA6-6FA45B8064B3}"/>
              </a:ext>
            </a:extLst>
          </p:cNvPr>
          <p:cNvGrpSpPr/>
          <p:nvPr/>
        </p:nvGrpSpPr>
        <p:grpSpPr>
          <a:xfrm>
            <a:off x="3893409" y="1708986"/>
            <a:ext cx="7718389" cy="4569678"/>
            <a:chOff x="7237734" y="1919584"/>
            <a:chExt cx="5285560" cy="3482589"/>
          </a:xfrm>
          <a:solidFill>
            <a:schemeClr val="bg1"/>
          </a:solidFill>
        </p:grpSpPr>
        <p:sp>
          <p:nvSpPr>
            <p:cNvPr id="6" name="Rektangel: rundade hörn 5">
              <a:extLst>
                <a:ext uri="{FF2B5EF4-FFF2-40B4-BE49-F238E27FC236}">
                  <a16:creationId xmlns:a16="http://schemas.microsoft.com/office/drawing/2014/main" id="{941385BE-8087-4EF9-A895-AFC5A6234E2A}"/>
                </a:ext>
              </a:extLst>
            </p:cNvPr>
            <p:cNvSpPr/>
            <p:nvPr/>
          </p:nvSpPr>
          <p:spPr>
            <a:xfrm>
              <a:off x="7237734" y="1919584"/>
              <a:ext cx="5285560" cy="34825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aphicFrame>
          <p:nvGraphicFramePr>
            <p:cNvPr id="7" name="Platshållare för innehåll 2">
              <a:extLst>
                <a:ext uri="{FF2B5EF4-FFF2-40B4-BE49-F238E27FC236}">
                  <a16:creationId xmlns:a16="http://schemas.microsoft.com/office/drawing/2014/main" id="{25E2EBD3-1DF5-4F81-A550-F24B0DCA2ACB}"/>
                </a:ext>
              </a:extLst>
            </p:cNvPr>
            <p:cNvGraphicFramePr>
              <a:graphicFrameLocks/>
            </p:cNvGraphicFramePr>
            <p:nvPr>
              <p:extLst>
                <p:ext uri="{D42A27DB-BD31-4B8C-83A1-F6EECF244321}">
                  <p14:modId xmlns:p14="http://schemas.microsoft.com/office/powerpoint/2010/main" val="3572477280"/>
                </p:ext>
              </p:extLst>
            </p:nvPr>
          </p:nvGraphicFramePr>
          <p:xfrm>
            <a:off x="8563397" y="2333835"/>
            <a:ext cx="3177888" cy="265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p 8">
              <a:extLst>
                <a:ext uri="{FF2B5EF4-FFF2-40B4-BE49-F238E27FC236}">
                  <a16:creationId xmlns:a16="http://schemas.microsoft.com/office/drawing/2014/main" id="{5C014B65-DCE0-4E03-9098-091D2D95933A}"/>
                </a:ext>
              </a:extLst>
            </p:cNvPr>
            <p:cNvGrpSpPr/>
            <p:nvPr/>
          </p:nvGrpSpPr>
          <p:grpSpPr>
            <a:xfrm>
              <a:off x="7489294" y="3831463"/>
              <a:ext cx="899120" cy="315298"/>
              <a:chOff x="6615956" y="4358623"/>
              <a:chExt cx="899120" cy="339656"/>
            </a:xfrm>
            <a:grpFill/>
          </p:grpSpPr>
          <p:sp>
            <p:nvSpPr>
              <p:cNvPr id="14" name="Pil: sparr 13">
                <a:extLst>
                  <a:ext uri="{FF2B5EF4-FFF2-40B4-BE49-F238E27FC236}">
                    <a16:creationId xmlns:a16="http://schemas.microsoft.com/office/drawing/2014/main" id="{3970C4F5-63FC-4347-89AD-ED64355D3FBA}"/>
                  </a:ext>
                </a:extLst>
              </p:cNvPr>
              <p:cNvSpPr/>
              <p:nvPr/>
            </p:nvSpPr>
            <p:spPr>
              <a:xfrm>
                <a:off x="6999510" y="4358623"/>
                <a:ext cx="515566" cy="33965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schemeClr val="tx1"/>
                  </a:solidFill>
                </a:endParaRPr>
              </a:p>
            </p:txBody>
          </p:sp>
          <p:sp>
            <p:nvSpPr>
              <p:cNvPr id="15" name="Pil: sparr 14">
                <a:extLst>
                  <a:ext uri="{FF2B5EF4-FFF2-40B4-BE49-F238E27FC236}">
                    <a16:creationId xmlns:a16="http://schemas.microsoft.com/office/drawing/2014/main" id="{84AECF77-2361-41C5-84DB-D1E745834B9D}"/>
                  </a:ext>
                </a:extLst>
              </p:cNvPr>
              <p:cNvSpPr/>
              <p:nvPr/>
            </p:nvSpPr>
            <p:spPr>
              <a:xfrm>
                <a:off x="6615956" y="4358623"/>
                <a:ext cx="515566" cy="339656"/>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schemeClr val="tx1"/>
                  </a:solidFill>
                </a:endParaRPr>
              </a:p>
            </p:txBody>
          </p:sp>
        </p:grpSp>
        <p:sp>
          <p:nvSpPr>
            <p:cNvPr id="10" name="textruta 9">
              <a:extLst>
                <a:ext uri="{FF2B5EF4-FFF2-40B4-BE49-F238E27FC236}">
                  <a16:creationId xmlns:a16="http://schemas.microsoft.com/office/drawing/2014/main" id="{908A6162-FB2A-4015-B292-DCDD0828F053}"/>
                </a:ext>
              </a:extLst>
            </p:cNvPr>
            <p:cNvSpPr txBox="1"/>
            <p:nvPr/>
          </p:nvSpPr>
          <p:spPr>
            <a:xfrm>
              <a:off x="7617340" y="2119111"/>
              <a:ext cx="899120" cy="913879"/>
            </a:xfrm>
            <a:prstGeom prst="rect">
              <a:avLst/>
            </a:prstGeom>
            <a:grpFill/>
            <a:ln>
              <a:noFill/>
            </a:ln>
          </p:spPr>
          <p:txBody>
            <a:bodyPr wrap="square" rtlCol="0">
              <a:spAutoFit/>
            </a:bodyPr>
            <a:lstStyle/>
            <a:p>
              <a:r>
                <a:rPr lang="sv-SE" sz="6600">
                  <a:solidFill>
                    <a:srgbClr val="00206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sv-SE" sz="6600"/>
            </a:p>
          </p:txBody>
        </p:sp>
      </p:grpSp>
      <p:pic>
        <p:nvPicPr>
          <p:cNvPr id="16" name="Bild 15" descr="Internet med hel fyllning">
            <a:extLst>
              <a:ext uri="{FF2B5EF4-FFF2-40B4-BE49-F238E27FC236}">
                <a16:creationId xmlns:a16="http://schemas.microsoft.com/office/drawing/2014/main" id="{FDA242EC-C3CB-45A3-8297-55A570D92E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8045" y="4820706"/>
            <a:ext cx="914400" cy="914400"/>
          </a:xfrm>
          <a:prstGeom prst="rect">
            <a:avLst/>
          </a:prstGeom>
        </p:spPr>
      </p:pic>
      <p:pic>
        <p:nvPicPr>
          <p:cNvPr id="21" name="Bild 20" descr="Skrivplatta avbockat med hel fyllning">
            <a:extLst>
              <a:ext uri="{FF2B5EF4-FFF2-40B4-BE49-F238E27FC236}">
                <a16:creationId xmlns:a16="http://schemas.microsoft.com/office/drawing/2014/main" id="{4DAF79C9-9227-4419-96FD-504A40D926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98045" y="3117712"/>
            <a:ext cx="914400" cy="914400"/>
          </a:xfrm>
          <a:prstGeom prst="rect">
            <a:avLst/>
          </a:prstGeom>
        </p:spPr>
      </p:pic>
    </p:spTree>
    <p:extLst>
      <p:ext uri="{BB962C8B-B14F-4D97-AF65-F5344CB8AC3E}">
        <p14:creationId xmlns:p14="http://schemas.microsoft.com/office/powerpoint/2010/main" val="333094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p:cNvSpPr/>
          <p:nvPr/>
        </p:nvSpPr>
        <p:spPr>
          <a:xfrm>
            <a:off x="118565" y="950743"/>
            <a:ext cx="4968362" cy="5145257"/>
          </a:xfrm>
          <a:prstGeom prst="ellipse">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ruta 8"/>
          <p:cNvSpPr txBox="1"/>
          <p:nvPr/>
        </p:nvSpPr>
        <p:spPr>
          <a:xfrm>
            <a:off x="812468" y="1742784"/>
            <a:ext cx="3605097"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Höftledsartros-primärvård*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err="1">
                <a:ln>
                  <a:noFill/>
                </a:ln>
                <a:solidFill>
                  <a:srgbClr val="FFFFFF"/>
                </a:solidFill>
                <a:effectLst/>
                <a:uLnTx/>
                <a:uFillTx/>
                <a:latin typeface="Calibri" panose="020F0502020204030204"/>
                <a:ea typeface="+mn-ea"/>
                <a:cs typeface="+mn-cs"/>
              </a:rPr>
              <a:t>Reumatoid</a:t>
            </a: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 artrit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err="1">
                <a:ln>
                  <a:noFill/>
                </a:ln>
                <a:solidFill>
                  <a:srgbClr val="FFFFFF"/>
                </a:solidFill>
                <a:effectLst/>
                <a:uLnTx/>
                <a:uFillTx/>
                <a:latin typeface="Calibri" panose="020F0502020204030204"/>
                <a:ea typeface="+mn-ea"/>
                <a:cs typeface="+mn-cs"/>
              </a:rPr>
              <a:t>Reumatiod</a:t>
            </a: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 artrit - etablerad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Stroke och TIA*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Knäledsartros*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KOL*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Schizofreni*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Kritisk </a:t>
            </a:r>
            <a:r>
              <a:rPr kumimoji="0" lang="sv-SE" sz="2000" b="0" i="0" u="none" strike="noStrike" kern="1200" cap="none" spc="0" normalizeH="0" baseline="0" noProof="0" err="1">
                <a:ln>
                  <a:noFill/>
                </a:ln>
                <a:solidFill>
                  <a:srgbClr val="FFFFFF"/>
                </a:solidFill>
                <a:effectLst/>
                <a:uLnTx/>
                <a:uFillTx/>
                <a:latin typeface="Calibri" panose="020F0502020204030204"/>
                <a:ea typeface="+mn-ea"/>
                <a:cs typeface="+mn-cs"/>
              </a:rPr>
              <a:t>benischemi</a:t>
            </a:r>
            <a:endPar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Osteoporos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Hjärtsvikt*</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Kognitiv svikt vid demens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Sepsis*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Rehabilitering (generiskt</a:t>
            </a:r>
            <a:b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                           modell)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ruta 13"/>
          <p:cNvSpPr txBox="1"/>
          <p:nvPr/>
        </p:nvSpPr>
        <p:spPr>
          <a:xfrm>
            <a:off x="1560434" y="1265502"/>
            <a:ext cx="1800403" cy="523220"/>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FFFFF"/>
                </a:solidFill>
                <a:effectLst/>
                <a:uLnTx/>
                <a:uFillTx/>
                <a:latin typeface="Calibri" panose="020F0502020204030204"/>
                <a:ea typeface="+mn-ea"/>
                <a:cs typeface="+mn-cs"/>
              </a:rPr>
              <a:t>Godkända</a:t>
            </a:r>
            <a:endParaRPr kumimoji="0" lang="sv-SE" sz="2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0" name="Grupp 19"/>
          <p:cNvGrpSpPr/>
          <p:nvPr/>
        </p:nvGrpSpPr>
        <p:grpSpPr>
          <a:xfrm>
            <a:off x="5290119" y="86101"/>
            <a:ext cx="6840912" cy="4464642"/>
            <a:chOff x="8222377" y="653415"/>
            <a:chExt cx="6490332" cy="4067500"/>
          </a:xfrm>
        </p:grpSpPr>
        <p:sp>
          <p:nvSpPr>
            <p:cNvPr id="7" name="Ellips 6"/>
            <p:cNvSpPr/>
            <p:nvPr/>
          </p:nvSpPr>
          <p:spPr>
            <a:xfrm>
              <a:off x="8222377" y="653415"/>
              <a:ext cx="6490332" cy="381018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ruta 4"/>
            <p:cNvSpPr txBox="1"/>
            <p:nvPr/>
          </p:nvSpPr>
          <p:spPr>
            <a:xfrm>
              <a:off x="8903705" y="1329290"/>
              <a:ext cx="2887447" cy="2747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a:ln>
                    <a:noFill/>
                  </a:ln>
                  <a:solidFill>
                    <a:srgbClr val="FFFFFF"/>
                  </a:solidFill>
                  <a:effectLst/>
                  <a:uLnTx/>
                  <a:uFillTx/>
                  <a:latin typeface="Calibri" panose="020F0502020204030204"/>
                  <a:ea typeface="+mn-ea"/>
                  <a:cs typeface="+mn-cs"/>
                </a:rPr>
                <a:t>UPPDATERING EFTER REMISS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Grav hörselnedsättning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Schizofreni (2)*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Diabetes med hög risk för </a:t>
              </a:r>
              <a:r>
                <a:rPr kumimoji="0" lang="sv-SE" sz="1200" b="0" i="0" u="none" strike="noStrike" kern="1200" cap="none" spc="0" normalizeH="0" baseline="0" noProof="0" err="1">
                  <a:ln>
                    <a:noFill/>
                  </a:ln>
                  <a:solidFill>
                    <a:srgbClr val="FFFFFF"/>
                  </a:solidFill>
                  <a:effectLst/>
                  <a:uLnTx/>
                  <a:uFillTx/>
                  <a:latin typeface="Calibri"/>
                  <a:ea typeface="+mn-ea"/>
                  <a:cs typeface="+mn-cs"/>
                </a:rPr>
                <a:t>fotsår</a:t>
              </a:r>
              <a:endParaRPr kumimoji="0" lang="sv-SE" sz="1200" b="0" i="0" u="none" strike="noStrike" kern="1200" cap="none" spc="0" normalizeH="0" baseline="0" noProof="0">
                <a:ln>
                  <a:noFill/>
                </a:ln>
                <a:solidFill>
                  <a:srgbClr val="FFFFFF"/>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Höftledsartros-</a:t>
              </a:r>
              <a:r>
                <a:rPr kumimoji="0" lang="sv-SE" sz="1200" b="0" i="0" u="none" strike="noStrike" kern="1200" cap="none" spc="0" normalizeH="0" baseline="0" noProof="0" err="1">
                  <a:ln>
                    <a:noFill/>
                  </a:ln>
                  <a:solidFill>
                    <a:srgbClr val="FFFFFF"/>
                  </a:solidFill>
                  <a:effectLst/>
                  <a:uLnTx/>
                  <a:uFillTx/>
                  <a:latin typeface="Calibri"/>
                  <a:ea typeface="+mn-ea"/>
                  <a:cs typeface="+mn-cs"/>
                </a:rPr>
                <a:t>proteskir</a:t>
              </a:r>
              <a:r>
                <a:rPr kumimoji="0" lang="sv-SE" sz="1200" b="0" i="0" u="none" strike="noStrike" kern="1200" cap="none" spc="0" normalizeH="0" baseline="0" noProof="0">
                  <a:ln>
                    <a:noFill/>
                  </a:ln>
                  <a:solidFill>
                    <a:srgbClr val="FFFFFF"/>
                  </a:solidFill>
                  <a:effectLst/>
                  <a:uLnTx/>
                  <a:uFillTx/>
                  <a:latin typeface="Calibri"/>
                  <a:ea typeface="+mn-ea"/>
                  <a:cs typeface="+mn-cs"/>
                </a:rPr>
                <a:t>.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Inflammatorisk tarmsjukdom, IBD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Palliativ 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Stroke och TIA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Varicer och venösa bensår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sng"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a:ln>
                    <a:noFill/>
                  </a:ln>
                  <a:solidFill>
                    <a:srgbClr val="FFFFFF"/>
                  </a:solidFill>
                  <a:effectLst/>
                  <a:uLnTx/>
                  <a:uFillTx/>
                  <a:latin typeface="Calibri" panose="020F0502020204030204"/>
                  <a:ea typeface="+mn-ea"/>
                  <a:cs typeface="+mn-cs"/>
                </a:rPr>
                <a:t>PÅ REMISS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Epilepsi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Sömnrelaterad andningsstörning och obstruktiv sömnapné,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ruta 5"/>
            <p:cNvSpPr txBox="1"/>
            <p:nvPr/>
          </p:nvSpPr>
          <p:spPr>
            <a:xfrm>
              <a:off x="11903232" y="1325516"/>
              <a:ext cx="2616698" cy="32806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a:ln>
                    <a:noFill/>
                  </a:ln>
                  <a:solidFill>
                    <a:srgbClr val="FFFFFF"/>
                  </a:solidFill>
                  <a:effectLst/>
                  <a:uLnTx/>
                  <a:uFillTx/>
                  <a:latin typeface="Calibri"/>
                  <a:ea typeface="+mn-ea"/>
                  <a:cs typeface="+mn-cs"/>
                </a:rPr>
                <a:t>ARBETE PÅGÅR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err="1">
                  <a:ln>
                    <a:noFill/>
                  </a:ln>
                  <a:solidFill>
                    <a:srgbClr val="FFFFFF"/>
                  </a:solidFill>
                  <a:effectLst/>
                  <a:uLnTx/>
                  <a:uFillTx/>
                  <a:latin typeface="Calibri"/>
                  <a:ea typeface="+mn-ea"/>
                  <a:cs typeface="+mn-cs"/>
                </a:rPr>
                <a:t>Jättecellsarterit</a:t>
              </a:r>
              <a:endParaRPr kumimoji="0" lang="sv-SE" sz="1200" b="0" i="0" u="none" strike="noStrike" kern="1200" cap="none" spc="0" normalizeH="0" baseline="0" noProof="0">
                <a:ln>
                  <a:noFill/>
                </a:ln>
                <a:solidFill>
                  <a:srgbClr val="FFFFFF"/>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Långvarig icke-malign </a:t>
              </a:r>
              <a:br>
                <a:rPr kumimoji="0" lang="sv-SE" sz="1200" b="0" i="0" u="none" strike="noStrike" kern="1200" cap="none" spc="0" normalizeH="0" baseline="0" noProof="0">
                  <a:ln>
                    <a:noFill/>
                  </a:ln>
                  <a:solidFill>
                    <a:srgbClr val="FFFFFF"/>
                  </a:solidFill>
                  <a:effectLst/>
                  <a:uLnTx/>
                  <a:uFillTx/>
                  <a:latin typeface="Calibri"/>
                  <a:ea typeface="+mn-ea"/>
                  <a:cs typeface="+mn-cs"/>
                </a:rPr>
              </a:br>
              <a:r>
                <a:rPr kumimoji="0" lang="sv-SE" sz="1200" b="0" i="0" u="none" strike="noStrike" kern="1200" cap="none" spc="0" normalizeH="0" baseline="0" noProof="0">
                  <a:ln>
                    <a:noFill/>
                  </a:ln>
                  <a:solidFill>
                    <a:srgbClr val="FFFFFF"/>
                  </a:solidFill>
                  <a:effectLst/>
                  <a:uLnTx/>
                  <a:uFillTx/>
                  <a:latin typeface="Calibri"/>
                  <a:ea typeface="+mn-ea"/>
                  <a:cs typeface="+mn-cs"/>
                </a:rPr>
                <a:t>smärta</a:t>
              </a:r>
              <a:br>
                <a:rPr kumimoji="0" lang="sv-SE" sz="1200" b="0" i="0" u="none" strike="noStrike" kern="1200" cap="none" spc="0" normalizeH="0" baseline="0" noProof="0">
                  <a:ln>
                    <a:noFill/>
                  </a:ln>
                  <a:solidFill>
                    <a:srgbClr val="FFFFFF"/>
                  </a:solidFill>
                  <a:effectLst/>
                  <a:uLnTx/>
                  <a:uFillTx/>
                  <a:latin typeface="Calibri"/>
                  <a:ea typeface="+mn-ea"/>
                  <a:cs typeface="+mn-cs"/>
                </a:rPr>
              </a:br>
              <a:endParaRPr kumimoji="0" lang="sv-SE" sz="1200" b="0" i="0" u="none" strike="noStrike" kern="1200" cap="none" spc="0" normalizeH="0" baseline="0" noProof="0">
                <a:ln>
                  <a:noFill/>
                </a:ln>
                <a:solidFill>
                  <a:srgbClr val="FFFFFF"/>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KOL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Matallergi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Obstruktiv sömnapné vuxna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Ryggsmärta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Självskadebeteende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Svårläkta sår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Traumatisk hjärnskada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D</a:t>
              </a:r>
              <a:r>
                <a:rPr kumimoji="0" lang="sv-SE" sz="1200" b="0" i="0" u="none" strike="noStrike" kern="1200" cap="none" spc="0" normalizeH="0" baseline="0" noProof="0" err="1">
                  <a:ln>
                    <a:noFill/>
                  </a:ln>
                  <a:solidFill>
                    <a:srgbClr val="FFFFFF"/>
                  </a:solidFill>
                  <a:effectLst/>
                  <a:uLnTx/>
                  <a:uFillTx/>
                  <a:latin typeface="Calibri" panose="020F0502020204030204"/>
                  <a:ea typeface="+mn-ea"/>
                  <a:cs typeface="+mn-cs"/>
                </a:rPr>
                <a:t>epression</a:t>
              </a:r>
              <a:endPar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Levnadsvanor </a:t>
              </a:r>
              <a:b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b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(generiskt</a:t>
              </a:r>
              <a:r>
                <a:rPr kumimoji="0" lang="sv-SE" sz="1100" b="0" i="0" u="none" strike="noStrike" kern="1200" cap="none" spc="0" normalizeH="0" baseline="0" noProof="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koppling 11"/>
            <p:cNvCxnSpPr>
              <a:cxnSpLocks/>
            </p:cNvCxnSpPr>
            <p:nvPr/>
          </p:nvCxnSpPr>
          <p:spPr>
            <a:xfrm>
              <a:off x="11859599" y="1441145"/>
              <a:ext cx="0" cy="32797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10622038" y="887054"/>
              <a:ext cx="1801846" cy="308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alibri" panose="020F0502020204030204"/>
                  <a:ea typeface="+mn-ea"/>
                  <a:cs typeface="+mn-cs"/>
                </a:rPr>
                <a:t>Under framtagande </a:t>
              </a:r>
            </a:p>
          </p:txBody>
        </p:sp>
      </p:grpSp>
      <p:sp>
        <p:nvSpPr>
          <p:cNvPr id="24" name="textruta 23"/>
          <p:cNvSpPr txBox="1"/>
          <p:nvPr/>
        </p:nvSpPr>
        <p:spPr>
          <a:xfrm>
            <a:off x="250298" y="137694"/>
            <a:ext cx="5383318" cy="89011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3200" b="1" i="0" u="none" strike="noStrike" kern="1200" cap="none" spc="0" normalizeH="0" baseline="0" noProof="0">
                <a:ln>
                  <a:noFill/>
                </a:ln>
                <a:solidFill>
                  <a:srgbClr val="377D7A"/>
                </a:solidFill>
                <a:effectLst/>
                <a:uLnTx/>
                <a:uFillTx/>
                <a:latin typeface="Calibri Light" panose="020F0302020204030204" pitchFamily="34" charset="0"/>
                <a:cs typeface="Calibri Light" panose="020F0302020204030204" pitchFamily="34" charset="0"/>
              </a:rPr>
              <a:t>12 godkända vårdförlopp och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3200" b="1" i="0" u="none" strike="noStrike" kern="1200" cap="none" spc="0" normalizeH="0" baseline="0" noProof="0">
                <a:ln>
                  <a:noFill/>
                </a:ln>
                <a:solidFill>
                  <a:srgbClr val="377D7A"/>
                </a:solidFill>
                <a:effectLst/>
                <a:uLnTx/>
                <a:uFillTx/>
                <a:latin typeface="Calibri Light" panose="020F0302020204030204" pitchFamily="34" charset="0"/>
                <a:cs typeface="Calibri Light" panose="020F0302020204030204" pitchFamily="34" charset="0"/>
              </a:rPr>
              <a:t>1 generisk modell</a:t>
            </a:r>
            <a:endParaRPr kumimoji="0" lang="sv-SE" sz="2800" b="1" i="0" u="none" strike="noStrike" kern="1200" cap="none" spc="0" normalizeH="0" baseline="0" noProof="0">
              <a:ln>
                <a:noFill/>
              </a:ln>
              <a:solidFill>
                <a:srgbClr val="377D7A"/>
              </a:solidFill>
              <a:effectLst/>
              <a:uLnTx/>
              <a:uFillTx/>
              <a:latin typeface="Calibri Light" panose="020F0302020204030204" pitchFamily="34" charset="0"/>
              <a:cs typeface="Calibri Light" panose="020F0302020204030204" pitchFamily="34" charset="0"/>
            </a:endParaRPr>
          </a:p>
        </p:txBody>
      </p:sp>
      <p:sp>
        <p:nvSpPr>
          <p:cNvPr id="2" name="textruta 1"/>
          <p:cNvSpPr txBox="1"/>
          <p:nvPr/>
        </p:nvSpPr>
        <p:spPr>
          <a:xfrm>
            <a:off x="172732" y="6009439"/>
            <a:ext cx="51116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srgbClr val="377D7A"/>
                </a:solidFill>
                <a:effectLst/>
                <a:uLnTx/>
                <a:uFillTx/>
                <a:latin typeface="Calibri" panose="020F0502020204030204"/>
                <a:ea typeface="+mn-ea"/>
                <a:cs typeface="+mn-cs"/>
              </a:rPr>
              <a:t>*</a:t>
            </a:r>
            <a:r>
              <a:rPr kumimoji="0" lang="sv-SE" sz="1600" b="0" i="0" u="none" strike="noStrike" kern="1200" cap="none" spc="0" normalizeH="0" baseline="0" noProof="0">
                <a:ln>
                  <a:noFill/>
                </a:ln>
                <a:solidFill>
                  <a:srgbClr val="377D7A"/>
                </a:solidFill>
                <a:effectLst/>
                <a:uLnTx/>
                <a:uFillTx/>
                <a:latin typeface="Calibri" panose="020F0502020204030204"/>
                <a:ea typeface="+mn-ea"/>
                <a:cs typeface="+mn-cs"/>
              </a:rPr>
              <a:t> </a:t>
            </a:r>
            <a:r>
              <a:rPr kumimoji="0" lang="sv-SE" sz="1800" b="0" i="0" u="none" strike="noStrike" kern="1200" cap="none" spc="0" normalizeH="0" baseline="0" noProof="0">
                <a:ln>
                  <a:noFill/>
                </a:ln>
                <a:solidFill>
                  <a:srgbClr val="377D7A"/>
                </a:solidFill>
                <a:effectLst/>
                <a:uLnTx/>
                <a:uFillTx/>
                <a:latin typeface="Calibri" panose="020F0502020204030204"/>
                <a:ea typeface="+mn-ea"/>
                <a:cs typeface="+mn-cs"/>
              </a:rPr>
              <a:t>Dessa 7 vårdförlopp vidareutvecklas med en del 2</a:t>
            </a:r>
          </a:p>
        </p:txBody>
      </p:sp>
      <p:grpSp>
        <p:nvGrpSpPr>
          <p:cNvPr id="13" name="Grupp 12"/>
          <p:cNvGrpSpPr/>
          <p:nvPr/>
        </p:nvGrpSpPr>
        <p:grpSpPr>
          <a:xfrm>
            <a:off x="5865586" y="4023232"/>
            <a:ext cx="3140089" cy="1338674"/>
            <a:chOff x="3112548" y="2746045"/>
            <a:chExt cx="3022171" cy="2798620"/>
          </a:xfrm>
        </p:grpSpPr>
        <p:sp>
          <p:nvSpPr>
            <p:cNvPr id="3" name="Ellips 2"/>
            <p:cNvSpPr/>
            <p:nvPr/>
          </p:nvSpPr>
          <p:spPr>
            <a:xfrm>
              <a:off x="3112548" y="2746045"/>
              <a:ext cx="3022171" cy="2798620"/>
            </a:xfrm>
            <a:prstGeom prst="ellips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ruta 3"/>
            <p:cNvSpPr txBox="1"/>
            <p:nvPr/>
          </p:nvSpPr>
          <p:spPr>
            <a:xfrm>
              <a:off x="3630139" y="4058955"/>
              <a:ext cx="2386995" cy="449506"/>
            </a:xfrm>
            <a:prstGeom prst="rect">
              <a:avLst/>
            </a:prstGeom>
            <a:noFill/>
          </p:spPr>
          <p:txBody>
            <a:bodyPr wrap="square" rtlCol="0">
              <a:spAutoFit/>
            </a:bodyPr>
            <a:lstStyle/>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ruta 10"/>
            <p:cNvSpPr txBox="1"/>
            <p:nvPr/>
          </p:nvSpPr>
          <p:spPr>
            <a:xfrm>
              <a:off x="3512553" y="2917648"/>
              <a:ext cx="2459703" cy="17980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Under uppstart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Lungfibros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Sekundär prevention vid perifer arteriell sjukdom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Sepsis (2)*</a:t>
              </a:r>
            </a:p>
          </p:txBody>
        </p:sp>
      </p:grpSp>
      <p:sp>
        <p:nvSpPr>
          <p:cNvPr id="18" name="textruta 17">
            <a:extLst>
              <a:ext uri="{FF2B5EF4-FFF2-40B4-BE49-F238E27FC236}">
                <a16:creationId xmlns:a16="http://schemas.microsoft.com/office/drawing/2014/main" id="{2784329C-00DB-4E94-A0FB-8F658B7DEFF0}"/>
              </a:ext>
            </a:extLst>
          </p:cNvPr>
          <p:cNvSpPr txBox="1"/>
          <p:nvPr/>
        </p:nvSpPr>
        <p:spPr>
          <a:xfrm>
            <a:off x="11305219" y="0"/>
            <a:ext cx="73289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rPr>
              <a:t>220321</a:t>
            </a:r>
          </a:p>
        </p:txBody>
      </p:sp>
      <p:sp>
        <p:nvSpPr>
          <p:cNvPr id="19" name="textruta 18">
            <a:extLst>
              <a:ext uri="{FF2B5EF4-FFF2-40B4-BE49-F238E27FC236}">
                <a16:creationId xmlns:a16="http://schemas.microsoft.com/office/drawing/2014/main" id="{6F48A8CF-7434-44B1-9A36-EFD3D389DFA6}"/>
              </a:ext>
            </a:extLst>
          </p:cNvPr>
          <p:cNvSpPr txBox="1"/>
          <p:nvPr/>
        </p:nvSpPr>
        <p:spPr>
          <a:xfrm>
            <a:off x="9144730" y="4524754"/>
            <a:ext cx="3463757" cy="837152"/>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2000" b="1" i="0" u="none" strike="noStrike" kern="1200" cap="none" spc="0" normalizeH="0" baseline="0" noProof="0">
                <a:ln>
                  <a:noFill/>
                </a:ln>
                <a:solidFill>
                  <a:srgbClr val="CC91A9">
                    <a:lumMod val="75000"/>
                  </a:srgbClr>
                </a:solidFill>
                <a:effectLst/>
                <a:uLnTx/>
                <a:uFillTx/>
                <a:latin typeface="Calibri Light" panose="020F0302020204030204" pitchFamily="34" charset="0"/>
                <a:cs typeface="Calibri Light" panose="020F0302020204030204" pitchFamily="34" charset="0"/>
              </a:rPr>
              <a:t>Totalt 35 vårdförlopp i olika </a:t>
            </a:r>
            <a:br>
              <a:rPr kumimoji="0" lang="sv-SE" sz="2000" b="1" i="0" u="none" strike="noStrike" kern="1200" cap="none" spc="0" normalizeH="0" baseline="0" noProof="0">
                <a:ln>
                  <a:noFill/>
                </a:ln>
                <a:solidFill>
                  <a:srgbClr val="CC91A9">
                    <a:lumMod val="75000"/>
                  </a:srgbClr>
                </a:solidFill>
                <a:effectLst/>
                <a:uLnTx/>
                <a:uFillTx/>
                <a:latin typeface="Calibri Light" panose="020F0302020204030204" pitchFamily="34" charset="0"/>
                <a:cs typeface="Calibri Light" panose="020F0302020204030204" pitchFamily="34" charset="0"/>
              </a:rPr>
            </a:br>
            <a:r>
              <a:rPr kumimoji="0" lang="sv-SE" sz="2000" b="1" i="0" u="none" strike="noStrike" kern="1200" cap="none" spc="0" normalizeH="0" baseline="0" noProof="0">
                <a:ln>
                  <a:noFill/>
                </a:ln>
                <a:solidFill>
                  <a:srgbClr val="CC91A9">
                    <a:lumMod val="75000"/>
                  </a:srgbClr>
                </a:solidFill>
                <a:effectLst/>
                <a:uLnTx/>
                <a:uFillTx/>
                <a:latin typeface="Calibri Light" panose="020F0302020204030204" pitchFamily="34" charset="0"/>
                <a:cs typeface="Calibri Light" panose="020F0302020204030204" pitchFamily="34" charset="0"/>
              </a:rPr>
              <a:t>faser för 29 hälsotillstånd </a:t>
            </a:r>
            <a:br>
              <a:rPr kumimoji="0" lang="sv-SE" sz="2000" b="1" i="0" u="none" strike="noStrike" kern="1200" cap="none" spc="0" normalizeH="0" baseline="0" noProof="0">
                <a:ln>
                  <a:noFill/>
                </a:ln>
                <a:solidFill>
                  <a:srgbClr val="CC91A9">
                    <a:lumMod val="75000"/>
                  </a:srgbClr>
                </a:solidFill>
                <a:effectLst/>
                <a:uLnTx/>
                <a:uFillTx/>
                <a:latin typeface="Calibri Light" panose="020F0302020204030204" pitchFamily="34" charset="0"/>
                <a:cs typeface="Calibri Light" panose="020F0302020204030204" pitchFamily="34" charset="0"/>
              </a:rPr>
            </a:br>
            <a:r>
              <a:rPr kumimoji="0" lang="sv-SE" sz="2000" b="1" i="0" u="none" strike="noStrike" kern="1200" cap="none" spc="0" normalizeH="0" baseline="0" noProof="0">
                <a:ln>
                  <a:noFill/>
                </a:ln>
                <a:solidFill>
                  <a:srgbClr val="CC91A9">
                    <a:lumMod val="75000"/>
                  </a:srgbClr>
                </a:solidFill>
                <a:effectLst/>
                <a:uLnTx/>
                <a:uFillTx/>
                <a:latin typeface="Calibri Light" panose="020F0302020204030204" pitchFamily="34" charset="0"/>
                <a:cs typeface="Calibri Light" panose="020F0302020204030204" pitchFamily="34" charset="0"/>
              </a:rPr>
              <a:t>samt  2 generiska modeller</a:t>
            </a:r>
            <a:endParaRPr kumimoji="0" lang="sv-SE" sz="1800" b="1" i="0" u="none" strike="noStrike" kern="1200" cap="none" spc="0" normalizeH="0" baseline="0" noProof="0">
              <a:ln>
                <a:noFill/>
              </a:ln>
              <a:solidFill>
                <a:srgbClr val="CC91A9">
                  <a:lumMod val="75000"/>
                </a:srgbClr>
              </a:solidFill>
              <a:effectLst/>
              <a:uLnTx/>
              <a:uFillTx/>
              <a:latin typeface="Calibri Light" panose="020F0302020204030204" pitchFamily="34" charset="0"/>
              <a:cs typeface="Calibri Light" panose="020F0302020204030204" pitchFamily="34" charset="0"/>
            </a:endParaRPr>
          </a:p>
        </p:txBody>
      </p:sp>
      <p:grpSp>
        <p:nvGrpSpPr>
          <p:cNvPr id="21" name="Grupp 20">
            <a:extLst>
              <a:ext uri="{FF2B5EF4-FFF2-40B4-BE49-F238E27FC236}">
                <a16:creationId xmlns:a16="http://schemas.microsoft.com/office/drawing/2014/main" id="{38E19C2A-41A5-408F-A42D-AD97EB55250A}"/>
              </a:ext>
            </a:extLst>
          </p:cNvPr>
          <p:cNvGrpSpPr/>
          <p:nvPr/>
        </p:nvGrpSpPr>
        <p:grpSpPr>
          <a:xfrm>
            <a:off x="7226867" y="5543550"/>
            <a:ext cx="2967416" cy="938917"/>
            <a:chOff x="3112548" y="2746045"/>
            <a:chExt cx="3022171" cy="2798620"/>
          </a:xfrm>
          <a:solidFill>
            <a:schemeClr val="tx1">
              <a:lumMod val="50000"/>
              <a:lumOff val="50000"/>
            </a:schemeClr>
          </a:solidFill>
        </p:grpSpPr>
        <p:sp>
          <p:nvSpPr>
            <p:cNvPr id="22" name="Ellips 21">
              <a:extLst>
                <a:ext uri="{FF2B5EF4-FFF2-40B4-BE49-F238E27FC236}">
                  <a16:creationId xmlns:a16="http://schemas.microsoft.com/office/drawing/2014/main" id="{EEC9966E-6A8C-4E59-9B79-6E33F63C04A8}"/>
                </a:ext>
              </a:extLst>
            </p:cNvPr>
            <p:cNvSpPr/>
            <p:nvPr/>
          </p:nvSpPr>
          <p:spPr>
            <a:xfrm>
              <a:off x="3112548" y="2746045"/>
              <a:ext cx="3022171" cy="2798620"/>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extruta 24">
              <a:extLst>
                <a:ext uri="{FF2B5EF4-FFF2-40B4-BE49-F238E27FC236}">
                  <a16:creationId xmlns:a16="http://schemas.microsoft.com/office/drawing/2014/main" id="{795D4125-EFEA-4070-8DBA-44D716196D94}"/>
                </a:ext>
              </a:extLst>
            </p:cNvPr>
            <p:cNvSpPr txBox="1"/>
            <p:nvPr/>
          </p:nvSpPr>
          <p:spPr>
            <a:xfrm>
              <a:off x="3488691" y="3164003"/>
              <a:ext cx="2459703" cy="2018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VP 2022 - komplettering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Hjärtsvikt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rPr>
                <a:t>Knäledsartros (2)</a:t>
              </a:r>
            </a:p>
          </p:txBody>
        </p:sp>
      </p:grpSp>
      <p:sp>
        <p:nvSpPr>
          <p:cNvPr id="8" name="Höger klammerparentes 7">
            <a:extLst>
              <a:ext uri="{FF2B5EF4-FFF2-40B4-BE49-F238E27FC236}">
                <a16:creationId xmlns:a16="http://schemas.microsoft.com/office/drawing/2014/main" id="{9DCE0236-17CA-4F84-A7DE-4661F37DD65C}"/>
              </a:ext>
            </a:extLst>
          </p:cNvPr>
          <p:cNvSpPr/>
          <p:nvPr/>
        </p:nvSpPr>
        <p:spPr>
          <a:xfrm>
            <a:off x="10876608" y="1075434"/>
            <a:ext cx="161925" cy="509675"/>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textruta 15">
            <a:extLst>
              <a:ext uri="{FF2B5EF4-FFF2-40B4-BE49-F238E27FC236}">
                <a16:creationId xmlns:a16="http://schemas.microsoft.com/office/drawing/2014/main" id="{7614A313-4861-4B08-9883-B499B26DC041}"/>
              </a:ext>
            </a:extLst>
          </p:cNvPr>
          <p:cNvSpPr txBox="1"/>
          <p:nvPr/>
        </p:nvSpPr>
        <p:spPr>
          <a:xfrm>
            <a:off x="11013600" y="1051813"/>
            <a:ext cx="6580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Calibri"/>
                <a:ea typeface="+mn-ea"/>
                <a:cs typeface="+mn-cs"/>
              </a:rPr>
              <a:t>Remiss </a:t>
            </a:r>
            <a:br>
              <a:rPr kumimoji="0" lang="sv-SE" sz="1200" b="0" i="0" u="none" strike="noStrike" kern="1200" cap="none" spc="0" normalizeH="0" baseline="0" noProof="0">
                <a:ln>
                  <a:noFill/>
                </a:ln>
                <a:solidFill>
                  <a:srgbClr val="FFFFFF"/>
                </a:solidFill>
                <a:effectLst/>
                <a:uLnTx/>
                <a:uFillTx/>
                <a:latin typeface="Calibri"/>
                <a:ea typeface="+mn-ea"/>
                <a:cs typeface="+mn-cs"/>
              </a:rPr>
            </a:br>
            <a:r>
              <a:rPr kumimoji="0" lang="sv-SE" sz="1200" b="0" i="0" u="none" strike="noStrike" kern="1200" cap="none" spc="0" normalizeH="0" baseline="0" noProof="0">
                <a:ln>
                  <a:noFill/>
                </a:ln>
                <a:solidFill>
                  <a:srgbClr val="FFFFFF"/>
                </a:solidFill>
                <a:effectLst/>
                <a:uLnTx/>
                <a:uFillTx/>
                <a:latin typeface="Calibri"/>
                <a:ea typeface="+mn-ea"/>
                <a:cs typeface="+mn-cs"/>
              </a:rPr>
              <a:t>april</a:t>
            </a:r>
          </a:p>
        </p:txBody>
      </p:sp>
    </p:spTree>
    <p:extLst>
      <p:ext uri="{BB962C8B-B14F-4D97-AF65-F5344CB8AC3E}">
        <p14:creationId xmlns:p14="http://schemas.microsoft.com/office/powerpoint/2010/main" val="128804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81715D-511B-4340-B93C-BDA6D376EBD7}"/>
              </a:ext>
            </a:extLst>
          </p:cNvPr>
          <p:cNvSpPr>
            <a:spLocks noGrp="1"/>
          </p:cNvSpPr>
          <p:nvPr>
            <p:ph type="title"/>
          </p:nvPr>
        </p:nvSpPr>
        <p:spPr>
          <a:xfrm>
            <a:off x="6545279" y="218021"/>
            <a:ext cx="4140000" cy="1325563"/>
          </a:xfrm>
        </p:spPr>
        <p:txBody>
          <a:bodyPr/>
          <a:lstStyle/>
          <a:p>
            <a:r>
              <a:rPr lang="sv-SE"/>
              <a:t>Mer information</a:t>
            </a:r>
          </a:p>
        </p:txBody>
      </p:sp>
      <p:sp>
        <p:nvSpPr>
          <p:cNvPr id="3" name="Platshållare för innehåll 2">
            <a:extLst>
              <a:ext uri="{FF2B5EF4-FFF2-40B4-BE49-F238E27FC236}">
                <a16:creationId xmlns:a16="http://schemas.microsoft.com/office/drawing/2014/main" id="{56E700E8-6880-45FC-A847-20ABE9B2879C}"/>
              </a:ext>
            </a:extLst>
          </p:cNvPr>
          <p:cNvSpPr>
            <a:spLocks noGrp="1"/>
          </p:cNvSpPr>
          <p:nvPr>
            <p:ph sz="half" idx="2"/>
          </p:nvPr>
        </p:nvSpPr>
        <p:spPr>
          <a:xfrm>
            <a:off x="6545279" y="1811750"/>
            <a:ext cx="5301120" cy="4584500"/>
          </a:xfrm>
        </p:spPr>
        <p:txBody>
          <a:bodyPr/>
          <a:lstStyle/>
          <a:p>
            <a:pPr marL="0" indent="0">
              <a:buNone/>
            </a:pPr>
            <a:r>
              <a:rPr lang="sv-SE">
                <a:hlinkClick r:id="rId3"/>
              </a:rPr>
              <a:t>regionvarmland.se/kunskapsstyrning</a:t>
            </a:r>
            <a:endParaRPr lang="sv-SE"/>
          </a:p>
          <a:p>
            <a:pPr marL="0" indent="0">
              <a:buNone/>
            </a:pPr>
            <a:endParaRPr lang="sv-SE"/>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Calibri" panose="020F0502020204030204"/>
                <a:ea typeface="+mn-ea"/>
                <a:cs typeface="+mn-cs"/>
              </a:rPr>
              <a:t>Webb  </a:t>
            </a:r>
          </a:p>
          <a:p>
            <a:pPr marL="0" marR="0" lvl="0" indent="0" algn="l" defTabSz="914400" rtl="0" eaLnBrk="1" fontAlgn="auto" latinLnBrk="0" hangingPunct="1">
              <a:lnSpc>
                <a:spcPts val="2060"/>
              </a:lnSpc>
              <a:spcBef>
                <a:spcPts val="100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Calibri" panose="020F0502020204030204"/>
                <a:ea typeface="+mn-ea"/>
                <a:cs typeface="+mn-cs"/>
                <a:hlinkClick r:id="rId4"/>
              </a:rPr>
              <a:t>kunskapsstyrningvard.se </a:t>
            </a:r>
            <a:endParaRPr kumimoji="0" lang="sv-SE"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600"/>
              </a:spcBef>
              <a:spcAft>
                <a:spcPts val="0"/>
              </a:spcAft>
              <a:buClrTx/>
              <a:buSzTx/>
              <a:buFontTx/>
              <a:buNone/>
              <a:tabLst/>
              <a:defRPr/>
            </a:pPr>
            <a:r>
              <a:rPr kumimoji="0" lang="sv-SE" sz="1800" i="0" u="none" strike="noStrike" kern="1200" cap="none" spc="0" normalizeH="0" baseline="0" noProof="0">
                <a:ln>
                  <a:noFill/>
                </a:ln>
                <a:solidFill>
                  <a:srgbClr val="000000"/>
                </a:solidFill>
                <a:effectLst/>
                <a:uLnTx/>
                <a:uFillTx/>
                <a:latin typeface="Calibri" panose="020F0502020204030204"/>
                <a:ea typeface="+mn-ea"/>
                <a:cs typeface="+mn-cs"/>
                <a:hlinkClick r:id="rId5"/>
              </a:rPr>
              <a:t>Nationellt kliniskt kunskapsstöd NKK</a:t>
            </a:r>
            <a:endParaRPr kumimoji="0" lang="sv-SE" sz="180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600"/>
              </a:spcBef>
              <a:spcAft>
                <a:spcPts val="0"/>
              </a:spcAft>
              <a:buClrTx/>
              <a:buSzTx/>
              <a:buFontTx/>
              <a:buNone/>
              <a:tabLst/>
              <a:defRPr/>
            </a:pPr>
            <a:endParaRPr kumimoji="0" lang="sv-SE" sz="24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600"/>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Calibri" panose="020F0502020204030204"/>
                <a:ea typeface="+mn-ea"/>
                <a:cs typeface="+mn-cs"/>
              </a:rPr>
              <a:t>Nyhetsbrev</a:t>
            </a:r>
          </a:p>
          <a:p>
            <a:pPr marL="0" marR="0" lvl="0" indent="0" algn="l" defTabSz="914400" rtl="0" eaLnBrk="1" fontAlgn="auto" latinLnBrk="0" hangingPunct="1">
              <a:lnSpc>
                <a:spcPts val="2060"/>
              </a:lnSpc>
              <a:spcBef>
                <a:spcPts val="100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Calibri" panose="020F0502020204030204"/>
                <a:ea typeface="+mn-ea"/>
                <a:cs typeface="+mn-cs"/>
                <a:hlinkClick r:id="rId6"/>
              </a:rPr>
              <a:t>kunskapsstyrningvard.se/</a:t>
            </a:r>
            <a:r>
              <a:rPr kumimoji="0" lang="sv-SE" sz="2000" b="0" i="0" u="none" strike="noStrike" kern="1200" cap="none" spc="0" normalizeH="0" baseline="0" noProof="0" err="1">
                <a:ln>
                  <a:noFill/>
                </a:ln>
                <a:solidFill>
                  <a:srgbClr val="000000"/>
                </a:solidFill>
                <a:effectLst/>
                <a:uLnTx/>
                <a:uFillTx/>
                <a:latin typeface="Calibri" panose="020F0502020204030204"/>
                <a:ea typeface="+mn-ea"/>
                <a:cs typeface="+mn-cs"/>
                <a:hlinkClick r:id="rId6"/>
              </a:rPr>
              <a:t>omkunskapsstyrning</a:t>
            </a:r>
            <a:r>
              <a:rPr kumimoji="0" lang="sv-SE" sz="2000" b="0" i="0" u="none" strike="noStrike" kern="1200" cap="none" spc="0" normalizeH="0" baseline="0" noProof="0">
                <a:ln>
                  <a:noFill/>
                </a:ln>
                <a:solidFill>
                  <a:srgbClr val="000000"/>
                </a:solidFill>
                <a:effectLst/>
                <a:uLnTx/>
                <a:uFillTx/>
                <a:latin typeface="Calibri" panose="020F0502020204030204"/>
                <a:ea typeface="+mn-ea"/>
                <a:cs typeface="+mn-cs"/>
                <a:hlinkClick r:id="rId6"/>
              </a:rPr>
              <a:t>/nyhetsbrev.956.html</a:t>
            </a:r>
            <a:endParaRPr kumimoji="0" lang="sv-SE"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2060"/>
              </a:lnSpc>
              <a:spcBef>
                <a:spcPts val="160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indent="0">
              <a:buNone/>
            </a:pPr>
            <a:endParaRPr lang="sv-SE"/>
          </a:p>
          <a:p>
            <a:pPr marL="0" indent="0">
              <a:buNone/>
            </a:pPr>
            <a:endParaRPr lang="sv-SE"/>
          </a:p>
        </p:txBody>
      </p:sp>
      <p:sp>
        <p:nvSpPr>
          <p:cNvPr id="7" name="Platshållare för text 2">
            <a:extLst>
              <a:ext uri="{FF2B5EF4-FFF2-40B4-BE49-F238E27FC236}">
                <a16:creationId xmlns:a16="http://schemas.microsoft.com/office/drawing/2014/main" id="{6BB38A05-B8B7-41CA-A21F-33D67EDAA2C7}"/>
              </a:ext>
            </a:extLst>
          </p:cNvPr>
          <p:cNvSpPr txBox="1">
            <a:spLocks/>
          </p:cNvSpPr>
          <p:nvPr/>
        </p:nvSpPr>
        <p:spPr>
          <a:xfrm>
            <a:off x="7003175" y="4104000"/>
            <a:ext cx="10579211" cy="41862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bild 4">
            <a:extLst>
              <a:ext uri="{FF2B5EF4-FFF2-40B4-BE49-F238E27FC236}">
                <a16:creationId xmlns:a16="http://schemas.microsoft.com/office/drawing/2014/main" id="{EFD81D03-2FF0-4181-9242-F6C78271E66F}"/>
              </a:ext>
            </a:extLst>
          </p:cNvPr>
          <p:cNvSpPr>
            <a:spLocks noGrp="1"/>
          </p:cNvSpPr>
          <p:nvPr>
            <p:ph type="pic" sz="quarter" idx="13"/>
          </p:nvPr>
        </p:nvSpPr>
        <p:spPr/>
      </p:sp>
      <p:pic>
        <p:nvPicPr>
          <p:cNvPr id="8" name="Platshållare för innehåll 3">
            <a:extLst>
              <a:ext uri="{FF2B5EF4-FFF2-40B4-BE49-F238E27FC236}">
                <a16:creationId xmlns:a16="http://schemas.microsoft.com/office/drawing/2014/main" id="{C4F6E7CB-D7FA-4901-9276-8EC4FC95A8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449" r="5119"/>
          <a:stretch/>
        </p:blipFill>
        <p:spPr>
          <a:xfrm>
            <a:off x="345601" y="461750"/>
            <a:ext cx="6199678" cy="6627892"/>
          </a:xfrm>
          <a:prstGeom prst="rect">
            <a:avLst/>
          </a:prstGeom>
          <a:effectLst>
            <a:softEdge rad="304800"/>
          </a:effectLst>
        </p:spPr>
      </p:pic>
    </p:spTree>
    <p:extLst>
      <p:ext uri="{BB962C8B-B14F-4D97-AF65-F5344CB8AC3E}">
        <p14:creationId xmlns:p14="http://schemas.microsoft.com/office/powerpoint/2010/main" val="333289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150539" y="1883973"/>
            <a:ext cx="7368797" cy="3090053"/>
          </a:xfrm>
        </p:spPr>
        <p:txBody>
          <a:bodyPr/>
          <a:lstStyle/>
          <a:p>
            <a:r>
              <a:rPr lang="sv-SE"/>
              <a:t>Lite mer om</a:t>
            </a:r>
            <a:br>
              <a:rPr lang="sv-SE"/>
            </a:br>
            <a:br>
              <a:rPr lang="sv-SE" sz="3600" b="0"/>
            </a:br>
            <a:r>
              <a:rPr lang="sv-SE" sz="3600" b="0"/>
              <a:t>Hur påverkas fysioterapeuter inom primärvården?</a:t>
            </a:r>
          </a:p>
        </p:txBody>
      </p:sp>
    </p:spTree>
    <p:extLst>
      <p:ext uri="{BB962C8B-B14F-4D97-AF65-F5344CB8AC3E}">
        <p14:creationId xmlns:p14="http://schemas.microsoft.com/office/powerpoint/2010/main" val="50272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760A883-3BEE-48F1-AED6-7A19F0CA4BD2}"/>
              </a:ext>
            </a:extLst>
          </p:cNvPr>
          <p:cNvPicPr>
            <a:picLocks noChangeAspect="1"/>
          </p:cNvPicPr>
          <p:nvPr/>
        </p:nvPicPr>
        <p:blipFill>
          <a:blip r:embed="rId3"/>
          <a:stretch>
            <a:fillRect/>
          </a:stretch>
        </p:blipFill>
        <p:spPr>
          <a:xfrm>
            <a:off x="1809750" y="0"/>
            <a:ext cx="8572499" cy="6858000"/>
          </a:xfrm>
          <a:prstGeom prst="rect">
            <a:avLst/>
          </a:prstGeom>
        </p:spPr>
      </p:pic>
      <p:sp>
        <p:nvSpPr>
          <p:cNvPr id="5" name="textruta 4">
            <a:extLst>
              <a:ext uri="{FF2B5EF4-FFF2-40B4-BE49-F238E27FC236}">
                <a16:creationId xmlns:a16="http://schemas.microsoft.com/office/drawing/2014/main" id="{DFE06190-E519-4A46-8327-742A920119B6}"/>
              </a:ext>
            </a:extLst>
          </p:cNvPr>
          <p:cNvSpPr txBox="1"/>
          <p:nvPr/>
        </p:nvSpPr>
        <p:spPr>
          <a:xfrm>
            <a:off x="328046" y="6046542"/>
            <a:ext cx="6341801" cy="338554"/>
          </a:xfrm>
          <a:prstGeom prst="rect">
            <a:avLst/>
          </a:prstGeom>
          <a:noFill/>
        </p:spPr>
        <p:txBody>
          <a:bodyPr wrap="none" rtlCol="0">
            <a:spAutoFit/>
          </a:bodyPr>
          <a:lstStyle/>
          <a:p>
            <a:r>
              <a:rPr lang="sv-SE" sz="1600" dirty="0">
                <a:hlinkClick r:id="rId4"/>
              </a:rPr>
              <a:t>https://nationelltklinisktkunskapsstod.se/vardprogramochvardforlopp</a:t>
            </a:r>
            <a:endParaRPr lang="sv-SE" sz="1600" dirty="0"/>
          </a:p>
        </p:txBody>
      </p:sp>
      <p:cxnSp>
        <p:nvCxnSpPr>
          <p:cNvPr id="7" name="Rak pilkoppling 6">
            <a:extLst>
              <a:ext uri="{FF2B5EF4-FFF2-40B4-BE49-F238E27FC236}">
                <a16:creationId xmlns:a16="http://schemas.microsoft.com/office/drawing/2014/main" id="{4DBD0CF5-9FC2-4CD0-B345-4777508AB512}"/>
              </a:ext>
            </a:extLst>
          </p:cNvPr>
          <p:cNvCxnSpPr/>
          <p:nvPr/>
        </p:nvCxnSpPr>
        <p:spPr>
          <a:xfrm>
            <a:off x="1408670" y="153223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3CF9AC1E-C7AD-46F9-9544-3AE9731608E6}"/>
              </a:ext>
            </a:extLst>
          </p:cNvPr>
          <p:cNvCxnSpPr/>
          <p:nvPr/>
        </p:nvCxnSpPr>
        <p:spPr>
          <a:xfrm>
            <a:off x="1408669" y="1771136"/>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9C6C78F1-103A-4022-A6E8-0C75D44E3592}"/>
              </a:ext>
            </a:extLst>
          </p:cNvPr>
          <p:cNvCxnSpPr/>
          <p:nvPr/>
        </p:nvCxnSpPr>
        <p:spPr>
          <a:xfrm>
            <a:off x="1408668" y="2018270"/>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6DB1304B-00FC-4ACB-9334-C37DE5F3D802}"/>
              </a:ext>
            </a:extLst>
          </p:cNvPr>
          <p:cNvCxnSpPr/>
          <p:nvPr/>
        </p:nvCxnSpPr>
        <p:spPr>
          <a:xfrm>
            <a:off x="1408667" y="2907957"/>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057E3715-CCD7-4609-9900-E3310B3F9071}"/>
              </a:ext>
            </a:extLst>
          </p:cNvPr>
          <p:cNvCxnSpPr/>
          <p:nvPr/>
        </p:nvCxnSpPr>
        <p:spPr>
          <a:xfrm>
            <a:off x="1408667" y="358757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D2131B32-28CC-4E32-9E5F-4F34117E0178}"/>
              </a:ext>
            </a:extLst>
          </p:cNvPr>
          <p:cNvCxnSpPr/>
          <p:nvPr/>
        </p:nvCxnSpPr>
        <p:spPr>
          <a:xfrm>
            <a:off x="1408667" y="4180703"/>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68668D50-78EB-4371-A153-85A186BCEF78}"/>
              </a:ext>
            </a:extLst>
          </p:cNvPr>
          <p:cNvCxnSpPr/>
          <p:nvPr/>
        </p:nvCxnSpPr>
        <p:spPr>
          <a:xfrm>
            <a:off x="1408667" y="439076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71BFCD35-A620-4127-9261-841ACA126A8D}"/>
              </a:ext>
            </a:extLst>
          </p:cNvPr>
          <p:cNvCxnSpPr/>
          <p:nvPr/>
        </p:nvCxnSpPr>
        <p:spPr>
          <a:xfrm>
            <a:off x="1406096" y="5132173"/>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FCBC498E-0747-4B9F-999C-550D93FBE608}"/>
              </a:ext>
            </a:extLst>
          </p:cNvPr>
          <p:cNvCxnSpPr/>
          <p:nvPr/>
        </p:nvCxnSpPr>
        <p:spPr>
          <a:xfrm>
            <a:off x="4180702" y="1536357"/>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54760888-A601-4169-8686-E182121FE970}"/>
              </a:ext>
            </a:extLst>
          </p:cNvPr>
          <p:cNvCxnSpPr/>
          <p:nvPr/>
        </p:nvCxnSpPr>
        <p:spPr>
          <a:xfrm>
            <a:off x="4172463" y="1771136"/>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FC7B1255-6EEF-472F-8C0D-306AC6B4E97F}"/>
              </a:ext>
            </a:extLst>
          </p:cNvPr>
          <p:cNvCxnSpPr/>
          <p:nvPr/>
        </p:nvCxnSpPr>
        <p:spPr>
          <a:xfrm>
            <a:off x="4180702" y="2018270"/>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DE5DE200-0604-446A-B7CB-BD175357CD23}"/>
              </a:ext>
            </a:extLst>
          </p:cNvPr>
          <p:cNvCxnSpPr/>
          <p:nvPr/>
        </p:nvCxnSpPr>
        <p:spPr>
          <a:xfrm>
            <a:off x="6960973" y="530516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7264AFD8-DED2-478B-8431-410704DB07C4}"/>
              </a:ext>
            </a:extLst>
          </p:cNvPr>
          <p:cNvCxnSpPr/>
          <p:nvPr/>
        </p:nvCxnSpPr>
        <p:spPr>
          <a:xfrm>
            <a:off x="6960973" y="5527589"/>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8D84486A-8CD3-4777-8EE2-6FEEE4A05E75}"/>
              </a:ext>
            </a:extLst>
          </p:cNvPr>
          <p:cNvCxnSpPr/>
          <p:nvPr/>
        </p:nvCxnSpPr>
        <p:spPr>
          <a:xfrm>
            <a:off x="6960973" y="6215819"/>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000FB839-8FFF-489E-BC92-41A06FBC26F3}"/>
              </a:ext>
            </a:extLst>
          </p:cNvPr>
          <p:cNvCxnSpPr/>
          <p:nvPr/>
        </p:nvCxnSpPr>
        <p:spPr>
          <a:xfrm>
            <a:off x="10098043" y="214097"/>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508138D9-5567-4E19-9CC1-E55E21312FA1}"/>
              </a:ext>
            </a:extLst>
          </p:cNvPr>
          <p:cNvSpPr txBox="1"/>
          <p:nvPr/>
        </p:nvSpPr>
        <p:spPr>
          <a:xfrm>
            <a:off x="9901880" y="75597"/>
            <a:ext cx="1762898" cy="276999"/>
          </a:xfrm>
          <a:prstGeom prst="rect">
            <a:avLst/>
          </a:prstGeom>
          <a:noFill/>
          <a:ln>
            <a:solidFill>
              <a:schemeClr val="tx1"/>
            </a:solidFill>
          </a:ln>
        </p:spPr>
        <p:txBody>
          <a:bodyPr wrap="square" rtlCol="0">
            <a:spAutoFit/>
          </a:bodyPr>
          <a:lstStyle/>
          <a:p>
            <a:pPr algn="r"/>
            <a:r>
              <a:rPr lang="sv-SE" sz="1200" dirty="0"/>
              <a:t>= Fysioterapi</a:t>
            </a:r>
          </a:p>
        </p:txBody>
      </p:sp>
    </p:spTree>
    <p:extLst>
      <p:ext uri="{BB962C8B-B14F-4D97-AF65-F5344CB8AC3E}">
        <p14:creationId xmlns:p14="http://schemas.microsoft.com/office/powerpoint/2010/main" val="249264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6FD903-DADC-56C4-F0F2-F340679C3B46}"/>
              </a:ext>
            </a:extLst>
          </p:cNvPr>
          <p:cNvSpPr>
            <a:spLocks noGrp="1"/>
          </p:cNvSpPr>
          <p:nvPr>
            <p:ph type="ctrTitle"/>
          </p:nvPr>
        </p:nvSpPr>
        <p:spPr>
          <a:xfrm>
            <a:off x="558034" y="58212"/>
            <a:ext cx="11075931" cy="774517"/>
          </a:xfrm>
        </p:spPr>
        <p:txBody>
          <a:bodyPr/>
          <a:lstStyle/>
          <a:p>
            <a:r>
              <a:rPr lang="en-US" sz="2400" dirty="0" err="1"/>
              <a:t>Personcentrerat</a:t>
            </a:r>
            <a:r>
              <a:rPr lang="en-US" sz="2400" dirty="0"/>
              <a:t> och </a:t>
            </a:r>
            <a:r>
              <a:rPr lang="en-US" sz="2400" dirty="0" err="1"/>
              <a:t>sammanhållet</a:t>
            </a:r>
            <a:r>
              <a:rPr lang="en-US" sz="2400" dirty="0"/>
              <a:t> </a:t>
            </a:r>
            <a:r>
              <a:rPr lang="en-US" sz="2400" dirty="0" err="1"/>
              <a:t>vårdförlopp</a:t>
            </a:r>
            <a:br>
              <a:rPr lang="en-US" sz="2400" dirty="0"/>
            </a:br>
            <a:r>
              <a:rPr lang="en-US" sz="2400" dirty="0" err="1"/>
              <a:t>Generell</a:t>
            </a:r>
            <a:r>
              <a:rPr lang="en-US" sz="2400" dirty="0"/>
              <a:t> </a:t>
            </a:r>
            <a:r>
              <a:rPr lang="en-US" sz="2400" dirty="0" err="1"/>
              <a:t>struktur</a:t>
            </a:r>
            <a:r>
              <a:rPr lang="en-US" sz="2400" dirty="0"/>
              <a:t> </a:t>
            </a:r>
            <a:r>
              <a:rPr lang="en-US" sz="2400" dirty="0" err="1"/>
              <a:t>på</a:t>
            </a:r>
            <a:r>
              <a:rPr lang="en-US" sz="2400" dirty="0"/>
              <a:t> </a:t>
            </a:r>
            <a:r>
              <a:rPr lang="en-US" sz="2400" dirty="0" err="1"/>
              <a:t>förloppen</a:t>
            </a:r>
            <a:endParaRPr lang="en-US" sz="2400" dirty="0"/>
          </a:p>
        </p:txBody>
      </p:sp>
      <p:sp>
        <p:nvSpPr>
          <p:cNvPr id="4" name="textruta 3">
            <a:extLst>
              <a:ext uri="{FF2B5EF4-FFF2-40B4-BE49-F238E27FC236}">
                <a16:creationId xmlns:a16="http://schemas.microsoft.com/office/drawing/2014/main" id="{F6E6E2E7-0530-4FD1-A9C2-B70673CAF26A}"/>
              </a:ext>
            </a:extLst>
          </p:cNvPr>
          <p:cNvSpPr txBox="1"/>
          <p:nvPr/>
        </p:nvSpPr>
        <p:spPr>
          <a:xfrm flipH="1">
            <a:off x="419098" y="2226460"/>
            <a:ext cx="5004671" cy="3877985"/>
          </a:xfrm>
          <a:prstGeom prst="rect">
            <a:avLst/>
          </a:prstGeom>
          <a:solidFill>
            <a:schemeClr val="accent1">
              <a:lumMod val="20000"/>
              <a:lumOff val="80000"/>
            </a:schemeClr>
          </a:solidFill>
          <a:ln w="28575">
            <a:solidFill>
              <a:schemeClr val="tx1"/>
            </a:solidFill>
          </a:ln>
        </p:spPr>
        <p:txBody>
          <a:bodyPr wrap="square" rtlCol="0">
            <a:spAutoFit/>
          </a:bodyPr>
          <a:lstStyle/>
          <a:p>
            <a:r>
              <a:rPr lang="sv-SE" sz="2400" b="1" dirty="0"/>
              <a:t>Innehåll i stora drag </a:t>
            </a:r>
          </a:p>
          <a:p>
            <a:r>
              <a:rPr lang="sv-SE" sz="2400" b="1" dirty="0"/>
              <a:t>Rubriker som är återkommande:</a:t>
            </a:r>
          </a:p>
          <a:p>
            <a:pPr marL="285750" indent="-285750">
              <a:buFont typeface="Arial" panose="020B0604020202020204" pitchFamily="34" charset="0"/>
              <a:buChar char="•"/>
            </a:pPr>
            <a:r>
              <a:rPr lang="sv-SE" dirty="0"/>
              <a:t>Om diagnos</a:t>
            </a:r>
          </a:p>
          <a:p>
            <a:pPr marL="285750" indent="-285750">
              <a:buFont typeface="Arial" panose="020B0604020202020204" pitchFamily="34" charset="0"/>
              <a:buChar char="•"/>
            </a:pPr>
            <a:r>
              <a:rPr lang="sv-SE" dirty="0"/>
              <a:t>Mål</a:t>
            </a:r>
          </a:p>
          <a:p>
            <a:pPr marL="285750" indent="-285750">
              <a:buFont typeface="Arial" panose="020B0604020202020204" pitchFamily="34" charset="0"/>
              <a:buChar char="•"/>
            </a:pPr>
            <a:r>
              <a:rPr lang="sv-SE" dirty="0"/>
              <a:t>Ingång och utgång</a:t>
            </a:r>
          </a:p>
          <a:p>
            <a:pPr marL="285750" indent="-285750">
              <a:buFont typeface="Arial" panose="020B0604020202020204" pitchFamily="34" charset="0"/>
              <a:buChar char="•"/>
            </a:pPr>
            <a:r>
              <a:rPr lang="sv-SE" dirty="0"/>
              <a:t>Flödesschema</a:t>
            </a:r>
          </a:p>
          <a:p>
            <a:pPr marL="285750" indent="-285750">
              <a:buFont typeface="Arial" panose="020B0604020202020204" pitchFamily="34" charset="0"/>
              <a:buChar char="•"/>
            </a:pPr>
            <a:r>
              <a:rPr lang="sv-SE" dirty="0"/>
              <a:t>Vårdförloppets åtgärder</a:t>
            </a:r>
          </a:p>
          <a:p>
            <a:pPr marL="285750" indent="-285750">
              <a:buFont typeface="Arial" panose="020B0604020202020204" pitchFamily="34" charset="0"/>
              <a:buChar char="•"/>
            </a:pPr>
            <a:r>
              <a:rPr lang="sv-SE" dirty="0"/>
              <a:t>Personcentrering</a:t>
            </a:r>
          </a:p>
          <a:p>
            <a:pPr marL="285750" indent="-285750">
              <a:buFont typeface="Arial" panose="020B0604020202020204" pitchFamily="34" charset="0"/>
              <a:buChar char="•"/>
            </a:pPr>
            <a:r>
              <a:rPr lang="sv-SE" dirty="0"/>
              <a:t>Uppföljning – indikatorer</a:t>
            </a:r>
          </a:p>
          <a:p>
            <a:pPr marL="285750" indent="-285750">
              <a:buFont typeface="Arial" panose="020B0604020202020204" pitchFamily="34" charset="0"/>
              <a:buChar char="•"/>
            </a:pPr>
            <a:r>
              <a:rPr lang="sv-SE" dirty="0"/>
              <a:t>Nulägesbeskrivning av patienters erfarenheter - Utmaningar</a:t>
            </a:r>
          </a:p>
          <a:p>
            <a:pPr marL="285750" indent="-285750">
              <a:buFont typeface="Arial" panose="020B0604020202020204" pitchFamily="34" charset="0"/>
              <a:buChar char="•"/>
            </a:pPr>
            <a:r>
              <a:rPr lang="sv-SE" dirty="0"/>
              <a:t>Referenser</a:t>
            </a:r>
          </a:p>
          <a:p>
            <a:pPr marL="285750" indent="-285750">
              <a:buFont typeface="Arial" panose="020B0604020202020204" pitchFamily="34" charset="0"/>
              <a:buChar char="•"/>
            </a:pPr>
            <a:r>
              <a:rPr lang="sv-SE" dirty="0"/>
              <a:t>Arbetsgruppens medlemmar</a:t>
            </a:r>
          </a:p>
        </p:txBody>
      </p:sp>
      <p:graphicFrame>
        <p:nvGraphicFramePr>
          <p:cNvPr id="6" name="Tabell 8">
            <a:extLst>
              <a:ext uri="{FF2B5EF4-FFF2-40B4-BE49-F238E27FC236}">
                <a16:creationId xmlns:a16="http://schemas.microsoft.com/office/drawing/2014/main" id="{D5A88A93-21A2-4452-8FDD-90700445D027}"/>
              </a:ext>
            </a:extLst>
          </p:cNvPr>
          <p:cNvGraphicFramePr>
            <a:graphicFrameLocks noGrp="1"/>
          </p:cNvGraphicFramePr>
          <p:nvPr>
            <p:extLst>
              <p:ext uri="{D42A27DB-BD31-4B8C-83A1-F6EECF244321}">
                <p14:modId xmlns:p14="http://schemas.microsoft.com/office/powerpoint/2010/main" val="4213739871"/>
              </p:ext>
            </p:extLst>
          </p:nvPr>
        </p:nvGraphicFramePr>
        <p:xfrm>
          <a:off x="5704618" y="789303"/>
          <a:ext cx="6463228" cy="2047240"/>
        </p:xfrm>
        <a:graphic>
          <a:graphicData uri="http://schemas.openxmlformats.org/drawingml/2006/table">
            <a:tbl>
              <a:tblPr firstRow="1" bandRow="1">
                <a:tableStyleId>{5940675A-B579-460E-94D1-54222C63F5DA}</a:tableStyleId>
              </a:tblPr>
              <a:tblGrid>
                <a:gridCol w="2759198">
                  <a:extLst>
                    <a:ext uri="{9D8B030D-6E8A-4147-A177-3AD203B41FA5}">
                      <a16:colId xmlns:a16="http://schemas.microsoft.com/office/drawing/2014/main" val="935649137"/>
                    </a:ext>
                  </a:extLst>
                </a:gridCol>
                <a:gridCol w="3704030">
                  <a:extLst>
                    <a:ext uri="{9D8B030D-6E8A-4147-A177-3AD203B41FA5}">
                      <a16:colId xmlns:a16="http://schemas.microsoft.com/office/drawing/2014/main" val="304273782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t>Exempel Vårdförloppets åtgärder </a:t>
                      </a:r>
                    </a:p>
                  </a:txBody>
                  <a:tcPr>
                    <a:solidFill>
                      <a:schemeClr val="bg1">
                        <a:lumMod val="85000"/>
                      </a:schemeClr>
                    </a:solidFill>
                  </a:tcPr>
                </a:tc>
                <a:tc hMerge="1">
                  <a:txBody>
                    <a:bodyPr/>
                    <a:lstStyle/>
                    <a:p>
                      <a:endParaRPr lang="sv-SE" sz="1200" b="1" dirty="0"/>
                    </a:p>
                  </a:txBody>
                  <a:tcPr>
                    <a:solidFill>
                      <a:schemeClr val="bg1">
                        <a:lumMod val="85000"/>
                      </a:schemeClr>
                    </a:solidFill>
                  </a:tcPr>
                </a:tc>
                <a:extLst>
                  <a:ext uri="{0D108BD9-81ED-4DB2-BD59-A6C34878D82A}">
                    <a16:rowId xmlns:a16="http://schemas.microsoft.com/office/drawing/2014/main" val="15043426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Hälso- &amp; sjukvårdens åtgärder</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Patientens åtgärder </a:t>
                      </a:r>
                      <a:endParaRPr lang="sv-SE" sz="1400" dirty="0"/>
                    </a:p>
                  </a:txBody>
                  <a:tcPr/>
                </a:tc>
                <a:extLst>
                  <a:ext uri="{0D108BD9-81ED-4DB2-BD59-A6C34878D82A}">
                    <a16:rowId xmlns:a16="http://schemas.microsoft.com/office/drawing/2014/main" val="3343602344"/>
                  </a:ext>
                </a:extLst>
              </a:tr>
              <a:tr h="370840">
                <a:tc>
                  <a:txBody>
                    <a:bodyPr/>
                    <a:lstStyle/>
                    <a:p>
                      <a:r>
                        <a:rPr lang="sv-SE" sz="1400" dirty="0"/>
                        <a:t>Ex:</a:t>
                      </a:r>
                    </a:p>
                    <a:p>
                      <a:pPr marL="171450" indent="-171450">
                        <a:buFont typeface="Arial" panose="020B0604020202020204" pitchFamily="34" charset="0"/>
                        <a:buChar char="•"/>
                      </a:pPr>
                      <a:r>
                        <a:rPr lang="sv-SE" sz="1400" dirty="0"/>
                        <a:t>Utredningar</a:t>
                      </a:r>
                    </a:p>
                    <a:p>
                      <a:pPr marL="171450" indent="-171450">
                        <a:buFont typeface="Arial" panose="020B0604020202020204" pitchFamily="34" charset="0"/>
                        <a:buChar char="•"/>
                      </a:pPr>
                      <a:r>
                        <a:rPr lang="sv-SE" sz="1400" dirty="0"/>
                        <a:t>Diagnostisera</a:t>
                      </a:r>
                    </a:p>
                    <a:p>
                      <a:pPr marL="171450" indent="-171450">
                        <a:buFont typeface="Arial" panose="020B0604020202020204" pitchFamily="34" charset="0"/>
                        <a:buChar char="•"/>
                      </a:pPr>
                      <a:r>
                        <a:rPr lang="sv-SE" sz="1400" dirty="0"/>
                        <a:t>Patientutbildning</a:t>
                      </a:r>
                    </a:p>
                    <a:p>
                      <a:pPr marL="171450" indent="-171450">
                        <a:buFont typeface="Arial" panose="020B0604020202020204" pitchFamily="34" charset="0"/>
                        <a:buChar char="•"/>
                      </a:pPr>
                      <a:r>
                        <a:rPr lang="sv-SE" sz="1400" dirty="0"/>
                        <a:t>Handleddträning</a:t>
                      </a:r>
                    </a:p>
                    <a:p>
                      <a:pPr marL="171450" indent="-171450">
                        <a:buFont typeface="Arial" panose="020B0604020202020204" pitchFamily="34" charset="0"/>
                        <a:buChar char="•"/>
                      </a:pPr>
                      <a:r>
                        <a:rPr lang="sv-SE" sz="1400" dirty="0"/>
                        <a:t>Skapa rehab plan</a:t>
                      </a:r>
                    </a:p>
                  </a:txBody>
                  <a:tcPr/>
                </a:tc>
                <a:tc>
                  <a:txBody>
                    <a:bodyPr/>
                    <a:lstStyle/>
                    <a:p>
                      <a:r>
                        <a:rPr lang="sv-SE" sz="1400" dirty="0"/>
                        <a:t>Ex.</a:t>
                      </a:r>
                    </a:p>
                    <a:p>
                      <a:pPr marL="171450" indent="-171450">
                        <a:buFont typeface="Arial" panose="020B0604020202020204" pitchFamily="34" charset="0"/>
                        <a:buChar char="•"/>
                      </a:pPr>
                      <a:r>
                        <a:rPr lang="sv-SE" sz="1400" dirty="0"/>
                        <a:t>Medverka i undersökningar, berätta om symtom och </a:t>
                      </a:r>
                      <a:r>
                        <a:rPr lang="sv-SE" sz="1400" dirty="0" err="1"/>
                        <a:t>sjd</a:t>
                      </a:r>
                      <a:r>
                        <a:rPr lang="sv-SE" sz="1400" dirty="0"/>
                        <a:t> historia.</a:t>
                      </a:r>
                    </a:p>
                    <a:p>
                      <a:pPr marL="171450" indent="-171450">
                        <a:buFont typeface="Arial" panose="020B0604020202020204" pitchFamily="34" charset="0"/>
                        <a:buChar char="•"/>
                      </a:pPr>
                      <a:r>
                        <a:rPr lang="sv-SE" sz="1400" dirty="0"/>
                        <a:t>Delta i </a:t>
                      </a:r>
                      <a:r>
                        <a:rPr lang="sv-SE" sz="1400" dirty="0" err="1"/>
                        <a:t>patientutb</a:t>
                      </a:r>
                      <a:r>
                        <a:rPr lang="sv-SE" sz="1400" dirty="0"/>
                        <a:t> som stärker egenvård</a:t>
                      </a:r>
                    </a:p>
                    <a:p>
                      <a:pPr marL="171450" indent="-171450">
                        <a:buFont typeface="Arial" panose="020B0604020202020204" pitchFamily="34" charset="0"/>
                        <a:buChar char="•"/>
                      </a:pPr>
                      <a:r>
                        <a:rPr lang="sv-SE" sz="1400" dirty="0"/>
                        <a:t>Delta i upprättande av </a:t>
                      </a:r>
                      <a:r>
                        <a:rPr lang="sv-SE" sz="1400" dirty="0" err="1"/>
                        <a:t>rehabplan</a:t>
                      </a:r>
                      <a:endParaRPr lang="sv-SE" sz="1400" dirty="0"/>
                    </a:p>
                  </a:txBody>
                  <a:tcPr/>
                </a:tc>
                <a:extLst>
                  <a:ext uri="{0D108BD9-81ED-4DB2-BD59-A6C34878D82A}">
                    <a16:rowId xmlns:a16="http://schemas.microsoft.com/office/drawing/2014/main" val="3658689168"/>
                  </a:ext>
                </a:extLst>
              </a:tr>
            </a:tbl>
          </a:graphicData>
        </a:graphic>
      </p:graphicFrame>
      <p:cxnSp>
        <p:nvCxnSpPr>
          <p:cNvPr id="3" name="Rak pilkoppling 2">
            <a:extLst>
              <a:ext uri="{FF2B5EF4-FFF2-40B4-BE49-F238E27FC236}">
                <a16:creationId xmlns:a16="http://schemas.microsoft.com/office/drawing/2014/main" id="{3A964CAF-8976-4736-98A0-4C001AA12981}"/>
              </a:ext>
            </a:extLst>
          </p:cNvPr>
          <p:cNvCxnSpPr>
            <a:cxnSpLocks/>
          </p:cNvCxnSpPr>
          <p:nvPr/>
        </p:nvCxnSpPr>
        <p:spPr>
          <a:xfrm flipV="1">
            <a:off x="3278475" y="987135"/>
            <a:ext cx="3612655" cy="32503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ell 8">
            <a:extLst>
              <a:ext uri="{FF2B5EF4-FFF2-40B4-BE49-F238E27FC236}">
                <a16:creationId xmlns:a16="http://schemas.microsoft.com/office/drawing/2014/main" id="{688E5487-2FB3-4CBC-ACFB-85CCE00ACF40}"/>
              </a:ext>
            </a:extLst>
          </p:cNvPr>
          <p:cNvGraphicFramePr>
            <a:graphicFrameLocks noGrp="1"/>
          </p:cNvGraphicFramePr>
          <p:nvPr>
            <p:extLst>
              <p:ext uri="{D42A27DB-BD31-4B8C-83A1-F6EECF244321}">
                <p14:modId xmlns:p14="http://schemas.microsoft.com/office/powerpoint/2010/main" val="1400683652"/>
              </p:ext>
            </p:extLst>
          </p:nvPr>
        </p:nvGraphicFramePr>
        <p:xfrm>
          <a:off x="5825111" y="4623721"/>
          <a:ext cx="6173940" cy="2194117"/>
        </p:xfrm>
        <a:graphic>
          <a:graphicData uri="http://schemas.openxmlformats.org/drawingml/2006/table">
            <a:tbl>
              <a:tblPr firstRow="1" bandRow="1">
                <a:tableStyleId>{5940675A-B579-460E-94D1-54222C63F5DA}</a:tableStyleId>
              </a:tblPr>
              <a:tblGrid>
                <a:gridCol w="2440140">
                  <a:extLst>
                    <a:ext uri="{9D8B030D-6E8A-4147-A177-3AD203B41FA5}">
                      <a16:colId xmlns:a16="http://schemas.microsoft.com/office/drawing/2014/main" val="935649137"/>
                    </a:ext>
                  </a:extLst>
                </a:gridCol>
                <a:gridCol w="2088424">
                  <a:extLst>
                    <a:ext uri="{9D8B030D-6E8A-4147-A177-3AD203B41FA5}">
                      <a16:colId xmlns:a16="http://schemas.microsoft.com/office/drawing/2014/main" val="3042737823"/>
                    </a:ext>
                  </a:extLst>
                </a:gridCol>
                <a:gridCol w="1645376">
                  <a:extLst>
                    <a:ext uri="{9D8B030D-6E8A-4147-A177-3AD203B41FA5}">
                      <a16:colId xmlns:a16="http://schemas.microsoft.com/office/drawing/2014/main" val="1093028887"/>
                    </a:ext>
                  </a:extLst>
                </a:gridCol>
              </a:tblGrid>
              <a:tr h="30543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t>Exempel Indikatorer för uppföljning </a:t>
                      </a:r>
                    </a:p>
                  </a:txBody>
                  <a:tcPr>
                    <a:solidFill>
                      <a:schemeClr val="bg1">
                        <a:lumMod val="85000"/>
                      </a:schemeClr>
                    </a:solidFill>
                  </a:tcPr>
                </a:tc>
                <a:tc hMerge="1">
                  <a:txBody>
                    <a:bodyPr/>
                    <a:lstStyle/>
                    <a:p>
                      <a:endParaRPr lang="sv-SE" sz="1200" b="1" dirty="0"/>
                    </a:p>
                  </a:txBody>
                  <a:tcPr>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b="1" dirty="0"/>
                    </a:p>
                  </a:txBody>
                  <a:tcPr>
                    <a:solidFill>
                      <a:schemeClr val="bg1">
                        <a:lumMod val="85000"/>
                      </a:schemeClr>
                    </a:solidFill>
                  </a:tcPr>
                </a:tc>
                <a:extLst>
                  <a:ext uri="{0D108BD9-81ED-4DB2-BD59-A6C34878D82A}">
                    <a16:rowId xmlns:a16="http://schemas.microsoft.com/office/drawing/2014/main" val="1504342633"/>
                  </a:ext>
                </a:extLst>
              </a:tr>
              <a:tr h="249902">
                <a:tc>
                  <a:txBody>
                    <a:bodyPr/>
                    <a:lstStyle/>
                    <a:p>
                      <a:r>
                        <a:rPr lang="sv-SE" sz="1200" b="1" dirty="0"/>
                        <a:t>Indikator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Målvärde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Källa</a:t>
                      </a:r>
                    </a:p>
                  </a:txBody>
                  <a:tcPr>
                    <a:solidFill>
                      <a:schemeClr val="bg1"/>
                    </a:solidFill>
                  </a:tcPr>
                </a:tc>
                <a:extLst>
                  <a:ext uri="{0D108BD9-81ED-4DB2-BD59-A6C34878D82A}">
                    <a16:rowId xmlns:a16="http://schemas.microsoft.com/office/drawing/2014/main" val="3343602344"/>
                  </a:ext>
                </a:extLst>
              </a:tr>
              <a:tr h="749705">
                <a:tc>
                  <a:txBody>
                    <a:bodyPr/>
                    <a:lstStyle/>
                    <a:p>
                      <a:pPr marL="0" indent="0">
                        <a:buFont typeface="Arial" panose="020B0604020202020204" pitchFamily="34" charset="0"/>
                        <a:buNone/>
                      </a:pPr>
                      <a:r>
                        <a:rPr lang="sv-SE" sz="1200" dirty="0"/>
                        <a:t>Artros: </a:t>
                      </a:r>
                    </a:p>
                    <a:p>
                      <a:pPr marL="0" indent="0">
                        <a:buFont typeface="Arial" panose="020B0604020202020204" pitchFamily="34" charset="0"/>
                        <a:buNone/>
                      </a:pPr>
                      <a:r>
                        <a:rPr lang="sv-SE" sz="1200" dirty="0"/>
                        <a:t>Andel patienter med nydebuterad </a:t>
                      </a:r>
                    </a:p>
                    <a:p>
                      <a:pPr marL="0" indent="0">
                        <a:buFont typeface="Arial" panose="020B0604020202020204" pitchFamily="34" charset="0"/>
                        <a:buNone/>
                      </a:pPr>
                      <a:r>
                        <a:rPr lang="sv-SE" sz="1200" dirty="0"/>
                        <a:t>knäledsartros som genomgått </a:t>
                      </a:r>
                    </a:p>
                    <a:p>
                      <a:pPr marL="0" indent="0">
                        <a:buFont typeface="Arial" panose="020B0604020202020204" pitchFamily="34" charset="0"/>
                        <a:buNone/>
                      </a:pPr>
                      <a:r>
                        <a:rPr lang="sv-SE" sz="1200" dirty="0"/>
                        <a:t>grundbehandling</a:t>
                      </a:r>
                    </a:p>
                  </a:txBody>
                  <a:tcPr>
                    <a:solidFill>
                      <a:schemeClr val="bg1"/>
                    </a:solidFill>
                  </a:tcPr>
                </a:tc>
                <a:tc>
                  <a:txBody>
                    <a:bodyPr/>
                    <a:lstStyle/>
                    <a:p>
                      <a:endParaRPr lang="sv-SE" sz="1200" dirty="0"/>
                    </a:p>
                    <a:p>
                      <a:r>
                        <a:rPr lang="sv-SE" sz="1200" dirty="0"/>
                        <a:t>≥ 80 %</a:t>
                      </a:r>
                    </a:p>
                    <a:p>
                      <a:endParaRPr lang="sv-SE" sz="1200" dirty="0"/>
                    </a:p>
                  </a:txBody>
                  <a:tcPr>
                    <a:solidFill>
                      <a:schemeClr val="bg1"/>
                    </a:solidFill>
                  </a:tcPr>
                </a:tc>
                <a:tc>
                  <a:txBody>
                    <a:bodyPr/>
                    <a:lstStyle/>
                    <a:p>
                      <a:endParaRPr lang="sv-SE" sz="1200" dirty="0"/>
                    </a:p>
                    <a:p>
                      <a:r>
                        <a:rPr lang="sv-SE" sz="1200" dirty="0"/>
                        <a:t>BOA 3 mån</a:t>
                      </a:r>
                    </a:p>
                    <a:p>
                      <a:r>
                        <a:rPr lang="sv-SE" sz="1200" dirty="0"/>
                        <a:t>Primärvårdskvalitet</a:t>
                      </a:r>
                    </a:p>
                  </a:txBody>
                  <a:tcPr>
                    <a:solidFill>
                      <a:schemeClr val="bg1"/>
                    </a:solidFill>
                  </a:tcPr>
                </a:tc>
                <a:extLst>
                  <a:ext uri="{0D108BD9-81ED-4DB2-BD59-A6C34878D82A}">
                    <a16:rowId xmlns:a16="http://schemas.microsoft.com/office/drawing/2014/main" val="3658689168"/>
                  </a:ext>
                </a:extLst>
              </a:tr>
              <a:tr h="761557">
                <a:tc>
                  <a:txBody>
                    <a:bodyPr/>
                    <a:lstStyle/>
                    <a:p>
                      <a:pPr marL="0" indent="0">
                        <a:buFont typeface="Arial" panose="020B0604020202020204" pitchFamily="34" charset="0"/>
                        <a:buNone/>
                      </a:pPr>
                      <a:r>
                        <a:rPr lang="sv-SE" sz="1200" dirty="0"/>
                        <a:t>KOL: </a:t>
                      </a:r>
                    </a:p>
                    <a:p>
                      <a:pPr marL="0" indent="0">
                        <a:buFont typeface="Arial" panose="020B0604020202020204" pitchFamily="34" charset="0"/>
                        <a:buNone/>
                      </a:pPr>
                      <a:r>
                        <a:rPr lang="sv-SE" sz="1200" dirty="0"/>
                        <a:t>Andel </a:t>
                      </a:r>
                      <a:r>
                        <a:rPr lang="sv-SE" sz="1200" dirty="0" err="1"/>
                        <a:t>pat</a:t>
                      </a:r>
                      <a:r>
                        <a:rPr lang="sv-SE" sz="1200" dirty="0"/>
                        <a:t> med KOL-diagnos som genomfört 6 min gångtest </a:t>
                      </a:r>
                    </a:p>
                  </a:txBody>
                  <a:tcPr>
                    <a:solidFill>
                      <a:schemeClr val="bg1"/>
                    </a:solidFill>
                  </a:tcPr>
                </a:tc>
                <a:tc>
                  <a:txBody>
                    <a:bodyPr/>
                    <a:lstStyle/>
                    <a:p>
                      <a:endParaRPr lang="sv-SE" sz="1200" dirty="0"/>
                    </a:p>
                    <a:p>
                      <a:r>
                        <a:rPr lang="sv-SE" sz="1200" dirty="0"/>
                        <a:t>80%</a:t>
                      </a:r>
                    </a:p>
                  </a:txBody>
                  <a:tcPr>
                    <a:solidFill>
                      <a:schemeClr val="bg1"/>
                    </a:solidFill>
                  </a:tcPr>
                </a:tc>
                <a:tc>
                  <a:txBody>
                    <a:bodyPr/>
                    <a:lstStyle/>
                    <a:p>
                      <a:endParaRPr lang="sv-SE" sz="1200" dirty="0"/>
                    </a:p>
                    <a:p>
                      <a:r>
                        <a:rPr lang="sv-SE" sz="1200" dirty="0"/>
                        <a:t>Luftvägsregistret</a:t>
                      </a:r>
                    </a:p>
                    <a:p>
                      <a:endParaRPr lang="sv-SE" sz="1200" dirty="0"/>
                    </a:p>
                  </a:txBody>
                  <a:tcPr>
                    <a:solidFill>
                      <a:schemeClr val="bg1"/>
                    </a:solidFill>
                  </a:tcPr>
                </a:tc>
                <a:extLst>
                  <a:ext uri="{0D108BD9-81ED-4DB2-BD59-A6C34878D82A}">
                    <a16:rowId xmlns:a16="http://schemas.microsoft.com/office/drawing/2014/main" val="1901674264"/>
                  </a:ext>
                </a:extLst>
              </a:tr>
            </a:tbl>
          </a:graphicData>
        </a:graphic>
      </p:graphicFrame>
      <p:cxnSp>
        <p:nvCxnSpPr>
          <p:cNvPr id="10" name="Rak pilkoppling 9">
            <a:extLst>
              <a:ext uri="{FF2B5EF4-FFF2-40B4-BE49-F238E27FC236}">
                <a16:creationId xmlns:a16="http://schemas.microsoft.com/office/drawing/2014/main" id="{FA1922E7-15E6-426B-9142-2BA00519939D}"/>
              </a:ext>
            </a:extLst>
          </p:cNvPr>
          <p:cNvCxnSpPr>
            <a:cxnSpLocks/>
          </p:cNvCxnSpPr>
          <p:nvPr/>
        </p:nvCxnSpPr>
        <p:spPr>
          <a:xfrm>
            <a:off x="3278475" y="4798363"/>
            <a:ext cx="386373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ell 8">
            <a:extLst>
              <a:ext uri="{FF2B5EF4-FFF2-40B4-BE49-F238E27FC236}">
                <a16:creationId xmlns:a16="http://schemas.microsoft.com/office/drawing/2014/main" id="{1BE927B2-4320-48D0-8638-F3D124D0DEBA}"/>
              </a:ext>
            </a:extLst>
          </p:cNvPr>
          <p:cNvGraphicFramePr>
            <a:graphicFrameLocks noGrp="1"/>
          </p:cNvGraphicFramePr>
          <p:nvPr>
            <p:extLst>
              <p:ext uri="{D42A27DB-BD31-4B8C-83A1-F6EECF244321}">
                <p14:modId xmlns:p14="http://schemas.microsoft.com/office/powerpoint/2010/main" val="1640549709"/>
              </p:ext>
            </p:extLst>
          </p:nvPr>
        </p:nvGraphicFramePr>
        <p:xfrm>
          <a:off x="5704618" y="3122869"/>
          <a:ext cx="6414923" cy="1066800"/>
        </p:xfrm>
        <a:graphic>
          <a:graphicData uri="http://schemas.openxmlformats.org/drawingml/2006/table">
            <a:tbl>
              <a:tblPr firstRow="1" bandRow="1">
                <a:tableStyleId>{5940675A-B579-460E-94D1-54222C63F5DA}</a:tableStyleId>
              </a:tblPr>
              <a:tblGrid>
                <a:gridCol w="6414923">
                  <a:extLst>
                    <a:ext uri="{9D8B030D-6E8A-4147-A177-3AD203B41FA5}">
                      <a16:colId xmlns:a16="http://schemas.microsoft.com/office/drawing/2014/main" val="93564913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t>Personcentrering förstärks genom </a:t>
                      </a:r>
                      <a:r>
                        <a:rPr lang="sv-SE" sz="1600" b="1" dirty="0" err="1">
                          <a:hlinkClick r:id="rId3"/>
                        </a:rPr>
                        <a:t>patientkontrakt</a:t>
                      </a:r>
                      <a:endParaRPr lang="sv-SE"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Patienters och närståendes behov, resurser och erfarenheter tas tillvara, beslut om vård tas gemensamt, fast vårdkontakt samt att det framgår vad vården tar ansvar för och vad patienten kan göra själv. </a:t>
                      </a:r>
                      <a:endParaRPr lang="sv-SE" sz="1600" b="0" dirty="0"/>
                    </a:p>
                  </a:txBody>
                  <a:tcPr>
                    <a:solidFill>
                      <a:schemeClr val="bg1">
                        <a:lumMod val="85000"/>
                      </a:schemeClr>
                    </a:solidFill>
                  </a:tcPr>
                </a:tc>
                <a:extLst>
                  <a:ext uri="{0D108BD9-81ED-4DB2-BD59-A6C34878D82A}">
                    <a16:rowId xmlns:a16="http://schemas.microsoft.com/office/drawing/2014/main" val="1504342633"/>
                  </a:ext>
                </a:extLst>
              </a:tr>
            </a:tbl>
          </a:graphicData>
        </a:graphic>
      </p:graphicFrame>
      <p:cxnSp>
        <p:nvCxnSpPr>
          <p:cNvPr id="17" name="Rak pilkoppling 16">
            <a:extLst>
              <a:ext uri="{FF2B5EF4-FFF2-40B4-BE49-F238E27FC236}">
                <a16:creationId xmlns:a16="http://schemas.microsoft.com/office/drawing/2014/main" id="{C8A2B564-5FAC-4515-B797-2ABA84E12EC2}"/>
              </a:ext>
            </a:extLst>
          </p:cNvPr>
          <p:cNvCxnSpPr>
            <a:cxnSpLocks/>
          </p:cNvCxnSpPr>
          <p:nvPr/>
        </p:nvCxnSpPr>
        <p:spPr>
          <a:xfrm flipV="1">
            <a:off x="2703443" y="3270595"/>
            <a:ext cx="3392556" cy="1241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56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3AD3F59-DA68-4704-AD93-6026E66B0798}"/>
              </a:ext>
            </a:extLst>
          </p:cNvPr>
          <p:cNvPicPr>
            <a:picLocks noChangeAspect="1"/>
          </p:cNvPicPr>
          <p:nvPr/>
        </p:nvPicPr>
        <p:blipFill>
          <a:blip r:embed="rId3"/>
          <a:stretch>
            <a:fillRect/>
          </a:stretch>
        </p:blipFill>
        <p:spPr>
          <a:xfrm>
            <a:off x="8646214" y="135924"/>
            <a:ext cx="2868872" cy="1414939"/>
          </a:xfrm>
          <a:prstGeom prst="rect">
            <a:avLst/>
          </a:prstGeom>
          <a:ln>
            <a:solidFill>
              <a:schemeClr val="tx1"/>
            </a:solidFill>
          </a:ln>
        </p:spPr>
      </p:pic>
      <p:graphicFrame>
        <p:nvGraphicFramePr>
          <p:cNvPr id="8" name="Tabell 8">
            <a:extLst>
              <a:ext uri="{FF2B5EF4-FFF2-40B4-BE49-F238E27FC236}">
                <a16:creationId xmlns:a16="http://schemas.microsoft.com/office/drawing/2014/main" id="{DB548A2F-82B6-4F0D-89FB-D217A8306A47}"/>
              </a:ext>
            </a:extLst>
          </p:cNvPr>
          <p:cNvGraphicFramePr>
            <a:graphicFrameLocks noGrp="1"/>
          </p:cNvGraphicFramePr>
          <p:nvPr>
            <p:extLst>
              <p:ext uri="{D42A27DB-BD31-4B8C-83A1-F6EECF244321}">
                <p14:modId xmlns:p14="http://schemas.microsoft.com/office/powerpoint/2010/main" val="3712524258"/>
              </p:ext>
            </p:extLst>
          </p:nvPr>
        </p:nvGraphicFramePr>
        <p:xfrm>
          <a:off x="520484" y="597589"/>
          <a:ext cx="11343672" cy="6126480"/>
        </p:xfrm>
        <a:graphic>
          <a:graphicData uri="http://schemas.openxmlformats.org/drawingml/2006/table">
            <a:tbl>
              <a:tblPr firstRow="1" bandRow="1">
                <a:tableStyleId>{5C22544A-7EE6-4342-B048-85BDC9FD1C3A}</a:tableStyleId>
              </a:tblPr>
              <a:tblGrid>
                <a:gridCol w="2565981">
                  <a:extLst>
                    <a:ext uri="{9D8B030D-6E8A-4147-A177-3AD203B41FA5}">
                      <a16:colId xmlns:a16="http://schemas.microsoft.com/office/drawing/2014/main" val="805210250"/>
                    </a:ext>
                  </a:extLst>
                </a:gridCol>
                <a:gridCol w="8777691">
                  <a:extLst>
                    <a:ext uri="{9D8B030D-6E8A-4147-A177-3AD203B41FA5}">
                      <a16:colId xmlns:a16="http://schemas.microsoft.com/office/drawing/2014/main" val="400177471"/>
                    </a:ext>
                  </a:extLst>
                </a:gridCol>
              </a:tblGrid>
              <a:tr h="370840">
                <a:tc>
                  <a:txBody>
                    <a:bodyPr/>
                    <a:lstStyle/>
                    <a:p>
                      <a:r>
                        <a:rPr lang="sv-SE" sz="1800" dirty="0"/>
                        <a:t>Publicerade kunskapsstöd</a:t>
                      </a:r>
                    </a:p>
                    <a:p>
                      <a:endParaRPr lang="sv-SE" sz="1800" dirty="0"/>
                    </a:p>
                  </a:txBody>
                  <a:tcPr/>
                </a:tc>
                <a:tc>
                  <a:txBody>
                    <a:bodyPr/>
                    <a:lstStyle/>
                    <a:p>
                      <a:r>
                        <a:rPr lang="sv-SE" sz="1800" dirty="0"/>
                        <a:t>Rehabaspekter</a:t>
                      </a:r>
                    </a:p>
                  </a:txBody>
                  <a:tcPr/>
                </a:tc>
                <a:extLst>
                  <a:ext uri="{0D108BD9-81ED-4DB2-BD59-A6C34878D82A}">
                    <a16:rowId xmlns:a16="http://schemas.microsoft.com/office/drawing/2014/main" val="4127457805"/>
                  </a:ext>
                </a:extLst>
              </a:tr>
              <a:tr h="370840">
                <a:tc>
                  <a:txBody>
                    <a:bodyPr/>
                    <a:lstStyle/>
                    <a:p>
                      <a:r>
                        <a:rPr lang="sv-SE" sz="1800" dirty="0"/>
                        <a:t>Hjärtsvikt nydebuterad</a:t>
                      </a:r>
                    </a:p>
                  </a:txBody>
                  <a:tcPr/>
                </a:tc>
                <a:tc>
                  <a:txBody>
                    <a:bodyPr/>
                    <a:lstStyle/>
                    <a:p>
                      <a:r>
                        <a:rPr lang="sv-SE" sz="1800" dirty="0"/>
                        <a:t>Mottagning inom primärvård el </a:t>
                      </a:r>
                      <a:r>
                        <a:rPr lang="sv-SE" sz="1800" dirty="0" err="1"/>
                        <a:t>spec</a:t>
                      </a:r>
                      <a:r>
                        <a:rPr lang="sv-SE" sz="1800" dirty="0"/>
                        <a:t> vård, </a:t>
                      </a:r>
                      <a:r>
                        <a:rPr lang="sv-SE" sz="1800" dirty="0" err="1"/>
                        <a:t>ssk</a:t>
                      </a:r>
                      <a:r>
                        <a:rPr lang="sv-SE" sz="1800" dirty="0"/>
                        <a:t> med </a:t>
                      </a:r>
                      <a:r>
                        <a:rPr lang="sv-SE" sz="1800" dirty="0" err="1"/>
                        <a:t>vidareutb</a:t>
                      </a:r>
                      <a:r>
                        <a:rPr lang="sv-SE" sz="1800" dirty="0"/>
                        <a:t> inom hjärtsvikt. Andra </a:t>
                      </a:r>
                      <a:r>
                        <a:rPr lang="sv-SE" sz="1800" dirty="0" err="1"/>
                        <a:t>prof</a:t>
                      </a:r>
                      <a:r>
                        <a:rPr lang="sv-SE" sz="1800" dirty="0"/>
                        <a:t> kopplas som: </a:t>
                      </a:r>
                      <a:r>
                        <a:rPr lang="sv-SE" sz="1800" dirty="0" err="1"/>
                        <a:t>fysio</a:t>
                      </a:r>
                      <a:r>
                        <a:rPr lang="sv-SE" sz="1800" dirty="0"/>
                        <a:t>, </a:t>
                      </a:r>
                      <a:r>
                        <a:rPr lang="sv-SE" sz="1800" dirty="0" err="1"/>
                        <a:t>arbter</a:t>
                      </a:r>
                      <a:r>
                        <a:rPr lang="sv-SE" sz="1800" dirty="0"/>
                        <a:t>, dietist, kur och psyk. I Nationella riktlinjer </a:t>
                      </a:r>
                      <a:r>
                        <a:rPr lang="sv-SE" sz="1800" dirty="0" err="1"/>
                        <a:t>def</a:t>
                      </a:r>
                      <a:r>
                        <a:rPr lang="sv-SE" sz="1800" dirty="0"/>
                        <a:t> fysisk träning inom </a:t>
                      </a:r>
                      <a:r>
                        <a:rPr lang="sv-SE" sz="1800" dirty="0" err="1"/>
                        <a:t>hjärtrehab</a:t>
                      </a:r>
                      <a:r>
                        <a:rPr lang="sv-SE" sz="1800" dirty="0"/>
                        <a:t> som "fysisk träning (</a:t>
                      </a:r>
                      <a:r>
                        <a:rPr lang="sv-SE" sz="1800" dirty="0" err="1"/>
                        <a:t>kond</a:t>
                      </a:r>
                      <a:r>
                        <a:rPr lang="sv-SE" sz="1800" dirty="0"/>
                        <a:t> och styrka) som är regelbunden, individanpassad och utformad av </a:t>
                      </a:r>
                      <a:r>
                        <a:rPr lang="sv-SE" sz="1800" dirty="0" err="1"/>
                        <a:t>fysio</a:t>
                      </a:r>
                      <a:r>
                        <a:rPr lang="sv-SE" sz="1800" dirty="0"/>
                        <a:t> med tillräcklig erfarenhet och kompetens inom </a:t>
                      </a:r>
                      <a:r>
                        <a:rPr lang="sv-SE" sz="1800" dirty="0" err="1"/>
                        <a:t>spec</a:t>
                      </a:r>
                      <a:r>
                        <a:rPr lang="sv-SE" sz="1800" dirty="0"/>
                        <a:t> öppenvård inom </a:t>
                      </a:r>
                      <a:r>
                        <a:rPr lang="sv-SE" sz="1800" dirty="0" err="1"/>
                        <a:t>hjärtrehab</a:t>
                      </a:r>
                      <a:r>
                        <a:rPr lang="sv-SE" sz="1800" dirty="0"/>
                        <a:t>". </a:t>
                      </a:r>
                    </a:p>
                  </a:txBody>
                  <a:tcPr/>
                </a:tc>
                <a:extLst>
                  <a:ext uri="{0D108BD9-81ED-4DB2-BD59-A6C34878D82A}">
                    <a16:rowId xmlns:a16="http://schemas.microsoft.com/office/drawing/2014/main" val="2438147739"/>
                  </a:ext>
                </a:extLst>
              </a:tr>
              <a:tr h="370840">
                <a:tc>
                  <a:txBody>
                    <a:bodyPr/>
                    <a:lstStyle/>
                    <a:p>
                      <a:r>
                        <a:rPr lang="sv-SE" sz="1800"/>
                        <a:t>Höftledsartros och knäledsartros</a:t>
                      </a:r>
                      <a:endParaRPr lang="sv-SE" sz="1800" dirty="0"/>
                    </a:p>
                  </a:txBody>
                  <a:tcPr/>
                </a:tc>
                <a:tc>
                  <a:txBody>
                    <a:bodyPr/>
                    <a:lstStyle/>
                    <a:p>
                      <a:r>
                        <a:rPr lang="sv-SE" sz="1800" dirty="0"/>
                        <a:t>Vid misstanke </a:t>
                      </a:r>
                      <a:r>
                        <a:rPr lang="sv-SE" sz="1800" dirty="0" err="1"/>
                        <a:t>triageras</a:t>
                      </a:r>
                      <a:r>
                        <a:rPr lang="sv-SE" sz="1800" dirty="0"/>
                        <a:t> </a:t>
                      </a:r>
                      <a:r>
                        <a:rPr lang="sv-SE" sz="1800" dirty="0" err="1"/>
                        <a:t>pat</a:t>
                      </a:r>
                      <a:r>
                        <a:rPr lang="sv-SE" sz="1800" dirty="0"/>
                        <a:t> i första hand till </a:t>
                      </a:r>
                      <a:r>
                        <a:rPr lang="sv-SE" sz="1800" dirty="0" err="1"/>
                        <a:t>fysio</a:t>
                      </a:r>
                      <a:r>
                        <a:rPr lang="sv-SE" sz="1800" dirty="0"/>
                        <a:t> för vidare utredning och </a:t>
                      </a:r>
                      <a:r>
                        <a:rPr lang="sv-SE" sz="1800" dirty="0" err="1"/>
                        <a:t>bedömn</a:t>
                      </a:r>
                      <a:r>
                        <a:rPr lang="sv-SE" sz="1800" dirty="0"/>
                        <a:t>. Vid diagnos </a:t>
                      </a:r>
                      <a:r>
                        <a:rPr lang="sv-SE" sz="1800" dirty="0" err="1"/>
                        <a:t>grundbeh</a:t>
                      </a:r>
                      <a:r>
                        <a:rPr lang="sv-SE" sz="1800" dirty="0"/>
                        <a:t> och </a:t>
                      </a:r>
                      <a:r>
                        <a:rPr lang="sv-SE" sz="1800" dirty="0" err="1"/>
                        <a:t>ev</a:t>
                      </a:r>
                      <a:r>
                        <a:rPr lang="sv-SE" sz="1800" dirty="0"/>
                        <a:t> </a:t>
                      </a:r>
                      <a:r>
                        <a:rPr lang="sv-SE" sz="1800" dirty="0" err="1"/>
                        <a:t>tilläggsbeh</a:t>
                      </a:r>
                      <a:endParaRPr lang="sv-SE" sz="1800" dirty="0"/>
                    </a:p>
                  </a:txBody>
                  <a:tcPr/>
                </a:tc>
                <a:extLst>
                  <a:ext uri="{0D108BD9-81ED-4DB2-BD59-A6C34878D82A}">
                    <a16:rowId xmlns:a16="http://schemas.microsoft.com/office/drawing/2014/main" val="202735696"/>
                  </a:ext>
                </a:extLst>
              </a:tr>
              <a:tr h="370840">
                <a:tc>
                  <a:txBody>
                    <a:bodyPr/>
                    <a:lstStyle/>
                    <a:p>
                      <a:r>
                        <a:rPr lang="sv-SE" sz="1800" dirty="0"/>
                        <a:t>KOL</a:t>
                      </a:r>
                    </a:p>
                  </a:txBody>
                  <a:tcPr/>
                </a:tc>
                <a:tc>
                  <a:txBody>
                    <a:bodyPr/>
                    <a:lstStyle/>
                    <a:p>
                      <a:r>
                        <a:rPr lang="sv-SE" sz="1800" dirty="0"/>
                        <a:t>Identifiera fler KOL </a:t>
                      </a:r>
                    </a:p>
                    <a:p>
                      <a:r>
                        <a:rPr lang="sv-SE" sz="1800" dirty="0"/>
                        <a:t>Öka tillgängligheten till en effektiv och god vård </a:t>
                      </a:r>
                      <a:r>
                        <a:rPr lang="sv-SE" sz="1800" dirty="0" err="1"/>
                        <a:t>enl</a:t>
                      </a:r>
                      <a:r>
                        <a:rPr lang="sv-SE" sz="1800" dirty="0"/>
                        <a:t> nationella och internationella riktlinjer. </a:t>
                      </a:r>
                      <a:r>
                        <a:rPr lang="sv-SE" sz="1800" dirty="0" err="1"/>
                        <a:t>Fysio</a:t>
                      </a:r>
                      <a:r>
                        <a:rPr lang="sv-SE" sz="1800" dirty="0"/>
                        <a:t>, utvidgad utredning 6 min gångtest</a:t>
                      </a:r>
                      <a:endParaRPr lang="sv-SE" sz="1800" dirty="0">
                        <a:solidFill>
                          <a:srgbClr val="FF0000"/>
                        </a:solidFill>
                      </a:endParaRPr>
                    </a:p>
                  </a:txBody>
                  <a:tcPr/>
                </a:tc>
                <a:extLst>
                  <a:ext uri="{0D108BD9-81ED-4DB2-BD59-A6C34878D82A}">
                    <a16:rowId xmlns:a16="http://schemas.microsoft.com/office/drawing/2014/main" val="738349704"/>
                  </a:ext>
                </a:extLst>
              </a:tr>
              <a:tr h="370840">
                <a:tc>
                  <a:txBody>
                    <a:bodyPr/>
                    <a:lstStyle/>
                    <a:p>
                      <a:r>
                        <a:rPr lang="sv-SE" sz="1800" dirty="0"/>
                        <a:t>Osteoporos – sek prevention efter fraktur</a:t>
                      </a:r>
                    </a:p>
                  </a:txBody>
                  <a:tcPr/>
                </a:tc>
                <a:tc>
                  <a:txBody>
                    <a:bodyPr/>
                    <a:lstStyle/>
                    <a:p>
                      <a:r>
                        <a:rPr lang="sv-SE" sz="1800" dirty="0"/>
                        <a:t>Identifiera systematiskt, få adekvat riskbedömning och utredning, få rätt läkemedel och preventiva åtgärder.</a:t>
                      </a:r>
                    </a:p>
                  </a:txBody>
                  <a:tcPr/>
                </a:tc>
                <a:extLst>
                  <a:ext uri="{0D108BD9-81ED-4DB2-BD59-A6C34878D82A}">
                    <a16:rowId xmlns:a16="http://schemas.microsoft.com/office/drawing/2014/main" val="1428763747"/>
                  </a:ext>
                </a:extLst>
              </a:tr>
              <a:tr h="370840">
                <a:tc>
                  <a:txBody>
                    <a:bodyPr/>
                    <a:lstStyle/>
                    <a:p>
                      <a:r>
                        <a:rPr lang="sv-SE" sz="1800" dirty="0"/>
                        <a:t>Rehab och försäkringsmedicin – generisk modell </a:t>
                      </a:r>
                    </a:p>
                  </a:txBody>
                  <a:tcPr/>
                </a:tc>
                <a:tc>
                  <a:txBody>
                    <a:bodyPr/>
                    <a:lstStyle/>
                    <a:p>
                      <a:r>
                        <a:rPr lang="sv-SE" sz="1800" dirty="0"/>
                        <a:t>Basen är att alla </a:t>
                      </a:r>
                      <a:r>
                        <a:rPr lang="sv-SE" sz="1800" dirty="0" err="1"/>
                        <a:t>pat</a:t>
                      </a:r>
                      <a:r>
                        <a:rPr lang="sv-SE" sz="1800" dirty="0"/>
                        <a:t> med behov av rehab får ett strukturerat omhändertagande med tidig </a:t>
                      </a:r>
                      <a:r>
                        <a:rPr lang="sv-SE" sz="1800" dirty="0" err="1"/>
                        <a:t>ind</a:t>
                      </a:r>
                      <a:r>
                        <a:rPr lang="sv-SE" sz="1800" dirty="0"/>
                        <a:t> bedömning, upprättande av </a:t>
                      </a:r>
                      <a:r>
                        <a:rPr lang="sv-SE" sz="1800" dirty="0" err="1"/>
                        <a:t>rehabplan</a:t>
                      </a:r>
                      <a:r>
                        <a:rPr lang="sv-SE" sz="1800" dirty="0"/>
                        <a:t>, evidensbaserade </a:t>
                      </a:r>
                      <a:r>
                        <a:rPr lang="sv-SE" sz="1800" dirty="0" err="1"/>
                        <a:t>åtg</a:t>
                      </a:r>
                      <a:r>
                        <a:rPr lang="sv-SE" sz="1800" dirty="0"/>
                        <a:t> och uppföljning. </a:t>
                      </a:r>
                    </a:p>
                  </a:txBody>
                  <a:tcPr/>
                </a:tc>
                <a:extLst>
                  <a:ext uri="{0D108BD9-81ED-4DB2-BD59-A6C34878D82A}">
                    <a16:rowId xmlns:a16="http://schemas.microsoft.com/office/drawing/2014/main" val="2214582868"/>
                  </a:ext>
                </a:extLst>
              </a:tr>
              <a:tr h="370840">
                <a:tc>
                  <a:txBody>
                    <a:bodyPr/>
                    <a:lstStyle/>
                    <a:p>
                      <a:r>
                        <a:rPr lang="sv-SE" sz="1800" dirty="0" err="1"/>
                        <a:t>Reumatoid</a:t>
                      </a:r>
                      <a:r>
                        <a:rPr lang="sv-SE" sz="1800" dirty="0"/>
                        <a:t> artrit  </a:t>
                      </a:r>
                    </a:p>
                    <a:p>
                      <a:r>
                        <a:rPr lang="sv-SE" sz="1800"/>
                        <a:t>Del 1 + del 2</a:t>
                      </a:r>
                      <a:endParaRPr lang="sv-SE" sz="1800" dirty="0"/>
                    </a:p>
                  </a:txBody>
                  <a:tcPr/>
                </a:tc>
                <a:tc>
                  <a:txBody>
                    <a:bodyPr/>
                    <a:lstStyle/>
                    <a:p>
                      <a:r>
                        <a:rPr lang="sv-SE" sz="1800" dirty="0"/>
                        <a:t>Tidig diagnostik och </a:t>
                      </a:r>
                      <a:r>
                        <a:rPr lang="sv-SE" sz="1800" dirty="0" err="1"/>
                        <a:t>beh</a:t>
                      </a:r>
                      <a:r>
                        <a:rPr lang="sv-SE" sz="1800" dirty="0"/>
                        <a:t> samt monitorering. Strukturerad kontakt med reuma team. Pat följs vanligtvis inom reumatologisk specialistvård livet ut.</a:t>
                      </a:r>
                    </a:p>
                  </a:txBody>
                  <a:tcPr/>
                </a:tc>
                <a:extLst>
                  <a:ext uri="{0D108BD9-81ED-4DB2-BD59-A6C34878D82A}">
                    <a16:rowId xmlns:a16="http://schemas.microsoft.com/office/drawing/2014/main" val="2461634448"/>
                  </a:ext>
                </a:extLst>
              </a:tr>
            </a:tbl>
          </a:graphicData>
        </a:graphic>
      </p:graphicFrame>
      <p:sp>
        <p:nvSpPr>
          <p:cNvPr id="2" name="textruta 1">
            <a:extLst>
              <a:ext uri="{FF2B5EF4-FFF2-40B4-BE49-F238E27FC236}">
                <a16:creationId xmlns:a16="http://schemas.microsoft.com/office/drawing/2014/main" id="{ABE59082-9F05-4AF7-B968-9C6D4FE9D1F3}"/>
              </a:ext>
            </a:extLst>
          </p:cNvPr>
          <p:cNvSpPr txBox="1"/>
          <p:nvPr/>
        </p:nvSpPr>
        <p:spPr>
          <a:xfrm>
            <a:off x="520484" y="135924"/>
            <a:ext cx="5884524" cy="461665"/>
          </a:xfrm>
          <a:prstGeom prst="rect">
            <a:avLst/>
          </a:prstGeom>
          <a:noFill/>
        </p:spPr>
        <p:txBody>
          <a:bodyPr wrap="square" rtlCol="0">
            <a:spAutoFit/>
          </a:bodyPr>
          <a:lstStyle/>
          <a:p>
            <a:r>
              <a:rPr lang="sv-SE" sz="2400" b="1" dirty="0"/>
              <a:t>Vårdförlopp, vårdprogram och riktlinjer</a:t>
            </a:r>
          </a:p>
        </p:txBody>
      </p:sp>
      <p:pic>
        <p:nvPicPr>
          <p:cNvPr id="11" name="Bildobjekt 10">
            <a:extLst>
              <a:ext uri="{FF2B5EF4-FFF2-40B4-BE49-F238E27FC236}">
                <a16:creationId xmlns:a16="http://schemas.microsoft.com/office/drawing/2014/main" id="{302AB6EE-4786-4F2B-B391-0162344391CE}"/>
              </a:ext>
            </a:extLst>
          </p:cNvPr>
          <p:cNvPicPr>
            <a:picLocks noChangeAspect="1"/>
          </p:cNvPicPr>
          <p:nvPr/>
        </p:nvPicPr>
        <p:blipFill>
          <a:blip r:embed="rId4"/>
          <a:stretch>
            <a:fillRect/>
          </a:stretch>
        </p:blipFill>
        <p:spPr>
          <a:xfrm rot="20219260">
            <a:off x="1865030" y="1134325"/>
            <a:ext cx="1120237" cy="205758"/>
          </a:xfrm>
          <a:prstGeom prst="rect">
            <a:avLst/>
          </a:prstGeom>
        </p:spPr>
      </p:pic>
    </p:spTree>
    <p:extLst>
      <p:ext uri="{BB962C8B-B14F-4D97-AF65-F5344CB8AC3E}">
        <p14:creationId xmlns:p14="http://schemas.microsoft.com/office/powerpoint/2010/main" val="380661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BE80963-17B9-40C9-88C4-0781C54EF949}"/>
              </a:ext>
            </a:extLst>
          </p:cNvPr>
          <p:cNvPicPr>
            <a:picLocks noChangeAspect="1"/>
          </p:cNvPicPr>
          <p:nvPr/>
        </p:nvPicPr>
        <p:blipFill>
          <a:blip r:embed="rId3"/>
          <a:stretch>
            <a:fillRect/>
          </a:stretch>
        </p:blipFill>
        <p:spPr>
          <a:xfrm>
            <a:off x="8720356" y="84026"/>
            <a:ext cx="2868872" cy="1414939"/>
          </a:xfrm>
          <a:prstGeom prst="rect">
            <a:avLst/>
          </a:prstGeom>
          <a:ln>
            <a:solidFill>
              <a:schemeClr val="tx1"/>
            </a:solidFill>
          </a:ln>
        </p:spPr>
      </p:pic>
      <p:graphicFrame>
        <p:nvGraphicFramePr>
          <p:cNvPr id="8" name="Tabell 8">
            <a:extLst>
              <a:ext uri="{FF2B5EF4-FFF2-40B4-BE49-F238E27FC236}">
                <a16:creationId xmlns:a16="http://schemas.microsoft.com/office/drawing/2014/main" id="{DB548A2F-82B6-4F0D-89FB-D217A8306A47}"/>
              </a:ext>
            </a:extLst>
          </p:cNvPr>
          <p:cNvGraphicFramePr>
            <a:graphicFrameLocks noGrp="1"/>
          </p:cNvGraphicFramePr>
          <p:nvPr>
            <p:extLst>
              <p:ext uri="{D42A27DB-BD31-4B8C-83A1-F6EECF244321}">
                <p14:modId xmlns:p14="http://schemas.microsoft.com/office/powerpoint/2010/main" val="4252538905"/>
              </p:ext>
            </p:extLst>
          </p:nvPr>
        </p:nvGraphicFramePr>
        <p:xfrm>
          <a:off x="490773" y="791495"/>
          <a:ext cx="11470568" cy="5943600"/>
        </p:xfrm>
        <a:graphic>
          <a:graphicData uri="http://schemas.openxmlformats.org/drawingml/2006/table">
            <a:tbl>
              <a:tblPr firstRow="1" bandRow="1">
                <a:tableStyleId>{5C22544A-7EE6-4342-B048-85BDC9FD1C3A}</a:tableStyleId>
              </a:tblPr>
              <a:tblGrid>
                <a:gridCol w="2594686">
                  <a:extLst>
                    <a:ext uri="{9D8B030D-6E8A-4147-A177-3AD203B41FA5}">
                      <a16:colId xmlns:a16="http://schemas.microsoft.com/office/drawing/2014/main" val="805210250"/>
                    </a:ext>
                  </a:extLst>
                </a:gridCol>
                <a:gridCol w="8875882">
                  <a:extLst>
                    <a:ext uri="{9D8B030D-6E8A-4147-A177-3AD203B41FA5}">
                      <a16:colId xmlns:a16="http://schemas.microsoft.com/office/drawing/2014/main" val="400177471"/>
                    </a:ext>
                  </a:extLst>
                </a:gridCol>
              </a:tblGrid>
              <a:tr h="370840">
                <a:tc>
                  <a:txBody>
                    <a:bodyPr/>
                    <a:lstStyle/>
                    <a:p>
                      <a:r>
                        <a:rPr lang="sv-SE" sz="1800" dirty="0"/>
                        <a:t>Publicerade kunskapsstöd</a:t>
                      </a:r>
                    </a:p>
                    <a:p>
                      <a:endParaRPr lang="sv-SE" sz="1800" dirty="0"/>
                    </a:p>
                  </a:txBody>
                  <a:tcPr/>
                </a:tc>
                <a:tc>
                  <a:txBody>
                    <a:bodyPr/>
                    <a:lstStyle/>
                    <a:p>
                      <a:r>
                        <a:rPr lang="sv-SE" sz="1800" dirty="0"/>
                        <a:t>Rehabaspekter</a:t>
                      </a:r>
                    </a:p>
                  </a:txBody>
                  <a:tcPr/>
                </a:tc>
                <a:extLst>
                  <a:ext uri="{0D108BD9-81ED-4DB2-BD59-A6C34878D82A}">
                    <a16:rowId xmlns:a16="http://schemas.microsoft.com/office/drawing/2014/main" val="4127457805"/>
                  </a:ext>
                </a:extLst>
              </a:tr>
              <a:tr h="370840">
                <a:tc>
                  <a:txBody>
                    <a:bodyPr/>
                    <a:lstStyle/>
                    <a:p>
                      <a:r>
                        <a:rPr lang="sv-SE" sz="1800" dirty="0"/>
                        <a:t>Stroke och TIA </a:t>
                      </a:r>
                    </a:p>
                    <a:p>
                      <a:r>
                        <a:rPr lang="sv-SE" sz="1800" dirty="0"/>
                        <a:t>Del 1 + del 2 + riktlinjer</a:t>
                      </a:r>
                    </a:p>
                    <a:p>
                      <a:endParaRPr lang="sv-SE" sz="1800" dirty="0"/>
                    </a:p>
                  </a:txBody>
                  <a:tcPr/>
                </a:tc>
                <a:tc>
                  <a:txBody>
                    <a:bodyPr/>
                    <a:lstStyle/>
                    <a:p>
                      <a:r>
                        <a:rPr lang="sv-SE" sz="1800" dirty="0"/>
                        <a:t>Del 1 Misstanke om stroke till utskrivning. Del 2. U</a:t>
                      </a:r>
                      <a:r>
                        <a:rPr lang="sv-SE" sz="1800" b="0" i="0" u="none" strike="noStrike" kern="1200" baseline="0" dirty="0">
                          <a:solidFill>
                            <a:schemeClr val="dk1"/>
                          </a:solidFill>
                          <a:latin typeface="+mn-lt"/>
                          <a:ea typeface="+mn-ea"/>
                          <a:cs typeface="+mn-cs"/>
                        </a:rPr>
                        <a:t>tskrivning av patient från strokeenhet och omfattar åtgärder livet ut. </a:t>
                      </a:r>
                      <a:r>
                        <a:rPr lang="sv-SE" sz="1800" dirty="0"/>
                        <a:t>Varit ute på remiss, under bearbetning nu. Därutöver Riktlinjer för rehabiliteringsbedömning, team med strokekompetens ca 6 v, efter 3 mån, 6 mån och 1 år. Poststroke checklista finns för uppföljningen.</a:t>
                      </a:r>
                    </a:p>
                  </a:txBody>
                  <a:tcPr/>
                </a:tc>
                <a:extLst>
                  <a:ext uri="{0D108BD9-81ED-4DB2-BD59-A6C34878D82A}">
                    <a16:rowId xmlns:a16="http://schemas.microsoft.com/office/drawing/2014/main" val="781017752"/>
                  </a:ext>
                </a:extLst>
              </a:tr>
              <a:tr h="370840">
                <a:tc>
                  <a:txBody>
                    <a:bodyPr/>
                    <a:lstStyle/>
                    <a:p>
                      <a:r>
                        <a:rPr lang="sv-SE" sz="1800" dirty="0"/>
                        <a:t>Distal </a:t>
                      </a:r>
                      <a:r>
                        <a:rPr lang="sv-SE" sz="1800" dirty="0" err="1"/>
                        <a:t>radiusfraktur</a:t>
                      </a:r>
                      <a:endParaRPr lang="sv-SE" sz="1800" dirty="0"/>
                    </a:p>
                    <a:p>
                      <a:r>
                        <a:rPr lang="sv-SE" sz="1800" dirty="0"/>
                        <a:t>(</a:t>
                      </a:r>
                      <a:r>
                        <a:rPr lang="sv-SE" sz="1800" dirty="0" err="1"/>
                        <a:t>vårdpgm</a:t>
                      </a:r>
                      <a:r>
                        <a:rPr lang="sv-SE" sz="1800" dirty="0"/>
                        <a:t>)</a:t>
                      </a:r>
                    </a:p>
                  </a:txBody>
                  <a:tcPr/>
                </a:tc>
                <a:tc>
                  <a:txBody>
                    <a:bodyPr/>
                    <a:lstStyle/>
                    <a:p>
                      <a:r>
                        <a:rPr lang="sv-SE" sz="1800" dirty="0"/>
                        <a:t>Rehab tidigt, förebygga komplikationer och identifiera </a:t>
                      </a:r>
                      <a:r>
                        <a:rPr lang="sv-SE" sz="1800" dirty="0" err="1"/>
                        <a:t>pat</a:t>
                      </a:r>
                      <a:r>
                        <a:rPr lang="sv-SE" sz="1800" dirty="0"/>
                        <a:t> som uppvisar riskfaktorer för dålig prognos. Muntligt som skriftlig info när frakturen åtgärdas</a:t>
                      </a:r>
                    </a:p>
                    <a:p>
                      <a:pPr marL="171450" indent="-171450">
                        <a:buFont typeface="Arial" panose="020B0604020202020204" pitchFamily="34" charset="0"/>
                        <a:buChar char="•"/>
                      </a:pPr>
                      <a:r>
                        <a:rPr lang="sv-SE" sz="1800" dirty="0"/>
                        <a:t>Pat som </a:t>
                      </a:r>
                      <a:r>
                        <a:rPr lang="sv-SE" sz="1800" dirty="0" err="1"/>
                        <a:t>beh</a:t>
                      </a:r>
                      <a:r>
                        <a:rPr lang="sv-SE" sz="1800" dirty="0"/>
                        <a:t> med gips AT/FT inom 1-2 v och andra kontakt vid </a:t>
                      </a:r>
                      <a:r>
                        <a:rPr lang="sv-SE" sz="1800" dirty="0" err="1"/>
                        <a:t>avgipsning</a:t>
                      </a:r>
                      <a:r>
                        <a:rPr lang="sv-SE" sz="1800" dirty="0"/>
                        <a:t>. </a:t>
                      </a:r>
                    </a:p>
                    <a:p>
                      <a:pPr marL="171450" indent="-171450">
                        <a:buFont typeface="Arial" panose="020B0604020202020204" pitchFamily="34" charset="0"/>
                        <a:buChar char="•"/>
                      </a:pPr>
                      <a:r>
                        <a:rPr lang="sv-SE" sz="1800" dirty="0"/>
                        <a:t>Pat som </a:t>
                      </a:r>
                      <a:r>
                        <a:rPr lang="sv-SE" sz="1800" dirty="0" err="1"/>
                        <a:t>beh</a:t>
                      </a:r>
                      <a:r>
                        <a:rPr lang="sv-SE" sz="1800" dirty="0"/>
                        <a:t> kirurgi rehab kontakt senast 3 </a:t>
                      </a:r>
                      <a:r>
                        <a:rPr lang="sv-SE" sz="1800" dirty="0" err="1"/>
                        <a:t>dgr</a:t>
                      </a:r>
                      <a:r>
                        <a:rPr lang="sv-SE" sz="1800" dirty="0"/>
                        <a:t> efter ingreppet och en andra kontakt i samband med </a:t>
                      </a:r>
                      <a:r>
                        <a:rPr lang="sv-SE" sz="1800" dirty="0" err="1"/>
                        <a:t>avgipsning</a:t>
                      </a:r>
                      <a:r>
                        <a:rPr lang="sv-SE" sz="1800" dirty="0"/>
                        <a:t> eller nedmontering av </a:t>
                      </a:r>
                      <a:r>
                        <a:rPr lang="sv-SE" sz="1800" dirty="0" err="1"/>
                        <a:t>externfixation</a:t>
                      </a:r>
                      <a:r>
                        <a:rPr lang="sv-SE" sz="1800" dirty="0"/>
                        <a:t>. </a:t>
                      </a:r>
                    </a:p>
                    <a:p>
                      <a:pPr marL="0" indent="0">
                        <a:buFont typeface="Arial" panose="020B0604020202020204" pitchFamily="34" charset="0"/>
                        <a:buNone/>
                      </a:pPr>
                      <a:r>
                        <a:rPr lang="sv-SE" sz="1800" dirty="0"/>
                        <a:t>Digitalt möte, telefon, fysisk besök </a:t>
                      </a:r>
                      <a:r>
                        <a:rPr lang="sv-SE" sz="1800" dirty="0" err="1"/>
                        <a:t>ind</a:t>
                      </a:r>
                      <a:r>
                        <a:rPr lang="sv-SE" sz="1800" dirty="0"/>
                        <a:t> el i grupp. Bedömning instrument och formulär föreslås. Se också vårdförlopp osteoporos över 50 år</a:t>
                      </a:r>
                    </a:p>
                  </a:txBody>
                  <a:tcPr/>
                </a:tc>
                <a:extLst>
                  <a:ext uri="{0D108BD9-81ED-4DB2-BD59-A6C34878D82A}">
                    <a16:rowId xmlns:a16="http://schemas.microsoft.com/office/drawing/2014/main" val="3555602680"/>
                  </a:ext>
                </a:extLst>
              </a:tr>
              <a:tr h="370840">
                <a:tc>
                  <a:txBody>
                    <a:bodyPr/>
                    <a:lstStyle/>
                    <a:p>
                      <a:r>
                        <a:rPr lang="sv-SE" sz="1800" dirty="0"/>
                        <a:t>Kronisk njursjukdom</a:t>
                      </a:r>
                    </a:p>
                    <a:p>
                      <a:r>
                        <a:rPr lang="sv-SE" sz="1800" dirty="0"/>
                        <a:t>(vård </a:t>
                      </a:r>
                      <a:r>
                        <a:rPr lang="sv-SE" sz="1800" dirty="0" err="1"/>
                        <a:t>pgm</a:t>
                      </a:r>
                      <a:r>
                        <a:rPr lang="sv-SE" sz="1800" dirty="0"/>
                        <a:t>)</a:t>
                      </a:r>
                    </a:p>
                  </a:txBody>
                  <a:tcPr/>
                </a:tc>
                <a:tc>
                  <a:txBody>
                    <a:bodyPr/>
                    <a:lstStyle/>
                    <a:p>
                      <a:r>
                        <a:rPr lang="sv-SE" sz="1800" dirty="0"/>
                        <a:t>Syftar till ett bromsa förlust av </a:t>
                      </a:r>
                      <a:r>
                        <a:rPr lang="sv-SE" sz="1800" dirty="0" err="1"/>
                        <a:t>njur</a:t>
                      </a:r>
                      <a:r>
                        <a:rPr lang="sv-SE" sz="1800" dirty="0"/>
                        <a:t> </a:t>
                      </a:r>
                      <a:r>
                        <a:rPr lang="sv-SE" sz="1800" dirty="0" err="1"/>
                        <a:t>fnk</a:t>
                      </a:r>
                      <a:r>
                        <a:rPr lang="sv-SE" sz="1800" dirty="0"/>
                        <a:t> och förhindra att </a:t>
                      </a:r>
                      <a:r>
                        <a:rPr lang="sv-SE" sz="1800" dirty="0" err="1"/>
                        <a:t>pat</a:t>
                      </a:r>
                      <a:r>
                        <a:rPr lang="sv-SE" sz="1800" dirty="0"/>
                        <a:t> insjuknar i hjärt-kärl </a:t>
                      </a:r>
                      <a:r>
                        <a:rPr lang="sv-SE" sz="1800" dirty="0" err="1"/>
                        <a:t>sjd</a:t>
                      </a:r>
                      <a:r>
                        <a:rPr lang="sv-SE" sz="1800" dirty="0"/>
                        <a:t>. Skrivet för både primärvård och specialistvård, omfattar alla stadier av kronisk </a:t>
                      </a:r>
                      <a:r>
                        <a:rPr lang="sv-SE" sz="1800" dirty="0" err="1"/>
                        <a:t>njur</a:t>
                      </a:r>
                      <a:r>
                        <a:rPr lang="sv-SE" sz="1800" dirty="0"/>
                        <a:t> </a:t>
                      </a:r>
                      <a:r>
                        <a:rPr lang="sv-SE" sz="1800" dirty="0" err="1"/>
                        <a:t>sjd</a:t>
                      </a:r>
                      <a:r>
                        <a:rPr lang="sv-SE" sz="1800" dirty="0"/>
                        <a:t>. </a:t>
                      </a:r>
                    </a:p>
                  </a:txBody>
                  <a:tcPr/>
                </a:tc>
                <a:extLst>
                  <a:ext uri="{0D108BD9-81ED-4DB2-BD59-A6C34878D82A}">
                    <a16:rowId xmlns:a16="http://schemas.microsoft.com/office/drawing/2014/main" val="24998665"/>
                  </a:ext>
                </a:extLst>
              </a:tr>
              <a:tr h="370840">
                <a:tc>
                  <a:txBody>
                    <a:bodyPr/>
                    <a:lstStyle/>
                    <a:p>
                      <a:r>
                        <a:rPr lang="sv-SE" sz="1800" dirty="0"/>
                        <a:t>Levnadsvanor</a:t>
                      </a:r>
                    </a:p>
                    <a:p>
                      <a:r>
                        <a:rPr lang="sv-SE" sz="1800" dirty="0"/>
                        <a:t>(vård </a:t>
                      </a:r>
                      <a:r>
                        <a:rPr lang="sv-SE" sz="1800" dirty="0" err="1"/>
                        <a:t>pgm</a:t>
                      </a:r>
                      <a:r>
                        <a:rPr lang="sv-SE" sz="1800" dirty="0"/>
                        <a:t>)</a:t>
                      </a:r>
                    </a:p>
                  </a:txBody>
                  <a:tcPr/>
                </a:tc>
                <a:tc>
                  <a:txBody>
                    <a:bodyPr/>
                    <a:lstStyle/>
                    <a:p>
                      <a:r>
                        <a:rPr lang="sv-SE" sz="1800" dirty="0"/>
                        <a:t>All hälso- och sjukvårdspersonal med självständig  patientkontakt bör kunna identifiera när någon av de fyra levnadsvanorna är ohälsosam. Ge enkla standardiserade råd, samt veta vart de kan hänvisa </a:t>
                      </a:r>
                      <a:r>
                        <a:rPr lang="sv-SE" sz="1800" dirty="0" err="1"/>
                        <a:t>pat</a:t>
                      </a:r>
                      <a:r>
                        <a:rPr lang="sv-SE" sz="1800" dirty="0"/>
                        <a:t> för ytterligare stöd.</a:t>
                      </a:r>
                    </a:p>
                  </a:txBody>
                  <a:tcPr/>
                </a:tc>
                <a:extLst>
                  <a:ext uri="{0D108BD9-81ED-4DB2-BD59-A6C34878D82A}">
                    <a16:rowId xmlns:a16="http://schemas.microsoft.com/office/drawing/2014/main" val="4147818659"/>
                  </a:ext>
                </a:extLst>
              </a:tr>
            </a:tbl>
          </a:graphicData>
        </a:graphic>
      </p:graphicFrame>
      <p:sp>
        <p:nvSpPr>
          <p:cNvPr id="3" name="textruta 2">
            <a:extLst>
              <a:ext uri="{FF2B5EF4-FFF2-40B4-BE49-F238E27FC236}">
                <a16:creationId xmlns:a16="http://schemas.microsoft.com/office/drawing/2014/main" id="{1CF490DD-EBBA-4346-8C65-E4692630B0ED}"/>
              </a:ext>
            </a:extLst>
          </p:cNvPr>
          <p:cNvSpPr txBox="1"/>
          <p:nvPr/>
        </p:nvSpPr>
        <p:spPr>
          <a:xfrm>
            <a:off x="602772" y="0"/>
            <a:ext cx="7280837" cy="461665"/>
          </a:xfrm>
          <a:prstGeom prst="rect">
            <a:avLst/>
          </a:prstGeom>
          <a:noFill/>
        </p:spPr>
        <p:txBody>
          <a:bodyPr wrap="square" rtlCol="0">
            <a:spAutoFit/>
          </a:bodyPr>
          <a:lstStyle/>
          <a:p>
            <a:r>
              <a:rPr lang="sv-SE" sz="2400" b="1" dirty="0"/>
              <a:t>Forts. Vårdförlopp, vårdprogram och riktlinjer</a:t>
            </a:r>
          </a:p>
        </p:txBody>
      </p:sp>
      <p:pic>
        <p:nvPicPr>
          <p:cNvPr id="5" name="Bildobjekt 4">
            <a:extLst>
              <a:ext uri="{FF2B5EF4-FFF2-40B4-BE49-F238E27FC236}">
                <a16:creationId xmlns:a16="http://schemas.microsoft.com/office/drawing/2014/main" id="{C14E1FC1-DB6B-491A-84D3-C0C196591347}"/>
              </a:ext>
            </a:extLst>
          </p:cNvPr>
          <p:cNvPicPr>
            <a:picLocks noChangeAspect="1"/>
          </p:cNvPicPr>
          <p:nvPr/>
        </p:nvPicPr>
        <p:blipFill>
          <a:blip r:embed="rId4"/>
          <a:stretch>
            <a:fillRect/>
          </a:stretch>
        </p:blipFill>
        <p:spPr>
          <a:xfrm rot="20468605">
            <a:off x="1891535" y="1294576"/>
            <a:ext cx="1120237" cy="205758"/>
          </a:xfrm>
          <a:prstGeom prst="rect">
            <a:avLst/>
          </a:prstGeom>
        </p:spPr>
      </p:pic>
    </p:spTree>
    <p:extLst>
      <p:ext uri="{BB962C8B-B14F-4D97-AF65-F5344CB8AC3E}">
        <p14:creationId xmlns:p14="http://schemas.microsoft.com/office/powerpoint/2010/main" val="205353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760A883-3BEE-48F1-AED6-7A19F0CA4BD2}"/>
              </a:ext>
            </a:extLst>
          </p:cNvPr>
          <p:cNvPicPr>
            <a:picLocks noChangeAspect="1"/>
          </p:cNvPicPr>
          <p:nvPr/>
        </p:nvPicPr>
        <p:blipFill>
          <a:blip r:embed="rId3"/>
          <a:stretch>
            <a:fillRect/>
          </a:stretch>
        </p:blipFill>
        <p:spPr>
          <a:xfrm>
            <a:off x="1809750" y="0"/>
            <a:ext cx="8572499" cy="6858000"/>
          </a:xfrm>
          <a:prstGeom prst="rect">
            <a:avLst/>
          </a:prstGeom>
        </p:spPr>
      </p:pic>
      <p:sp>
        <p:nvSpPr>
          <p:cNvPr id="5" name="textruta 4">
            <a:extLst>
              <a:ext uri="{FF2B5EF4-FFF2-40B4-BE49-F238E27FC236}">
                <a16:creationId xmlns:a16="http://schemas.microsoft.com/office/drawing/2014/main" id="{DFE06190-E519-4A46-8327-742A920119B6}"/>
              </a:ext>
            </a:extLst>
          </p:cNvPr>
          <p:cNvSpPr txBox="1"/>
          <p:nvPr/>
        </p:nvSpPr>
        <p:spPr>
          <a:xfrm>
            <a:off x="328046" y="6046542"/>
            <a:ext cx="6341801" cy="338554"/>
          </a:xfrm>
          <a:prstGeom prst="rect">
            <a:avLst/>
          </a:prstGeom>
          <a:noFill/>
        </p:spPr>
        <p:txBody>
          <a:bodyPr wrap="none" rtlCol="0">
            <a:spAutoFit/>
          </a:bodyPr>
          <a:lstStyle/>
          <a:p>
            <a:r>
              <a:rPr lang="sv-SE" sz="1600" dirty="0">
                <a:hlinkClick r:id="rId4"/>
              </a:rPr>
              <a:t>https://nationelltklinisktkunskapsstod.se/vardprogramochvardforlopp</a:t>
            </a:r>
            <a:endParaRPr lang="sv-SE" sz="1600" dirty="0"/>
          </a:p>
        </p:txBody>
      </p:sp>
      <p:cxnSp>
        <p:nvCxnSpPr>
          <p:cNvPr id="7" name="Rak pilkoppling 6">
            <a:extLst>
              <a:ext uri="{FF2B5EF4-FFF2-40B4-BE49-F238E27FC236}">
                <a16:creationId xmlns:a16="http://schemas.microsoft.com/office/drawing/2014/main" id="{4DBD0CF5-9FC2-4CD0-B345-4777508AB512}"/>
              </a:ext>
            </a:extLst>
          </p:cNvPr>
          <p:cNvCxnSpPr/>
          <p:nvPr/>
        </p:nvCxnSpPr>
        <p:spPr>
          <a:xfrm>
            <a:off x="1408670" y="153223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3CF9AC1E-C7AD-46F9-9544-3AE9731608E6}"/>
              </a:ext>
            </a:extLst>
          </p:cNvPr>
          <p:cNvCxnSpPr/>
          <p:nvPr/>
        </p:nvCxnSpPr>
        <p:spPr>
          <a:xfrm>
            <a:off x="1408669" y="1771136"/>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9C6C78F1-103A-4022-A6E8-0C75D44E3592}"/>
              </a:ext>
            </a:extLst>
          </p:cNvPr>
          <p:cNvCxnSpPr/>
          <p:nvPr/>
        </p:nvCxnSpPr>
        <p:spPr>
          <a:xfrm>
            <a:off x="1408668" y="2018270"/>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6DB1304B-00FC-4ACB-9334-C37DE5F3D802}"/>
              </a:ext>
            </a:extLst>
          </p:cNvPr>
          <p:cNvCxnSpPr/>
          <p:nvPr/>
        </p:nvCxnSpPr>
        <p:spPr>
          <a:xfrm>
            <a:off x="1408667" y="2907957"/>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057E3715-CCD7-4609-9900-E3310B3F9071}"/>
              </a:ext>
            </a:extLst>
          </p:cNvPr>
          <p:cNvCxnSpPr/>
          <p:nvPr/>
        </p:nvCxnSpPr>
        <p:spPr>
          <a:xfrm>
            <a:off x="1408667" y="358757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D2131B32-28CC-4E32-9E5F-4F34117E0178}"/>
              </a:ext>
            </a:extLst>
          </p:cNvPr>
          <p:cNvCxnSpPr/>
          <p:nvPr/>
        </p:nvCxnSpPr>
        <p:spPr>
          <a:xfrm>
            <a:off x="1408667" y="4180703"/>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68668D50-78EB-4371-A153-85A186BCEF78}"/>
              </a:ext>
            </a:extLst>
          </p:cNvPr>
          <p:cNvCxnSpPr/>
          <p:nvPr/>
        </p:nvCxnSpPr>
        <p:spPr>
          <a:xfrm>
            <a:off x="1408667" y="439076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71BFCD35-A620-4127-9261-841ACA126A8D}"/>
              </a:ext>
            </a:extLst>
          </p:cNvPr>
          <p:cNvCxnSpPr/>
          <p:nvPr/>
        </p:nvCxnSpPr>
        <p:spPr>
          <a:xfrm>
            <a:off x="1406096" y="5132173"/>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FCBC498E-0747-4B9F-999C-550D93FBE608}"/>
              </a:ext>
            </a:extLst>
          </p:cNvPr>
          <p:cNvCxnSpPr/>
          <p:nvPr/>
        </p:nvCxnSpPr>
        <p:spPr>
          <a:xfrm>
            <a:off x="4180702" y="1536357"/>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54760888-A601-4169-8686-E182121FE970}"/>
              </a:ext>
            </a:extLst>
          </p:cNvPr>
          <p:cNvCxnSpPr/>
          <p:nvPr/>
        </p:nvCxnSpPr>
        <p:spPr>
          <a:xfrm>
            <a:off x="4172463" y="1771136"/>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FC7B1255-6EEF-472F-8C0D-306AC6B4E97F}"/>
              </a:ext>
            </a:extLst>
          </p:cNvPr>
          <p:cNvCxnSpPr/>
          <p:nvPr/>
        </p:nvCxnSpPr>
        <p:spPr>
          <a:xfrm>
            <a:off x="4180702" y="2018270"/>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DE5DE200-0604-446A-B7CB-BD175357CD23}"/>
              </a:ext>
            </a:extLst>
          </p:cNvPr>
          <p:cNvCxnSpPr/>
          <p:nvPr/>
        </p:nvCxnSpPr>
        <p:spPr>
          <a:xfrm>
            <a:off x="6960973" y="5305168"/>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7264AFD8-DED2-478B-8431-410704DB07C4}"/>
              </a:ext>
            </a:extLst>
          </p:cNvPr>
          <p:cNvCxnSpPr/>
          <p:nvPr/>
        </p:nvCxnSpPr>
        <p:spPr>
          <a:xfrm>
            <a:off x="6960973" y="5527589"/>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8D84486A-8CD3-4777-8EE2-6FEEE4A05E75}"/>
              </a:ext>
            </a:extLst>
          </p:cNvPr>
          <p:cNvCxnSpPr/>
          <p:nvPr/>
        </p:nvCxnSpPr>
        <p:spPr>
          <a:xfrm>
            <a:off x="6960973" y="6215819"/>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000FB839-8FFF-489E-BC92-41A06FBC26F3}"/>
              </a:ext>
            </a:extLst>
          </p:cNvPr>
          <p:cNvCxnSpPr/>
          <p:nvPr/>
        </p:nvCxnSpPr>
        <p:spPr>
          <a:xfrm>
            <a:off x="10098043" y="214097"/>
            <a:ext cx="568411"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508138D9-5567-4E19-9CC1-E55E21312FA1}"/>
              </a:ext>
            </a:extLst>
          </p:cNvPr>
          <p:cNvSpPr txBox="1"/>
          <p:nvPr/>
        </p:nvSpPr>
        <p:spPr>
          <a:xfrm>
            <a:off x="9901880" y="75598"/>
            <a:ext cx="1762898" cy="276999"/>
          </a:xfrm>
          <a:prstGeom prst="rect">
            <a:avLst/>
          </a:prstGeom>
          <a:noFill/>
          <a:ln>
            <a:solidFill>
              <a:schemeClr val="tx1"/>
            </a:solidFill>
          </a:ln>
        </p:spPr>
        <p:txBody>
          <a:bodyPr wrap="square" rtlCol="0">
            <a:spAutoFit/>
          </a:bodyPr>
          <a:lstStyle/>
          <a:p>
            <a:pPr algn="r"/>
            <a:r>
              <a:rPr lang="sv-SE" sz="1200" dirty="0"/>
              <a:t>= Fysioterapi</a:t>
            </a:r>
          </a:p>
        </p:txBody>
      </p:sp>
    </p:spTree>
    <p:extLst>
      <p:ext uri="{BB962C8B-B14F-4D97-AF65-F5344CB8AC3E}">
        <p14:creationId xmlns:p14="http://schemas.microsoft.com/office/powerpoint/2010/main" val="68747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62614C-EB1E-6298-C1A3-1FB66C68F0E5}"/>
              </a:ext>
            </a:extLst>
          </p:cNvPr>
          <p:cNvSpPr>
            <a:spLocks noGrp="1"/>
          </p:cNvSpPr>
          <p:nvPr>
            <p:ph type="title"/>
          </p:nvPr>
        </p:nvSpPr>
        <p:spPr>
          <a:xfrm>
            <a:off x="594919" y="0"/>
            <a:ext cx="10093675" cy="1325563"/>
          </a:xfrm>
        </p:spPr>
        <p:txBody>
          <a:bodyPr/>
          <a:lstStyle/>
          <a:p>
            <a:r>
              <a:rPr lang="en-US" dirty="0" err="1"/>
              <a:t>Fler</a:t>
            </a:r>
            <a:r>
              <a:rPr lang="en-US" dirty="0"/>
              <a:t> </a:t>
            </a:r>
            <a:r>
              <a:rPr lang="en-US" dirty="0" err="1"/>
              <a:t>kunskapsstöd</a:t>
            </a:r>
            <a:r>
              <a:rPr lang="en-US" dirty="0"/>
              <a:t>….. </a:t>
            </a:r>
            <a:r>
              <a:rPr lang="en-US" dirty="0" err="1"/>
              <a:t>som</a:t>
            </a:r>
            <a:r>
              <a:rPr lang="en-US" dirty="0"/>
              <a:t> </a:t>
            </a:r>
            <a:r>
              <a:rPr lang="en-US" dirty="0" err="1"/>
              <a:t>har</a:t>
            </a:r>
            <a:r>
              <a:rPr lang="en-US" dirty="0"/>
              <a:t> </a:t>
            </a:r>
            <a:r>
              <a:rPr lang="en-US" dirty="0" err="1"/>
              <a:t>betydelse</a:t>
            </a:r>
            <a:r>
              <a:rPr lang="en-US" dirty="0"/>
              <a:t> för </a:t>
            </a:r>
            <a:r>
              <a:rPr lang="en-US" dirty="0" err="1"/>
              <a:t>fysioterapeuter</a:t>
            </a:r>
            <a:r>
              <a:rPr lang="en-US" dirty="0"/>
              <a:t> </a:t>
            </a:r>
            <a:r>
              <a:rPr lang="en-US" dirty="0" err="1"/>
              <a:t>inom</a:t>
            </a:r>
            <a:r>
              <a:rPr lang="en-US" dirty="0"/>
              <a:t> </a:t>
            </a:r>
            <a:r>
              <a:rPr lang="en-US" dirty="0" err="1"/>
              <a:t>primärvården</a:t>
            </a:r>
            <a:endParaRPr lang="en-US" dirty="0"/>
          </a:p>
        </p:txBody>
      </p:sp>
      <p:pic>
        <p:nvPicPr>
          <p:cNvPr id="10" name="Bildobjekt 9">
            <a:extLst>
              <a:ext uri="{FF2B5EF4-FFF2-40B4-BE49-F238E27FC236}">
                <a16:creationId xmlns:a16="http://schemas.microsoft.com/office/drawing/2014/main" id="{2A88BC70-FA8B-4F45-8C3A-777FEE684A6A}"/>
              </a:ext>
            </a:extLst>
          </p:cNvPr>
          <p:cNvPicPr>
            <a:picLocks noChangeAspect="1"/>
          </p:cNvPicPr>
          <p:nvPr/>
        </p:nvPicPr>
        <p:blipFill>
          <a:blip r:embed="rId3"/>
          <a:stretch>
            <a:fillRect/>
          </a:stretch>
        </p:blipFill>
        <p:spPr>
          <a:xfrm>
            <a:off x="594919" y="1312505"/>
            <a:ext cx="7072977" cy="4835679"/>
          </a:xfrm>
          <a:prstGeom prst="rect">
            <a:avLst/>
          </a:prstGeom>
          <a:ln w="12700">
            <a:solidFill>
              <a:schemeClr val="tx1"/>
            </a:solidFill>
          </a:ln>
        </p:spPr>
      </p:pic>
      <p:pic>
        <p:nvPicPr>
          <p:cNvPr id="13" name="Bildobjekt 12">
            <a:extLst>
              <a:ext uri="{FF2B5EF4-FFF2-40B4-BE49-F238E27FC236}">
                <a16:creationId xmlns:a16="http://schemas.microsoft.com/office/drawing/2014/main" id="{08419FC2-0C3A-43EC-8287-E303FBB13A7A}"/>
              </a:ext>
            </a:extLst>
          </p:cNvPr>
          <p:cNvPicPr>
            <a:picLocks noChangeAspect="1"/>
          </p:cNvPicPr>
          <p:nvPr/>
        </p:nvPicPr>
        <p:blipFill rotWithShape="1">
          <a:blip r:embed="rId4"/>
          <a:srcRect l="3857" t="10405" r="8702"/>
          <a:stretch/>
        </p:blipFill>
        <p:spPr>
          <a:xfrm rot="489510">
            <a:off x="7376397" y="2047554"/>
            <a:ext cx="4052347" cy="3365582"/>
          </a:xfrm>
          <a:prstGeom prst="rect">
            <a:avLst/>
          </a:prstGeom>
          <a:ln>
            <a:solidFill>
              <a:schemeClr val="accent1"/>
            </a:solidFill>
          </a:ln>
        </p:spPr>
      </p:pic>
      <p:sp>
        <p:nvSpPr>
          <p:cNvPr id="15" name="textruta 14">
            <a:extLst>
              <a:ext uri="{FF2B5EF4-FFF2-40B4-BE49-F238E27FC236}">
                <a16:creationId xmlns:a16="http://schemas.microsoft.com/office/drawing/2014/main" id="{D1449250-C3E2-43A7-9716-8EC9534205C3}"/>
              </a:ext>
            </a:extLst>
          </p:cNvPr>
          <p:cNvSpPr txBox="1"/>
          <p:nvPr/>
        </p:nvSpPr>
        <p:spPr>
          <a:xfrm>
            <a:off x="403763" y="6281555"/>
            <a:ext cx="8998807" cy="338554"/>
          </a:xfrm>
          <a:prstGeom prst="rect">
            <a:avLst/>
          </a:prstGeom>
          <a:noFill/>
        </p:spPr>
        <p:txBody>
          <a:bodyPr wrap="square">
            <a:spAutoFit/>
          </a:bodyPr>
          <a:lstStyle/>
          <a:p>
            <a:r>
              <a:rPr lang="sv-SE" sz="1600" dirty="0">
                <a:hlinkClick r:id="rId5"/>
              </a:rPr>
              <a:t>Nationellt vårdprogram cancerrehabilitering - RCC Kunskapsbanken (cancercentrum.se)</a:t>
            </a:r>
            <a:endParaRPr lang="sv-SE" sz="1600" dirty="0"/>
          </a:p>
        </p:txBody>
      </p:sp>
    </p:spTree>
    <p:extLst>
      <p:ext uri="{BB962C8B-B14F-4D97-AF65-F5344CB8AC3E}">
        <p14:creationId xmlns:p14="http://schemas.microsoft.com/office/powerpoint/2010/main" val="342706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3CCBA4-8933-FF44-AAA4-7FA01FA518FE}"/>
              </a:ext>
            </a:extLst>
          </p:cNvPr>
          <p:cNvSpPr>
            <a:spLocks noGrp="1"/>
          </p:cNvSpPr>
          <p:nvPr>
            <p:ph type="ctrTitle"/>
          </p:nvPr>
        </p:nvSpPr>
        <p:spPr>
          <a:xfrm>
            <a:off x="1240074" y="2209800"/>
            <a:ext cx="9369469" cy="1219200"/>
          </a:xfrm>
        </p:spPr>
        <p:txBody>
          <a:bodyPr>
            <a:noAutofit/>
          </a:bodyPr>
          <a:lstStyle/>
          <a:p>
            <a:r>
              <a:rPr lang="sv-SE"/>
              <a:t>Samverkan för en mer </a:t>
            </a:r>
            <a:br>
              <a:rPr lang="sv-SE"/>
            </a:br>
            <a:r>
              <a:rPr lang="sv-SE"/>
              <a:t>kunskapsbaserad, jämlik och resurseffektiv vård</a:t>
            </a:r>
          </a:p>
        </p:txBody>
      </p:sp>
      <p:sp>
        <p:nvSpPr>
          <p:cNvPr id="4" name="textruta 3">
            <a:extLst>
              <a:ext uri="{FF2B5EF4-FFF2-40B4-BE49-F238E27FC236}">
                <a16:creationId xmlns:a16="http://schemas.microsoft.com/office/drawing/2014/main" id="{2DAF231A-3CEB-46CD-829B-90DF329DA0D2}"/>
              </a:ext>
            </a:extLst>
          </p:cNvPr>
          <p:cNvSpPr txBox="1"/>
          <p:nvPr/>
        </p:nvSpPr>
        <p:spPr>
          <a:xfrm>
            <a:off x="0" y="1149551"/>
            <a:ext cx="12192000" cy="707886"/>
          </a:xfrm>
          <a:prstGeom prst="rect">
            <a:avLst/>
          </a:prstGeom>
          <a:noFill/>
        </p:spPr>
        <p:txBody>
          <a:bodyPr wrap="square">
            <a:spAutoFit/>
          </a:bodyPr>
          <a:lstStyle/>
          <a:p>
            <a:pPr algn="ctr"/>
            <a:r>
              <a:rPr lang="sv-SE" sz="4000" b="1">
                <a:latin typeface="+mj-lt"/>
              </a:rPr>
              <a:t>NATIONELLT SYSTEM FÖR KUNSKAPSSTYRNING</a:t>
            </a:r>
            <a:endParaRPr lang="sv-SE" sz="4000" b="1">
              <a:effectLst/>
              <a:latin typeface="+mj-lt"/>
              <a:ea typeface="Calibri" panose="020F0502020204030204" pitchFamily="34" charset="0"/>
            </a:endParaRPr>
          </a:p>
        </p:txBody>
      </p:sp>
      <p:sp>
        <p:nvSpPr>
          <p:cNvPr id="6" name="textruta 5">
            <a:hlinkClick r:id="rId3"/>
            <a:extLst>
              <a:ext uri="{FF2B5EF4-FFF2-40B4-BE49-F238E27FC236}">
                <a16:creationId xmlns:a16="http://schemas.microsoft.com/office/drawing/2014/main" id="{C5BA866C-3215-492B-B240-01FEE19EFBAF}"/>
              </a:ext>
            </a:extLst>
          </p:cNvPr>
          <p:cNvSpPr txBox="1"/>
          <p:nvPr/>
        </p:nvSpPr>
        <p:spPr>
          <a:xfrm>
            <a:off x="822979" y="6063916"/>
            <a:ext cx="4535084" cy="369332"/>
          </a:xfrm>
          <a:prstGeom prst="rect">
            <a:avLst/>
          </a:prstGeom>
          <a:noFill/>
        </p:spPr>
        <p:txBody>
          <a:bodyPr wrap="square" lIns="91440" tIns="45720" rIns="91440" bIns="45720" rtlCol="0" anchor="t">
            <a:spAutoFit/>
          </a:bodyPr>
          <a:lstStyle/>
          <a:p>
            <a:r>
              <a:rPr lang="sv-SE"/>
              <a:t>Kunskapsstyrningvard.se</a:t>
            </a:r>
          </a:p>
        </p:txBody>
      </p:sp>
    </p:spTree>
    <p:extLst>
      <p:ext uri="{BB962C8B-B14F-4D97-AF65-F5344CB8AC3E}">
        <p14:creationId xmlns:p14="http://schemas.microsoft.com/office/powerpoint/2010/main" val="3898616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62614C-EB1E-6298-C1A3-1FB66C68F0E5}"/>
              </a:ext>
            </a:extLst>
          </p:cNvPr>
          <p:cNvSpPr>
            <a:spLocks noGrp="1"/>
          </p:cNvSpPr>
          <p:nvPr>
            <p:ph type="title"/>
          </p:nvPr>
        </p:nvSpPr>
        <p:spPr>
          <a:xfrm>
            <a:off x="594919" y="0"/>
            <a:ext cx="11052127" cy="1325563"/>
          </a:xfrm>
        </p:spPr>
        <p:txBody>
          <a:bodyPr/>
          <a:lstStyle/>
          <a:p>
            <a:r>
              <a:rPr lang="en-US" dirty="0" err="1"/>
              <a:t>Fler</a:t>
            </a:r>
            <a:r>
              <a:rPr lang="en-US" dirty="0"/>
              <a:t> </a:t>
            </a:r>
            <a:r>
              <a:rPr lang="en-US" dirty="0" err="1"/>
              <a:t>kunskapsstöd</a:t>
            </a:r>
            <a:r>
              <a:rPr lang="en-US" dirty="0"/>
              <a:t>….. </a:t>
            </a:r>
            <a:r>
              <a:rPr lang="en-US" dirty="0" err="1"/>
              <a:t>som</a:t>
            </a:r>
            <a:r>
              <a:rPr lang="en-US" dirty="0"/>
              <a:t> </a:t>
            </a:r>
            <a:r>
              <a:rPr lang="en-US" u="sng" dirty="0" err="1"/>
              <a:t>kommer</a:t>
            </a:r>
            <a:r>
              <a:rPr lang="en-US" dirty="0"/>
              <a:t> ha </a:t>
            </a:r>
            <a:r>
              <a:rPr lang="en-US" dirty="0" err="1"/>
              <a:t>betydelse</a:t>
            </a:r>
            <a:r>
              <a:rPr lang="en-US" dirty="0"/>
              <a:t> för </a:t>
            </a:r>
            <a:r>
              <a:rPr lang="en-US" dirty="0" err="1"/>
              <a:t>fysioterapeuter</a:t>
            </a:r>
            <a:r>
              <a:rPr lang="en-US" dirty="0"/>
              <a:t> </a:t>
            </a:r>
            <a:r>
              <a:rPr lang="en-US" dirty="0" err="1"/>
              <a:t>inom</a:t>
            </a:r>
            <a:r>
              <a:rPr lang="en-US" dirty="0"/>
              <a:t> </a:t>
            </a:r>
            <a:r>
              <a:rPr lang="en-US" dirty="0" err="1"/>
              <a:t>primärvården</a:t>
            </a:r>
            <a:endParaRPr lang="en-US" dirty="0"/>
          </a:p>
        </p:txBody>
      </p:sp>
      <p:pic>
        <p:nvPicPr>
          <p:cNvPr id="3" name="Bildobjekt 2">
            <a:extLst>
              <a:ext uri="{FF2B5EF4-FFF2-40B4-BE49-F238E27FC236}">
                <a16:creationId xmlns:a16="http://schemas.microsoft.com/office/drawing/2014/main" id="{8FA89555-7524-4D0E-95F2-70C4A7291CF4}"/>
              </a:ext>
            </a:extLst>
          </p:cNvPr>
          <p:cNvPicPr>
            <a:picLocks noChangeAspect="1"/>
          </p:cNvPicPr>
          <p:nvPr/>
        </p:nvPicPr>
        <p:blipFill>
          <a:blip r:embed="rId3"/>
          <a:stretch>
            <a:fillRect/>
          </a:stretch>
        </p:blipFill>
        <p:spPr>
          <a:xfrm>
            <a:off x="594919" y="2262044"/>
            <a:ext cx="5556122" cy="4497103"/>
          </a:xfrm>
          <a:prstGeom prst="rect">
            <a:avLst/>
          </a:prstGeom>
          <a:ln>
            <a:solidFill>
              <a:schemeClr val="tx1"/>
            </a:solidFill>
          </a:ln>
        </p:spPr>
      </p:pic>
      <p:pic>
        <p:nvPicPr>
          <p:cNvPr id="5" name="Bildobjekt 4">
            <a:extLst>
              <a:ext uri="{FF2B5EF4-FFF2-40B4-BE49-F238E27FC236}">
                <a16:creationId xmlns:a16="http://schemas.microsoft.com/office/drawing/2014/main" id="{AE903B1E-A07E-4202-A157-8486935493F7}"/>
              </a:ext>
            </a:extLst>
          </p:cNvPr>
          <p:cNvPicPr>
            <a:picLocks noChangeAspect="1"/>
          </p:cNvPicPr>
          <p:nvPr/>
        </p:nvPicPr>
        <p:blipFill>
          <a:blip r:embed="rId4"/>
          <a:stretch>
            <a:fillRect/>
          </a:stretch>
        </p:blipFill>
        <p:spPr>
          <a:xfrm>
            <a:off x="6692977" y="1485023"/>
            <a:ext cx="5333102" cy="7620011"/>
          </a:xfrm>
          <a:prstGeom prst="rect">
            <a:avLst/>
          </a:prstGeom>
          <a:ln>
            <a:solidFill>
              <a:schemeClr val="tx1"/>
            </a:solidFill>
          </a:ln>
        </p:spPr>
      </p:pic>
      <p:sp>
        <p:nvSpPr>
          <p:cNvPr id="11" name="textruta 10">
            <a:extLst>
              <a:ext uri="{FF2B5EF4-FFF2-40B4-BE49-F238E27FC236}">
                <a16:creationId xmlns:a16="http://schemas.microsoft.com/office/drawing/2014/main" id="{B265ABC4-068F-403E-B55D-FA552EFD46F5}"/>
              </a:ext>
            </a:extLst>
          </p:cNvPr>
          <p:cNvSpPr txBox="1"/>
          <p:nvPr/>
        </p:nvSpPr>
        <p:spPr>
          <a:xfrm>
            <a:off x="594919" y="1562971"/>
            <a:ext cx="6098058" cy="461665"/>
          </a:xfrm>
          <a:prstGeom prst="rect">
            <a:avLst/>
          </a:prstGeom>
          <a:noFill/>
        </p:spPr>
        <p:txBody>
          <a:bodyPr wrap="square">
            <a:spAutoFit/>
          </a:bodyPr>
          <a:lstStyle/>
          <a:p>
            <a:r>
              <a:rPr lang="sv-SE" sz="1200" dirty="0">
                <a:hlinkClick r:id="rId5"/>
              </a:rPr>
              <a:t>Remisser vårdförlopp, vårdprogram och riktlinjer | Kunskapsstyrning vård | SKR (kunskapsstyrningvard.se)</a:t>
            </a:r>
            <a:endParaRPr lang="sv-SE" sz="1200" dirty="0"/>
          </a:p>
        </p:txBody>
      </p:sp>
      <p:sp>
        <p:nvSpPr>
          <p:cNvPr id="8" name="Pil: höger 7">
            <a:extLst>
              <a:ext uri="{FF2B5EF4-FFF2-40B4-BE49-F238E27FC236}">
                <a16:creationId xmlns:a16="http://schemas.microsoft.com/office/drawing/2014/main" id="{BFD4CEF9-067C-43DE-965B-2FC535160DC7}"/>
              </a:ext>
            </a:extLst>
          </p:cNvPr>
          <p:cNvSpPr/>
          <p:nvPr/>
        </p:nvSpPr>
        <p:spPr>
          <a:xfrm>
            <a:off x="360141" y="4404096"/>
            <a:ext cx="469556" cy="46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EF443908-5151-4787-BF21-82F32616635B}"/>
              </a:ext>
            </a:extLst>
          </p:cNvPr>
          <p:cNvSpPr/>
          <p:nvPr/>
        </p:nvSpPr>
        <p:spPr>
          <a:xfrm>
            <a:off x="594919" y="2191604"/>
            <a:ext cx="2082270" cy="6382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237BA5EC-0DB8-4971-B9BC-83A5F1E8913E}"/>
              </a:ext>
            </a:extLst>
          </p:cNvPr>
          <p:cNvSpPr/>
          <p:nvPr/>
        </p:nvSpPr>
        <p:spPr>
          <a:xfrm>
            <a:off x="6606697" y="1325563"/>
            <a:ext cx="3716397" cy="6382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höger 11">
            <a:extLst>
              <a:ext uri="{FF2B5EF4-FFF2-40B4-BE49-F238E27FC236}">
                <a16:creationId xmlns:a16="http://schemas.microsoft.com/office/drawing/2014/main" id="{C0396F4F-64E8-47A0-856A-8DB9A07CB345}"/>
              </a:ext>
            </a:extLst>
          </p:cNvPr>
          <p:cNvSpPr/>
          <p:nvPr/>
        </p:nvSpPr>
        <p:spPr>
          <a:xfrm>
            <a:off x="6817089" y="4911312"/>
            <a:ext cx="469556" cy="46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671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CEFC5CA-E605-4614-B867-1A1967151C1A}"/>
              </a:ext>
            </a:extLst>
          </p:cNvPr>
          <p:cNvPicPr>
            <a:picLocks noChangeAspect="1"/>
          </p:cNvPicPr>
          <p:nvPr/>
        </p:nvPicPr>
        <p:blipFill rotWithShape="1">
          <a:blip r:embed="rId3"/>
          <a:srcRect l="5618" t="14128" b="5384"/>
          <a:stretch/>
        </p:blipFill>
        <p:spPr>
          <a:xfrm>
            <a:off x="364374" y="988541"/>
            <a:ext cx="5918888" cy="3163330"/>
          </a:xfrm>
          <a:prstGeom prst="rect">
            <a:avLst/>
          </a:prstGeom>
          <a:ln>
            <a:solidFill>
              <a:schemeClr val="accent1"/>
            </a:solidFill>
          </a:ln>
        </p:spPr>
      </p:pic>
      <p:sp>
        <p:nvSpPr>
          <p:cNvPr id="6" name="textruta 5">
            <a:extLst>
              <a:ext uri="{FF2B5EF4-FFF2-40B4-BE49-F238E27FC236}">
                <a16:creationId xmlns:a16="http://schemas.microsoft.com/office/drawing/2014/main" id="{4C2853ED-AFAB-489F-A461-4C16A1D756F8}"/>
              </a:ext>
            </a:extLst>
          </p:cNvPr>
          <p:cNvSpPr txBox="1"/>
          <p:nvPr/>
        </p:nvSpPr>
        <p:spPr>
          <a:xfrm>
            <a:off x="1875139" y="1610668"/>
            <a:ext cx="3598906" cy="523220"/>
          </a:xfrm>
          <a:prstGeom prst="rect">
            <a:avLst/>
          </a:prstGeom>
          <a:noFill/>
        </p:spPr>
        <p:txBody>
          <a:bodyPr wrap="square">
            <a:spAutoFit/>
          </a:bodyPr>
          <a:lstStyle/>
          <a:p>
            <a:r>
              <a:rPr lang="sv-SE" sz="1400" dirty="0">
                <a:hlinkClick r:id="rId4"/>
              </a:rPr>
              <a:t>Nationellt kliniskt kunskapsstöd (nationelltklinisktkunskapsstod.se)</a:t>
            </a:r>
            <a:endParaRPr lang="sv-SE" sz="1400" dirty="0"/>
          </a:p>
        </p:txBody>
      </p:sp>
      <p:sp>
        <p:nvSpPr>
          <p:cNvPr id="7" name="Title 1">
            <a:extLst>
              <a:ext uri="{FF2B5EF4-FFF2-40B4-BE49-F238E27FC236}">
                <a16:creationId xmlns:a16="http://schemas.microsoft.com/office/drawing/2014/main" id="{9B3A5512-3BD7-46F1-96C0-CBDCF8F47B7D}"/>
              </a:ext>
            </a:extLst>
          </p:cNvPr>
          <p:cNvSpPr txBox="1">
            <a:spLocks/>
          </p:cNvSpPr>
          <p:nvPr/>
        </p:nvSpPr>
        <p:spPr>
          <a:xfrm>
            <a:off x="364373" y="187691"/>
            <a:ext cx="11284287" cy="692300"/>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en-US" sz="2400" dirty="0" err="1"/>
              <a:t>Kunskapsstöd</a:t>
            </a:r>
            <a:r>
              <a:rPr lang="en-US" sz="2400" dirty="0"/>
              <a:t> för dig </a:t>
            </a:r>
            <a:r>
              <a:rPr lang="en-US" sz="2400" dirty="0" err="1"/>
              <a:t>som</a:t>
            </a:r>
            <a:r>
              <a:rPr lang="en-US" sz="2400" dirty="0"/>
              <a:t> </a:t>
            </a:r>
            <a:r>
              <a:rPr lang="en-US" sz="2400" dirty="0" err="1"/>
              <a:t>arbetar</a:t>
            </a:r>
            <a:r>
              <a:rPr lang="en-US" sz="2400" dirty="0"/>
              <a:t> </a:t>
            </a:r>
            <a:r>
              <a:rPr lang="en-US" sz="2400" dirty="0" err="1"/>
              <a:t>nära</a:t>
            </a:r>
            <a:r>
              <a:rPr lang="en-US" sz="2400" dirty="0"/>
              <a:t> </a:t>
            </a:r>
            <a:r>
              <a:rPr lang="en-US" sz="2400" dirty="0" err="1"/>
              <a:t>patienten</a:t>
            </a:r>
            <a:endParaRPr lang="en-US" sz="2400" dirty="0"/>
          </a:p>
          <a:p>
            <a:r>
              <a:rPr lang="en-US" sz="2400" dirty="0"/>
              <a:t>Under </a:t>
            </a:r>
            <a:r>
              <a:rPr lang="en-US" sz="2400" dirty="0" err="1"/>
              <a:t>utveckling</a:t>
            </a:r>
            <a:r>
              <a:rPr lang="en-US" sz="2400" dirty="0"/>
              <a:t>….. </a:t>
            </a:r>
            <a:r>
              <a:rPr lang="en-US" sz="2400" dirty="0" err="1"/>
              <a:t>Exempel</a:t>
            </a:r>
            <a:r>
              <a:rPr lang="en-US" sz="2400" dirty="0"/>
              <a:t> EDS</a:t>
            </a:r>
          </a:p>
        </p:txBody>
      </p:sp>
      <p:pic>
        <p:nvPicPr>
          <p:cNvPr id="9" name="Bildobjekt 8">
            <a:extLst>
              <a:ext uri="{FF2B5EF4-FFF2-40B4-BE49-F238E27FC236}">
                <a16:creationId xmlns:a16="http://schemas.microsoft.com/office/drawing/2014/main" id="{7C20A278-2ADD-4610-B964-5F6679072D08}"/>
              </a:ext>
            </a:extLst>
          </p:cNvPr>
          <p:cNvPicPr>
            <a:picLocks noChangeAspect="1"/>
          </p:cNvPicPr>
          <p:nvPr/>
        </p:nvPicPr>
        <p:blipFill>
          <a:blip r:embed="rId5"/>
          <a:stretch>
            <a:fillRect/>
          </a:stretch>
        </p:blipFill>
        <p:spPr>
          <a:xfrm>
            <a:off x="4439917" y="2364031"/>
            <a:ext cx="3686689" cy="4182059"/>
          </a:xfrm>
          <a:prstGeom prst="rect">
            <a:avLst/>
          </a:prstGeom>
        </p:spPr>
      </p:pic>
      <p:pic>
        <p:nvPicPr>
          <p:cNvPr id="11" name="Bildobjekt 10">
            <a:extLst>
              <a:ext uri="{FF2B5EF4-FFF2-40B4-BE49-F238E27FC236}">
                <a16:creationId xmlns:a16="http://schemas.microsoft.com/office/drawing/2014/main" id="{596D75C7-2480-4D06-B2AF-2CB2F586033E}"/>
              </a:ext>
            </a:extLst>
          </p:cNvPr>
          <p:cNvPicPr>
            <a:picLocks noChangeAspect="1"/>
          </p:cNvPicPr>
          <p:nvPr/>
        </p:nvPicPr>
        <p:blipFill>
          <a:blip r:embed="rId6"/>
          <a:stretch>
            <a:fillRect/>
          </a:stretch>
        </p:blipFill>
        <p:spPr>
          <a:xfrm>
            <a:off x="6564120" y="2916558"/>
            <a:ext cx="2152950" cy="3629532"/>
          </a:xfrm>
          <a:prstGeom prst="rect">
            <a:avLst/>
          </a:prstGeom>
        </p:spPr>
      </p:pic>
      <p:sp>
        <p:nvSpPr>
          <p:cNvPr id="12" name="Rektangel 11">
            <a:extLst>
              <a:ext uri="{FF2B5EF4-FFF2-40B4-BE49-F238E27FC236}">
                <a16:creationId xmlns:a16="http://schemas.microsoft.com/office/drawing/2014/main" id="{3A3D6836-CABD-49CF-B425-4F49959D648A}"/>
              </a:ext>
            </a:extLst>
          </p:cNvPr>
          <p:cNvSpPr/>
          <p:nvPr/>
        </p:nvSpPr>
        <p:spPr>
          <a:xfrm>
            <a:off x="4609070" y="2471350"/>
            <a:ext cx="3798394" cy="407473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1F1F65B-53FB-4A55-9A08-938A93A87C11}"/>
              </a:ext>
            </a:extLst>
          </p:cNvPr>
          <p:cNvPicPr>
            <a:picLocks noChangeAspect="1"/>
          </p:cNvPicPr>
          <p:nvPr/>
        </p:nvPicPr>
        <p:blipFill>
          <a:blip r:embed="rId7"/>
          <a:stretch>
            <a:fillRect/>
          </a:stretch>
        </p:blipFill>
        <p:spPr>
          <a:xfrm>
            <a:off x="8049501" y="4079254"/>
            <a:ext cx="4064310" cy="2696979"/>
          </a:xfrm>
          <a:prstGeom prst="rect">
            <a:avLst/>
          </a:prstGeom>
          <a:ln>
            <a:solidFill>
              <a:schemeClr val="accent5"/>
            </a:solidFill>
          </a:ln>
        </p:spPr>
      </p:pic>
      <p:sp>
        <p:nvSpPr>
          <p:cNvPr id="16" name="Ellips 15">
            <a:extLst>
              <a:ext uri="{FF2B5EF4-FFF2-40B4-BE49-F238E27FC236}">
                <a16:creationId xmlns:a16="http://schemas.microsoft.com/office/drawing/2014/main" id="{4840FFBF-151A-4873-9152-9DA8CD7ECE0B}"/>
              </a:ext>
            </a:extLst>
          </p:cNvPr>
          <p:cNvSpPr/>
          <p:nvPr/>
        </p:nvSpPr>
        <p:spPr>
          <a:xfrm>
            <a:off x="4581421" y="3541061"/>
            <a:ext cx="1392235" cy="378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pilkoppling 17">
            <a:extLst>
              <a:ext uri="{FF2B5EF4-FFF2-40B4-BE49-F238E27FC236}">
                <a16:creationId xmlns:a16="http://schemas.microsoft.com/office/drawing/2014/main" id="{1DDF3061-709B-4A7E-BC9E-DE8B97732979}"/>
              </a:ext>
            </a:extLst>
          </p:cNvPr>
          <p:cNvCxnSpPr>
            <a:cxnSpLocks/>
          </p:cNvCxnSpPr>
          <p:nvPr/>
        </p:nvCxnSpPr>
        <p:spPr>
          <a:xfrm>
            <a:off x="3706339" y="3413979"/>
            <a:ext cx="825421" cy="31649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4C65EEF0-9583-4436-B185-5D6F57C5A661}"/>
              </a:ext>
            </a:extLst>
          </p:cNvPr>
          <p:cNvCxnSpPr>
            <a:cxnSpLocks/>
          </p:cNvCxnSpPr>
          <p:nvPr/>
        </p:nvCxnSpPr>
        <p:spPr>
          <a:xfrm>
            <a:off x="6001305" y="3762759"/>
            <a:ext cx="3188477" cy="69230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Ellips 27">
            <a:extLst>
              <a:ext uri="{FF2B5EF4-FFF2-40B4-BE49-F238E27FC236}">
                <a16:creationId xmlns:a16="http://schemas.microsoft.com/office/drawing/2014/main" id="{3BDD9AB9-F544-462F-BC33-6E32D9F1D2E0}"/>
              </a:ext>
            </a:extLst>
          </p:cNvPr>
          <p:cNvSpPr/>
          <p:nvPr/>
        </p:nvSpPr>
        <p:spPr>
          <a:xfrm>
            <a:off x="2587204" y="3250100"/>
            <a:ext cx="1069474" cy="322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CEE03B1B-94AF-4353-A27D-BADBD0D477DD}"/>
              </a:ext>
            </a:extLst>
          </p:cNvPr>
          <p:cNvSpPr txBox="1"/>
          <p:nvPr/>
        </p:nvSpPr>
        <p:spPr>
          <a:xfrm flipH="1">
            <a:off x="9189782" y="1571681"/>
            <a:ext cx="2822114" cy="1815882"/>
          </a:xfrm>
          <a:prstGeom prst="rect">
            <a:avLst/>
          </a:prstGeom>
          <a:noFill/>
          <a:ln>
            <a:solidFill>
              <a:srgbClr val="0070C0"/>
            </a:solidFill>
            <a:prstDash val="lgDash"/>
          </a:ln>
        </p:spPr>
        <p:txBody>
          <a:bodyPr wrap="square" rtlCol="0">
            <a:spAutoFit/>
          </a:bodyPr>
          <a:lstStyle/>
          <a:p>
            <a:r>
              <a:rPr lang="sv-SE" sz="1400" dirty="0">
                <a:solidFill>
                  <a:srgbClr val="0070C0"/>
                </a:solidFill>
              </a:rPr>
              <a:t>Tillägg för Värmland, kan läggas till i detta kunskapsstöd.</a:t>
            </a:r>
          </a:p>
          <a:p>
            <a:r>
              <a:rPr lang="sv-SE" sz="1400" dirty="0">
                <a:solidFill>
                  <a:srgbClr val="0070C0"/>
                </a:solidFill>
              </a:rPr>
              <a:t>Tanken är att Regionerna ska kunna koppla ihop det nationella kunskapsstödet med sitt eget </a:t>
            </a:r>
          </a:p>
          <a:p>
            <a:r>
              <a:rPr lang="sv-SE" sz="1400" dirty="0">
                <a:solidFill>
                  <a:srgbClr val="0070C0"/>
                </a:solidFill>
              </a:rPr>
              <a:t>Exempelvis  </a:t>
            </a:r>
          </a:p>
          <a:p>
            <a:r>
              <a:rPr lang="sv-SE" sz="1400" dirty="0">
                <a:solidFill>
                  <a:srgbClr val="0070C0"/>
                </a:solidFill>
              </a:rPr>
              <a:t>Primärvård, specialistvård, remissrutiner</a:t>
            </a:r>
          </a:p>
        </p:txBody>
      </p:sp>
      <p:cxnSp>
        <p:nvCxnSpPr>
          <p:cNvPr id="8" name="Rak koppling 7">
            <a:extLst>
              <a:ext uri="{FF2B5EF4-FFF2-40B4-BE49-F238E27FC236}">
                <a16:creationId xmlns:a16="http://schemas.microsoft.com/office/drawing/2014/main" id="{9456F6A5-99EB-4EBB-804F-5794B0271CA4}"/>
              </a:ext>
            </a:extLst>
          </p:cNvPr>
          <p:cNvCxnSpPr/>
          <p:nvPr/>
        </p:nvCxnSpPr>
        <p:spPr>
          <a:xfrm>
            <a:off x="11595652" y="3407977"/>
            <a:ext cx="0" cy="149952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9F136ABE-284E-439C-84D2-DB63CA30E865}"/>
              </a:ext>
            </a:extLst>
          </p:cNvPr>
          <p:cNvCxnSpPr/>
          <p:nvPr/>
        </p:nvCxnSpPr>
        <p:spPr>
          <a:xfrm flipH="1">
            <a:off x="10081656" y="4907504"/>
            <a:ext cx="1513996"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5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70013DA-4BB4-75BD-AECC-05CCF7677AA1}"/>
              </a:ext>
            </a:extLst>
          </p:cNvPr>
          <p:cNvPicPr>
            <a:picLocks noChangeAspect="1"/>
          </p:cNvPicPr>
          <p:nvPr/>
        </p:nvPicPr>
        <p:blipFill>
          <a:blip r:embed="rId3"/>
          <a:stretch>
            <a:fillRect/>
          </a:stretch>
        </p:blipFill>
        <p:spPr>
          <a:xfrm>
            <a:off x="149616" y="-3912"/>
            <a:ext cx="11905784" cy="6685019"/>
          </a:xfrm>
          <a:prstGeom prst="rect">
            <a:avLst/>
          </a:prstGeom>
        </p:spPr>
      </p:pic>
      <p:sp>
        <p:nvSpPr>
          <p:cNvPr id="3" name="Ellips 2">
            <a:extLst>
              <a:ext uri="{FF2B5EF4-FFF2-40B4-BE49-F238E27FC236}">
                <a16:creationId xmlns:a16="http://schemas.microsoft.com/office/drawing/2014/main" id="{64A2B3BC-CA4E-495A-AF0B-9C3D4BEB8B34}"/>
              </a:ext>
            </a:extLst>
          </p:cNvPr>
          <p:cNvSpPr/>
          <p:nvPr/>
        </p:nvSpPr>
        <p:spPr>
          <a:xfrm>
            <a:off x="9376684" y="181981"/>
            <a:ext cx="2080593" cy="934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Ellips 4">
            <a:extLst>
              <a:ext uri="{FF2B5EF4-FFF2-40B4-BE49-F238E27FC236}">
                <a16:creationId xmlns:a16="http://schemas.microsoft.com/office/drawing/2014/main" id="{B17535A1-16A2-4170-8750-941B81F35C6E}"/>
              </a:ext>
            </a:extLst>
          </p:cNvPr>
          <p:cNvSpPr/>
          <p:nvPr/>
        </p:nvSpPr>
        <p:spPr>
          <a:xfrm>
            <a:off x="4706651" y="180560"/>
            <a:ext cx="1530626" cy="92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Ellips 5">
            <a:extLst>
              <a:ext uri="{FF2B5EF4-FFF2-40B4-BE49-F238E27FC236}">
                <a16:creationId xmlns:a16="http://schemas.microsoft.com/office/drawing/2014/main" id="{C8201DEF-E401-48B3-98E1-1165221FCA14}"/>
              </a:ext>
            </a:extLst>
          </p:cNvPr>
          <p:cNvSpPr/>
          <p:nvPr/>
        </p:nvSpPr>
        <p:spPr>
          <a:xfrm>
            <a:off x="7247756" y="180560"/>
            <a:ext cx="1530626" cy="921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Ellips 6">
            <a:extLst>
              <a:ext uri="{FF2B5EF4-FFF2-40B4-BE49-F238E27FC236}">
                <a16:creationId xmlns:a16="http://schemas.microsoft.com/office/drawing/2014/main" id="{B3D87655-3932-464A-8B8C-ECB399E368F3}"/>
              </a:ext>
            </a:extLst>
          </p:cNvPr>
          <p:cNvSpPr/>
          <p:nvPr/>
        </p:nvSpPr>
        <p:spPr>
          <a:xfrm>
            <a:off x="2522054" y="94270"/>
            <a:ext cx="1470992" cy="92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43777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907F20C-E5A1-4CDF-A748-6DCE5AE3DDA8}"/>
              </a:ext>
            </a:extLst>
          </p:cNvPr>
          <p:cNvSpPr>
            <a:spLocks noGrp="1"/>
          </p:cNvSpPr>
          <p:nvPr>
            <p:ph sz="half" idx="14"/>
          </p:nvPr>
        </p:nvSpPr>
        <p:spPr>
          <a:xfrm>
            <a:off x="1313792" y="367861"/>
            <a:ext cx="9875576" cy="6001408"/>
          </a:xfrm>
        </p:spPr>
        <p:txBody>
          <a:bodyPr/>
          <a:lstStyle/>
          <a:p>
            <a:pPr lvl="0"/>
            <a:endParaRPr lang="sv-SE" sz="2800" dirty="0">
              <a:latin typeface="Calibri" panose="020F0502020204030204" pitchFamily="34" charset="0"/>
              <a:ea typeface="Times New Roman" panose="02020603050405020304" pitchFamily="18" charset="0"/>
              <a:cs typeface="Times New Roman" panose="02020603050405020304" pitchFamily="18" charset="0"/>
            </a:endParaRPr>
          </a:p>
          <a:p>
            <a:pPr lvl="0"/>
            <a:endParaRPr lang="sv-SE" sz="2800" b="1" dirty="0">
              <a:latin typeface="Calibri" panose="020F0502020204030204" pitchFamily="34" charset="0"/>
              <a:ea typeface="Times New Roman" panose="02020603050405020304" pitchFamily="18" charset="0"/>
              <a:cs typeface="Times New Roman" panose="02020603050405020304" pitchFamily="18" charset="0"/>
            </a:endParaRPr>
          </a:p>
          <a:p>
            <a:pPr lvl="0"/>
            <a:r>
              <a:rPr lang="sv-SE" sz="2800" b="1" dirty="0">
                <a:latin typeface="Calibri" panose="020F0502020204030204" pitchFamily="34" charset="0"/>
                <a:ea typeface="Times New Roman" panose="02020603050405020304" pitchFamily="18" charset="0"/>
                <a:cs typeface="Times New Roman" panose="02020603050405020304" pitchFamily="18" charset="0"/>
              </a:rPr>
              <a:t>Diskussionsfrågor</a:t>
            </a:r>
          </a:p>
          <a:p>
            <a:pPr marL="342900" lvl="0" indent="-342900">
              <a:buFont typeface="Symbol" panose="05050102010706020507" pitchFamily="18" charset="2"/>
              <a:buChar char=""/>
            </a:pPr>
            <a:endParaRPr lang="sv-SE"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a:spcAft>
                <a:spcPts val="1200"/>
              </a:spcAft>
              <a:buFont typeface="+mj-lt"/>
              <a:buAutoNum type="arabicPeriod"/>
            </a:pPr>
            <a:endParaRPr lang="sv-S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a:spcAft>
                <a:spcPts val="1200"/>
              </a:spcAft>
              <a:buFont typeface="+mj-lt"/>
              <a:buAutoNum type="arabicPeriod"/>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Hur ska nya kunskapsstöd (nya rutiner riktlinjer vårdprogram etc.) nå Er?</a:t>
            </a:r>
          </a:p>
          <a:p>
            <a:pPr marL="457200" lvl="0" indent="-457200">
              <a:spcAft>
                <a:spcPts val="1200"/>
              </a:spcAft>
              <a:buFont typeface="+mj-lt"/>
              <a:buAutoNum type="arabicPeriod"/>
            </a:pPr>
            <a:r>
              <a:rPr lang="sv-SE" sz="2400" dirty="0">
                <a:latin typeface="Calibri" panose="020F0502020204030204" pitchFamily="34" charset="0"/>
                <a:ea typeface="Times New Roman" panose="02020603050405020304" pitchFamily="18" charset="0"/>
                <a:cs typeface="Times New Roman" panose="02020603050405020304" pitchFamily="18" charset="0"/>
              </a:rPr>
              <a:t>V</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ad behövs för att Ni </a:t>
            </a:r>
            <a:r>
              <a:rPr lang="sv-SE" sz="2400" dirty="0">
                <a:latin typeface="Calibri" panose="020F0502020204030204" pitchFamily="34" charset="0"/>
                <a:ea typeface="Times New Roman" panose="02020603050405020304" pitchFamily="18" charset="0"/>
                <a:cs typeface="Times New Roman" panose="02020603050405020304" pitchFamily="18" charset="0"/>
              </a:rPr>
              <a:t> ska</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ha möjlighet att ta emot och få ny kunskap följsam i Er verksamhet?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200"/>
              </a:spcAft>
              <a:buFont typeface="+mj-lt"/>
              <a:buAutoNum type="arabicPeriod"/>
            </a:pPr>
            <a:r>
              <a:rPr lang="sv-SE" sz="2400" dirty="0">
                <a:solidFill>
                  <a:schemeClr val="bg1"/>
                </a:solidFill>
                <a:effectLst/>
                <a:latin typeface="Calibri" panose="020F0502020204030204" pitchFamily="34" charset="0"/>
                <a:ea typeface="Calibri" panose="020F0502020204030204" pitchFamily="34" charset="0"/>
              </a:rPr>
              <a:t> </a:t>
            </a:r>
          </a:p>
          <a:p>
            <a:endParaRPr lang="sv-SE" dirty="0">
              <a:solidFill>
                <a:schemeClr val="bg1"/>
              </a:solidFill>
            </a:endParaRPr>
          </a:p>
        </p:txBody>
      </p:sp>
      <p:pic>
        <p:nvPicPr>
          <p:cNvPr id="5" name="Bildobjekt 4">
            <a:extLst>
              <a:ext uri="{FF2B5EF4-FFF2-40B4-BE49-F238E27FC236}">
                <a16:creationId xmlns:a16="http://schemas.microsoft.com/office/drawing/2014/main" id="{08DA2D2A-C066-4D68-974C-352048A4D17A}"/>
              </a:ext>
            </a:extLst>
          </p:cNvPr>
          <p:cNvPicPr>
            <a:picLocks noChangeAspect="1"/>
          </p:cNvPicPr>
          <p:nvPr/>
        </p:nvPicPr>
        <p:blipFill rotWithShape="1">
          <a:blip r:embed="rId3"/>
          <a:srcRect t="1663"/>
          <a:stretch/>
        </p:blipFill>
        <p:spPr>
          <a:xfrm>
            <a:off x="5051211" y="367861"/>
            <a:ext cx="2753109" cy="2463753"/>
          </a:xfrm>
          <a:prstGeom prst="rect">
            <a:avLst/>
          </a:prstGeom>
        </p:spPr>
      </p:pic>
    </p:spTree>
    <p:extLst>
      <p:ext uri="{BB962C8B-B14F-4D97-AF65-F5344CB8AC3E}">
        <p14:creationId xmlns:p14="http://schemas.microsoft.com/office/powerpoint/2010/main" val="291557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F15A9B0-DACD-40BF-BB2D-5DCC22BE8F3A}"/>
              </a:ext>
            </a:extLst>
          </p:cNvPr>
          <p:cNvSpPr>
            <a:spLocks noGrp="1"/>
          </p:cNvSpPr>
          <p:nvPr>
            <p:ph sz="half" idx="14"/>
          </p:nvPr>
        </p:nvSpPr>
        <p:spPr/>
        <p:txBody>
          <a:bodyPr/>
          <a:lstStyle/>
          <a:p>
            <a:r>
              <a:rPr lang="sv-SE" sz="3600" dirty="0"/>
              <a:t>Sammanfattning om kunskapsstyrning</a:t>
            </a:r>
          </a:p>
          <a:p>
            <a:endParaRPr lang="sv-SE" sz="3600" dirty="0"/>
          </a:p>
          <a:p>
            <a:r>
              <a:rPr lang="sv-SE" dirty="0"/>
              <a:t>2 min film:</a:t>
            </a:r>
          </a:p>
          <a:p>
            <a:r>
              <a:rPr lang="sv-SE">
                <a:hlinkClick r:id="rId2"/>
              </a:rPr>
              <a:t>https://kunskapsstyrningvard.se/kunskapsstyrningvard/omkunskapsstyrning.44726.html</a:t>
            </a:r>
            <a:endParaRPr lang="sv-SE" dirty="0"/>
          </a:p>
          <a:p>
            <a:endParaRPr lang="sv-SE" dirty="0"/>
          </a:p>
        </p:txBody>
      </p:sp>
    </p:spTree>
    <p:extLst>
      <p:ext uri="{BB962C8B-B14F-4D97-AF65-F5344CB8AC3E}">
        <p14:creationId xmlns:p14="http://schemas.microsoft.com/office/powerpoint/2010/main" val="296437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EBF4A1-DF8F-479D-A700-EE152ED317FE}"/>
              </a:ext>
            </a:extLst>
          </p:cNvPr>
          <p:cNvSpPr>
            <a:spLocks noGrp="1"/>
          </p:cNvSpPr>
          <p:nvPr>
            <p:ph type="ctrTitle"/>
          </p:nvPr>
        </p:nvSpPr>
        <p:spPr>
          <a:xfrm>
            <a:off x="615732" y="4202684"/>
            <a:ext cx="9808010" cy="1749534"/>
          </a:xfrm>
        </p:spPr>
        <p:txBody>
          <a:bodyPr>
            <a:normAutofit fontScale="90000"/>
          </a:bodyPr>
          <a:lstStyle/>
          <a:p>
            <a:r>
              <a:rPr lang="sv-SE"/>
              <a:t>Lena </a:t>
            </a:r>
            <a:r>
              <a:rPr lang="sv-SE" dirty="0" err="1"/>
              <a:t>Gjevert</a:t>
            </a:r>
            <a:r>
              <a:rPr lang="sv-SE"/>
              <a:t> </a:t>
            </a:r>
            <a:r>
              <a:rPr lang="sv-SE" sz="2400"/>
              <a:t>(Hälso-och sjukvårdsdirektör)</a:t>
            </a:r>
            <a:br>
              <a:rPr lang="sv-SE"/>
            </a:br>
            <a:r>
              <a:rPr lang="sv-SE"/>
              <a:t> </a:t>
            </a:r>
            <a:br>
              <a:rPr lang="sv-SE"/>
            </a:br>
            <a:r>
              <a:rPr lang="sv-SE"/>
              <a:t>Caisa Hedlund </a:t>
            </a:r>
            <a:r>
              <a:rPr lang="sv-SE" sz="2400"/>
              <a:t>(</a:t>
            </a:r>
            <a:r>
              <a:rPr lang="sv-SE" sz="2400" dirty="0"/>
              <a:t>Sakkunnig: Rehabilitering</a:t>
            </a:r>
            <a:r>
              <a:rPr lang="sv-SE" sz="2400"/>
              <a:t>, </a:t>
            </a:r>
            <a:r>
              <a:rPr lang="sv-SE" sz="2400" dirty="0"/>
              <a:t>Habilitering </a:t>
            </a:r>
            <a:r>
              <a:rPr lang="sv-SE" sz="2400"/>
              <a:t>och </a:t>
            </a:r>
            <a:r>
              <a:rPr lang="sv-SE" sz="2400" dirty="0"/>
              <a:t>Försäkringsmedicin</a:t>
            </a:r>
            <a:r>
              <a:rPr lang="sv-SE" sz="2400"/>
              <a:t>)</a:t>
            </a:r>
          </a:p>
        </p:txBody>
      </p:sp>
      <p:pic>
        <p:nvPicPr>
          <p:cNvPr id="4" name="Bildobjekt 3">
            <a:extLst>
              <a:ext uri="{FF2B5EF4-FFF2-40B4-BE49-F238E27FC236}">
                <a16:creationId xmlns:a16="http://schemas.microsoft.com/office/drawing/2014/main" id="{6E2124D3-4E28-4343-9073-05A9341C4E28}"/>
              </a:ext>
            </a:extLst>
          </p:cNvPr>
          <p:cNvPicPr>
            <a:picLocks noChangeAspect="1"/>
          </p:cNvPicPr>
          <p:nvPr/>
        </p:nvPicPr>
        <p:blipFill rotWithShape="1">
          <a:blip r:embed="rId2"/>
          <a:srcRect l="20542"/>
          <a:stretch/>
        </p:blipFill>
        <p:spPr>
          <a:xfrm>
            <a:off x="447942" y="26714"/>
            <a:ext cx="4450865" cy="3982006"/>
          </a:xfrm>
          <a:prstGeom prst="rect">
            <a:avLst/>
          </a:prstGeom>
        </p:spPr>
      </p:pic>
      <p:pic>
        <p:nvPicPr>
          <p:cNvPr id="28674" name="Bildobjekt 2">
            <a:extLst>
              <a:ext uri="{FF2B5EF4-FFF2-40B4-BE49-F238E27FC236}">
                <a16:creationId xmlns:a16="http://schemas.microsoft.com/office/drawing/2014/main" id="{1BC7CA28-D8EC-418C-B76D-0D47436E4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7" y="538162"/>
            <a:ext cx="6046079"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46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36DB6490-8F84-4823-8373-C0D3C41D8BB7}"/>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082" name="think-cell Slide" r:id="rId5" imgW="393" imgH="394" progId="TCLayout.ActiveDocument.1">
                  <p:embed/>
                </p:oleObj>
              </mc:Choice>
              <mc:Fallback>
                <p:oleObj name="think-cell Slide" r:id="rId5" imgW="393" imgH="394" progId="TCLayout.ActiveDocument.1">
                  <p:embed/>
                  <p:pic>
                    <p:nvPicPr>
                      <p:cNvPr id="13" name="Object 12" hidden="1">
                        <a:extLst>
                          <a:ext uri="{FF2B5EF4-FFF2-40B4-BE49-F238E27FC236}">
                            <a16:creationId xmlns:a16="http://schemas.microsoft.com/office/drawing/2014/main" id="{36DB6490-8F84-4823-8373-C0D3C41D8BB7}"/>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3" name="Platshållare för innehåll 5">
            <a:extLst>
              <a:ext uri="{FF2B5EF4-FFF2-40B4-BE49-F238E27FC236}">
                <a16:creationId xmlns:a16="http://schemas.microsoft.com/office/drawing/2014/main" id="{4227B6E6-B4B0-4375-9334-89448775D579}"/>
              </a:ext>
            </a:extLst>
          </p:cNvPr>
          <p:cNvSpPr txBox="1">
            <a:spLocks/>
          </p:cNvSpPr>
          <p:nvPr/>
        </p:nvSpPr>
        <p:spPr>
          <a:xfrm>
            <a:off x="5291588" y="687745"/>
            <a:ext cx="6038275" cy="5341096"/>
          </a:xfrm>
          <a:prstGeom prst="rect">
            <a:avLst/>
          </a:prstGeom>
        </p:spPr>
        <p:txBody>
          <a:bodyPr>
            <a:normAutofit fontScale="70000" lnSpcReduction="20000"/>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sv-SE"/>
              <a:t>2017 tog alla sjukvårdsregioner politiska beslut om att ingå i ett gemensamt system för kunskapsstyrning.</a:t>
            </a:r>
          </a:p>
          <a:p>
            <a:pPr marR="0" lvl="0" fontAlgn="auto">
              <a:spcAft>
                <a:spcPts val="0"/>
              </a:spcAft>
              <a:buClrTx/>
              <a:buSzTx/>
              <a:tabLst/>
              <a:defRPr/>
            </a:pPr>
            <a:r>
              <a:rPr lang="sv-SE"/>
              <a:t>Under 2018 etablerar alla regioner, med stöd av SKR, ett gemensamt system för kunskapsstyrning. </a:t>
            </a:r>
          </a:p>
          <a:p>
            <a:pPr marL="0" marR="0" lvl="0" indent="0" fontAlgn="auto">
              <a:spcAft>
                <a:spcPts val="0"/>
              </a:spcAft>
              <a:buClrTx/>
              <a:buSzTx/>
              <a:buNone/>
              <a:tabLst/>
              <a:defRPr/>
            </a:pPr>
            <a:endParaRPr lang="sv-SE"/>
          </a:p>
          <a:p>
            <a:pPr marL="0" indent="0">
              <a:buNone/>
            </a:pPr>
            <a:r>
              <a:rPr lang="sv-SE" b="1"/>
              <a:t>Beslut att:</a:t>
            </a:r>
          </a:p>
          <a:p>
            <a:r>
              <a:rPr lang="sv-SE"/>
              <a:t> Arbeta utifrån den gemensamma visionen.</a:t>
            </a:r>
          </a:p>
          <a:p>
            <a:pPr marL="342900" indent="-342900">
              <a:buFont typeface="Arial" panose="020B0604020202020204" pitchFamily="34" charset="0"/>
              <a:buChar char="•"/>
            </a:pPr>
            <a:r>
              <a:rPr lang="sv-SE"/>
              <a:t>Samarbeta inom den gemensamma strukturen för kunskapsstyrning.</a:t>
            </a:r>
          </a:p>
          <a:p>
            <a:pPr marL="342900" indent="-342900">
              <a:buFont typeface="Arial" panose="020B0604020202020204" pitchFamily="34" charset="0"/>
              <a:buChar char="•"/>
            </a:pPr>
            <a:r>
              <a:rPr lang="sv-SE"/>
              <a:t>Anpassa sin regionala och lokala kunskapsorganisation till den nationella strukturen. </a:t>
            </a:r>
          </a:p>
          <a:p>
            <a:pPr marL="342900" indent="-342900">
              <a:buFont typeface="Arial" panose="020B0604020202020204" pitchFamily="34" charset="0"/>
              <a:buChar char="•"/>
            </a:pPr>
            <a:r>
              <a:rPr lang="sv-SE"/>
              <a:t>Långsiktigt säkra en regional och lokal kunskapsorganisation.</a:t>
            </a:r>
          </a:p>
          <a:p>
            <a:pPr marL="342900" indent="-342900">
              <a:buFont typeface="Arial" panose="020B0604020202020204" pitchFamily="34" charset="0"/>
              <a:buChar char="•"/>
            </a:pPr>
            <a:r>
              <a:rPr lang="sv-SE"/>
              <a:t>Avsätta resurser regionalt:</a:t>
            </a:r>
          </a:p>
          <a:p>
            <a:pPr lvl="1">
              <a:buSzPct val="70000"/>
              <a:buFont typeface="Courier New" panose="02070309020205020404" pitchFamily="49" charset="0"/>
              <a:buChar char="o"/>
            </a:pPr>
            <a:r>
              <a:rPr lang="sv-SE"/>
              <a:t>värdskap för programområden, ordförandeskap, processledare</a:t>
            </a:r>
          </a:p>
          <a:p>
            <a:pPr lvl="1">
              <a:buSzPct val="70000"/>
              <a:buFont typeface="Courier New" panose="02070309020205020404" pitchFamily="49" charset="0"/>
              <a:buChar char="o"/>
            </a:pPr>
            <a:r>
              <a:rPr lang="sv-SE"/>
              <a:t>experter i nationella programområden (NPO), nationella arbetsgrupper (NAG) och nationella samverkansgrupper (NSG)</a:t>
            </a:r>
          </a:p>
          <a:p>
            <a:pPr marL="252000" marR="0" lvl="0" indent="-2520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sv-SE" sz="1800" b="1" i="0" u="none" strike="noStrike" kern="1200" cap="none" spc="0" normalizeH="0" baseline="0" noProof="0">
              <a:ln>
                <a:noFill/>
              </a:ln>
              <a:solidFill>
                <a:srgbClr val="000000"/>
              </a:solidFill>
              <a:effectLst/>
              <a:uLnTx/>
              <a:uFillTx/>
              <a:latin typeface="Calibri"/>
              <a:ea typeface="+mn-ea"/>
              <a:cs typeface="+mn-cs"/>
            </a:endParaRPr>
          </a:p>
          <a:p>
            <a:pPr marL="252000" marR="0" lvl="0" indent="-2520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ubrik 3">
            <a:extLst>
              <a:ext uri="{FF2B5EF4-FFF2-40B4-BE49-F238E27FC236}">
                <a16:creationId xmlns:a16="http://schemas.microsoft.com/office/drawing/2014/main" id="{337BCDA3-E5F9-44F0-95BE-14F7FACF5CB9}"/>
              </a:ext>
            </a:extLst>
          </p:cNvPr>
          <p:cNvSpPr>
            <a:spLocks noGrp="1"/>
          </p:cNvSpPr>
          <p:nvPr>
            <p:ph type="title"/>
          </p:nvPr>
        </p:nvSpPr>
        <p:spPr>
          <a:xfrm>
            <a:off x="382883" y="331720"/>
            <a:ext cx="5808367" cy="782706"/>
          </a:xfrm>
        </p:spPr>
        <p:txBody>
          <a:bodyPr anchor="b">
            <a:normAutofit/>
          </a:bodyPr>
          <a:lstStyle/>
          <a:p>
            <a:r>
              <a:rPr lang="sv-SE">
                <a:solidFill>
                  <a:srgbClr val="002060"/>
                </a:solidFill>
              </a:rPr>
              <a:t>Bakgrund</a:t>
            </a:r>
          </a:p>
        </p:txBody>
      </p:sp>
      <p:grpSp>
        <p:nvGrpSpPr>
          <p:cNvPr id="3" name="Grupp 2">
            <a:extLst>
              <a:ext uri="{FF2B5EF4-FFF2-40B4-BE49-F238E27FC236}">
                <a16:creationId xmlns:a16="http://schemas.microsoft.com/office/drawing/2014/main" id="{B4F87937-AC92-465D-8BDD-83003C383823}"/>
              </a:ext>
            </a:extLst>
          </p:cNvPr>
          <p:cNvGrpSpPr/>
          <p:nvPr/>
        </p:nvGrpSpPr>
        <p:grpSpPr>
          <a:xfrm>
            <a:off x="165100" y="958208"/>
            <a:ext cx="4908705" cy="3825665"/>
            <a:chOff x="165100" y="958208"/>
            <a:chExt cx="6400800" cy="4568940"/>
          </a:xfrm>
        </p:grpSpPr>
        <p:pic>
          <p:nvPicPr>
            <p:cNvPr id="42" name="Picture 2">
              <a:extLst>
                <a:ext uri="{FF2B5EF4-FFF2-40B4-BE49-F238E27FC236}">
                  <a16:creationId xmlns:a16="http://schemas.microsoft.com/office/drawing/2014/main" id="{4B3C5A56-D6F5-4F98-8C9A-43139878D87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430" r="8923"/>
            <a:stretch/>
          </p:blipFill>
          <p:spPr bwMode="auto">
            <a:xfrm>
              <a:off x="165100" y="958208"/>
              <a:ext cx="6400800" cy="4568940"/>
            </a:xfrm>
            <a:prstGeom prst="rect">
              <a:avLst/>
            </a:prstGeom>
            <a:solidFill>
              <a:srgbClr val="FFFFFF"/>
            </a:solidFill>
          </p:spPr>
        </p:pic>
        <p:sp>
          <p:nvSpPr>
            <p:cNvPr id="2" name="textruta 1">
              <a:extLst>
                <a:ext uri="{FF2B5EF4-FFF2-40B4-BE49-F238E27FC236}">
                  <a16:creationId xmlns:a16="http://schemas.microsoft.com/office/drawing/2014/main" id="{54D905CD-797C-4A75-B3BE-ABF1FD482F5C}"/>
                </a:ext>
              </a:extLst>
            </p:cNvPr>
            <p:cNvSpPr txBox="1"/>
            <p:nvPr/>
          </p:nvSpPr>
          <p:spPr>
            <a:xfrm>
              <a:off x="703556" y="3432875"/>
              <a:ext cx="1652184" cy="367574"/>
            </a:xfrm>
            <a:prstGeom prst="rect">
              <a:avLst/>
            </a:prstGeom>
            <a:solidFill>
              <a:schemeClr val="bg1"/>
            </a:solidFill>
          </p:spPr>
          <p:txBody>
            <a:bodyPr wrap="square" rtlCol="0">
              <a:spAutoFit/>
            </a:bodyPr>
            <a:lstStyle/>
            <a:p>
              <a:r>
                <a:rPr lang="sv-SE" sz="1400" b="1">
                  <a:solidFill>
                    <a:schemeClr val="tx1">
                      <a:lumMod val="65000"/>
                      <a:lumOff val="35000"/>
                    </a:schemeClr>
                  </a:solidFill>
                  <a:latin typeface="Calibri" panose="020F0502020204030204" pitchFamily="34" charset="0"/>
                  <a:cs typeface="Calibri" panose="020F0502020204030204" pitchFamily="34" charset="0"/>
                </a:rPr>
                <a:t>Mellansverige</a:t>
              </a:r>
            </a:p>
          </p:txBody>
        </p:sp>
      </p:grpSp>
      <p:pic>
        <p:nvPicPr>
          <p:cNvPr id="8" name="Bildobjekt 7">
            <a:extLst>
              <a:ext uri="{FF2B5EF4-FFF2-40B4-BE49-F238E27FC236}">
                <a16:creationId xmlns:a16="http://schemas.microsoft.com/office/drawing/2014/main" id="{410AD453-0C9D-415F-9D35-0B3218B5922A}"/>
              </a:ext>
            </a:extLst>
          </p:cNvPr>
          <p:cNvPicPr>
            <a:picLocks noChangeAspect="1"/>
          </p:cNvPicPr>
          <p:nvPr/>
        </p:nvPicPr>
        <p:blipFill rotWithShape="1">
          <a:blip r:embed="rId8"/>
          <a:srcRect l="20542"/>
          <a:stretch/>
        </p:blipFill>
        <p:spPr>
          <a:xfrm>
            <a:off x="953761" y="1082401"/>
            <a:ext cx="1391032" cy="1244499"/>
          </a:xfrm>
          <a:prstGeom prst="rect">
            <a:avLst/>
          </a:prstGeom>
        </p:spPr>
      </p:pic>
    </p:spTree>
    <p:extLst>
      <p:ext uri="{BB962C8B-B14F-4D97-AF65-F5344CB8AC3E}">
        <p14:creationId xmlns:p14="http://schemas.microsoft.com/office/powerpoint/2010/main" val="310498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A744744-95DB-4393-AC2A-0472C8DBB8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80" t="11712" r="21167" b="17963"/>
          <a:stretch/>
        </p:blipFill>
        <p:spPr>
          <a:xfrm flipH="1">
            <a:off x="-1676400" y="-61784"/>
            <a:ext cx="9291133" cy="6666347"/>
          </a:xfrm>
          <a:prstGeom prst="rect">
            <a:avLst/>
          </a:prstGeom>
        </p:spPr>
      </p:pic>
      <p:sp>
        <p:nvSpPr>
          <p:cNvPr id="2" name="Rubrik 1"/>
          <p:cNvSpPr>
            <a:spLocks noGrp="1"/>
          </p:cNvSpPr>
          <p:nvPr>
            <p:ph type="title" idx="4294967295"/>
          </p:nvPr>
        </p:nvSpPr>
        <p:spPr>
          <a:xfrm>
            <a:off x="3831403" y="365125"/>
            <a:ext cx="7566660" cy="1325563"/>
          </a:xfrm>
        </p:spPr>
        <p:txBody>
          <a:bodyPr>
            <a:normAutofit/>
          </a:bodyPr>
          <a:lstStyle/>
          <a:p>
            <a:pPr algn="r"/>
            <a:r>
              <a:rPr lang="sv-SE"/>
              <a:t>Varför gör vi ett nationellt system?</a:t>
            </a:r>
          </a:p>
        </p:txBody>
      </p:sp>
      <p:sp>
        <p:nvSpPr>
          <p:cNvPr id="3" name="Platshållare för innehåll 2"/>
          <p:cNvSpPr>
            <a:spLocks noGrp="1"/>
          </p:cNvSpPr>
          <p:nvPr>
            <p:ph idx="4294967295"/>
          </p:nvPr>
        </p:nvSpPr>
        <p:spPr>
          <a:xfrm>
            <a:off x="4777740" y="1496378"/>
            <a:ext cx="6846570" cy="4351337"/>
          </a:xfrm>
        </p:spPr>
        <p:txBody>
          <a:bodyPr>
            <a:noAutofit/>
          </a:bodyPr>
          <a:lstStyle/>
          <a:p>
            <a:pPr marL="0" indent="0">
              <a:buNone/>
            </a:pPr>
            <a:r>
              <a:rPr lang="sv-SE" sz="2000"/>
              <a:t>Det är inte rimligt att…</a:t>
            </a:r>
          </a:p>
          <a:p>
            <a:r>
              <a:rPr lang="sv-SE" sz="2000"/>
              <a:t>vi har stora skillnader mellan och inom regioner i kvalitet och resultat.</a:t>
            </a:r>
          </a:p>
          <a:p>
            <a:r>
              <a:rPr lang="sv-SE" sz="2000"/>
              <a:t>det tar lång tid att implementera ny kunskap.</a:t>
            </a:r>
          </a:p>
          <a:p>
            <a:r>
              <a:rPr lang="sv-SE" sz="2000"/>
              <a:t>vi inte använder alla data vi har i förbättringsarbete.</a:t>
            </a:r>
          </a:p>
          <a:p>
            <a:r>
              <a:rPr lang="sv-SE" sz="2000"/>
              <a:t>beslut på olika nivåer i sjukvården inte fattas faktabaserat och på bästa kunskap och data om kvalitet.</a:t>
            </a:r>
          </a:p>
          <a:p>
            <a:pPr>
              <a:buFont typeface="Wingdings" panose="05000000000000000000" pitchFamily="2" charset="2"/>
              <a:buChar char="Ø"/>
            </a:pPr>
            <a:endParaRPr lang="sv-SE" sz="2000"/>
          </a:p>
          <a:p>
            <a:pPr>
              <a:buFont typeface="Courier New" panose="02070309020205020404" pitchFamily="49" charset="0"/>
              <a:buChar char="o"/>
            </a:pPr>
            <a:r>
              <a:rPr lang="sv-SE" sz="2000"/>
              <a:t> Kunskapsmassan växer snabbt, digitalisering ger nya möjligheter</a:t>
            </a:r>
          </a:p>
          <a:p>
            <a:pPr>
              <a:buFont typeface="Courier New" panose="02070309020205020404" pitchFamily="49" charset="0"/>
              <a:buChar char="o"/>
            </a:pPr>
            <a:r>
              <a:rPr lang="sv-SE" sz="2000"/>
              <a:t> Kunskapsstyrning kan frigöra resurser</a:t>
            </a:r>
          </a:p>
        </p:txBody>
      </p:sp>
    </p:spTree>
    <p:extLst>
      <p:ext uri="{BB962C8B-B14F-4D97-AF65-F5344CB8AC3E}">
        <p14:creationId xmlns:p14="http://schemas.microsoft.com/office/powerpoint/2010/main" val="263972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71D986E-E416-E341-A588-29AB2111F3B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sv-SE"/>
              <a:t>Sammanhållet system för kunskapsstyrning </a:t>
            </a:r>
            <a:br>
              <a:rPr lang="sv-SE"/>
            </a:br>
            <a:r>
              <a:rPr lang="sv-SE"/>
              <a:t>– ett lärande system</a:t>
            </a:r>
          </a:p>
        </p:txBody>
      </p:sp>
      <p:sp>
        <p:nvSpPr>
          <p:cNvPr id="21" name="textruta 20">
            <a:extLst>
              <a:ext uri="{FF2B5EF4-FFF2-40B4-BE49-F238E27FC236}">
                <a16:creationId xmlns:a16="http://schemas.microsoft.com/office/drawing/2014/main" id="{603473EA-C653-2F42-8F36-EEB8F31EEE0F}"/>
              </a:ext>
            </a:extLst>
          </p:cNvPr>
          <p:cNvSpPr txBox="1"/>
          <p:nvPr/>
        </p:nvSpPr>
        <p:spPr>
          <a:xfrm>
            <a:off x="10444402" y="572901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sp>
        <p:nvSpPr>
          <p:cNvPr id="22" name="textruta 21">
            <a:extLst>
              <a:ext uri="{FF2B5EF4-FFF2-40B4-BE49-F238E27FC236}">
                <a16:creationId xmlns:a16="http://schemas.microsoft.com/office/drawing/2014/main" id="{1EF0B3D0-B293-0D45-9138-9A6DFDF8AD41}"/>
              </a:ext>
            </a:extLst>
          </p:cNvPr>
          <p:cNvSpPr txBox="1"/>
          <p:nvPr/>
        </p:nvSpPr>
        <p:spPr>
          <a:xfrm>
            <a:off x="10453592" y="639383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cxnSp>
        <p:nvCxnSpPr>
          <p:cNvPr id="23" name="Rak 22">
            <a:extLst>
              <a:ext uri="{FF2B5EF4-FFF2-40B4-BE49-F238E27FC236}">
                <a16:creationId xmlns:a16="http://schemas.microsoft.com/office/drawing/2014/main" id="{83FDB0A7-16B0-0E41-8DCC-9E269D86D418}"/>
              </a:ext>
            </a:extLst>
          </p:cNvPr>
          <p:cNvCxnSpPr>
            <a:cxnSpLocks/>
          </p:cNvCxnSpPr>
          <p:nvPr/>
        </p:nvCxnSpPr>
        <p:spPr>
          <a:xfrm>
            <a:off x="10541325" y="639843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Flödesschema: Koppling 15">
            <a:extLst>
              <a:ext uri="{FF2B5EF4-FFF2-40B4-BE49-F238E27FC236}">
                <a16:creationId xmlns:a16="http://schemas.microsoft.com/office/drawing/2014/main" id="{67DE57CF-DB69-DE4F-ABBC-8808DDDB8A76}"/>
              </a:ext>
            </a:extLst>
          </p:cNvPr>
          <p:cNvSpPr/>
          <p:nvPr/>
        </p:nvSpPr>
        <p:spPr>
          <a:xfrm>
            <a:off x="4419514" y="2107992"/>
            <a:ext cx="3441609" cy="3217096"/>
          </a:xfrm>
          <a:prstGeom prst="flowChartConnector">
            <a:avLst/>
          </a:prstGeom>
          <a:solidFill>
            <a:schemeClr val="bg1"/>
          </a:solidFill>
          <a:ln w="333375">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CE978A43-0D45-5641-898F-3A9C792927E2}"/>
              </a:ext>
            </a:extLst>
          </p:cNvPr>
          <p:cNvSpPr/>
          <p:nvPr/>
        </p:nvSpPr>
        <p:spPr>
          <a:xfrm>
            <a:off x="5212065" y="1683927"/>
            <a:ext cx="1966308"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panose="020F0502020204030204"/>
            </a:endParaRPr>
          </a:p>
        </p:txBody>
      </p:sp>
      <p:sp>
        <p:nvSpPr>
          <p:cNvPr id="26" name="Ellips 25">
            <a:extLst>
              <a:ext uri="{FF2B5EF4-FFF2-40B4-BE49-F238E27FC236}">
                <a16:creationId xmlns:a16="http://schemas.microsoft.com/office/drawing/2014/main" id="{ED667EF2-7183-B146-8C84-3110D3B4FE30}"/>
              </a:ext>
            </a:extLst>
          </p:cNvPr>
          <p:cNvSpPr/>
          <p:nvPr/>
        </p:nvSpPr>
        <p:spPr>
          <a:xfrm>
            <a:off x="6400093" y="4027496"/>
            <a:ext cx="1966308"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panose="020F0502020204030204"/>
            </a:endParaRPr>
          </a:p>
        </p:txBody>
      </p:sp>
      <p:sp>
        <p:nvSpPr>
          <p:cNvPr id="27" name="textruta 26">
            <a:extLst>
              <a:ext uri="{FF2B5EF4-FFF2-40B4-BE49-F238E27FC236}">
                <a16:creationId xmlns:a16="http://schemas.microsoft.com/office/drawing/2014/main" id="{04E49BD4-AAB8-054D-8A45-B0B634295CD8}"/>
              </a:ext>
            </a:extLst>
          </p:cNvPr>
          <p:cNvSpPr txBox="1"/>
          <p:nvPr/>
        </p:nvSpPr>
        <p:spPr>
          <a:xfrm>
            <a:off x="6400093" y="4189285"/>
            <a:ext cx="2071994" cy="923330"/>
          </a:xfrm>
          <a:prstGeom prst="rect">
            <a:avLst/>
          </a:prstGeom>
          <a:noFill/>
        </p:spPr>
        <p:txBody>
          <a:bodyPr wrap="square" rtlCol="0">
            <a:spAutoFit/>
          </a:bodyPr>
          <a:lstStyle/>
          <a:p>
            <a:pPr algn="ctr"/>
            <a:r>
              <a:rPr lang="sv-SE">
                <a:solidFill>
                  <a:srgbClr val="FFFFFF"/>
                </a:solidFill>
              </a:rPr>
              <a:t>Stöd för </a:t>
            </a:r>
          </a:p>
          <a:p>
            <a:pPr algn="ctr"/>
            <a:r>
              <a:rPr lang="sv-SE">
                <a:solidFill>
                  <a:srgbClr val="FFFFFF"/>
                </a:solidFill>
              </a:rPr>
              <a:t>utveckling och ledarskap</a:t>
            </a:r>
          </a:p>
        </p:txBody>
      </p:sp>
      <p:sp>
        <p:nvSpPr>
          <p:cNvPr id="28" name="Ellips 27">
            <a:extLst>
              <a:ext uri="{FF2B5EF4-FFF2-40B4-BE49-F238E27FC236}">
                <a16:creationId xmlns:a16="http://schemas.microsoft.com/office/drawing/2014/main" id="{0A658C38-60F2-7D4D-90DD-6A7E04B76EF7}"/>
              </a:ext>
            </a:extLst>
          </p:cNvPr>
          <p:cNvSpPr/>
          <p:nvPr/>
        </p:nvSpPr>
        <p:spPr>
          <a:xfrm>
            <a:off x="4002107" y="4027496"/>
            <a:ext cx="1966308"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panose="020F0502020204030204"/>
            </a:endParaRPr>
          </a:p>
        </p:txBody>
      </p:sp>
      <p:sp>
        <p:nvSpPr>
          <p:cNvPr id="29" name="textruta 28">
            <a:extLst>
              <a:ext uri="{FF2B5EF4-FFF2-40B4-BE49-F238E27FC236}">
                <a16:creationId xmlns:a16="http://schemas.microsoft.com/office/drawing/2014/main" id="{E319B539-48D7-474D-9F67-5F15B54A31CA}"/>
              </a:ext>
            </a:extLst>
          </p:cNvPr>
          <p:cNvSpPr txBox="1"/>
          <p:nvPr/>
        </p:nvSpPr>
        <p:spPr>
          <a:xfrm>
            <a:off x="3953870" y="4071697"/>
            <a:ext cx="2014564" cy="1138773"/>
          </a:xfrm>
          <a:prstGeom prst="rect">
            <a:avLst/>
          </a:prstGeom>
          <a:noFill/>
        </p:spPr>
        <p:txBody>
          <a:bodyPr wrap="square" rtlCol="0">
            <a:spAutoFit/>
          </a:bodyPr>
          <a:lstStyle/>
          <a:p>
            <a:pPr algn="ctr"/>
            <a:r>
              <a:rPr lang="sv-SE" sz="1700">
                <a:solidFill>
                  <a:schemeClr val="bg1"/>
                </a:solidFill>
              </a:rPr>
              <a:t>Stöd för </a:t>
            </a:r>
          </a:p>
          <a:p>
            <a:pPr algn="ctr"/>
            <a:r>
              <a:rPr lang="sv-SE" sz="1700">
                <a:solidFill>
                  <a:schemeClr val="bg1"/>
                </a:solidFill>
              </a:rPr>
              <a:t>uppföljning, </a:t>
            </a:r>
          </a:p>
          <a:p>
            <a:pPr algn="ctr"/>
            <a:r>
              <a:rPr lang="sv-SE" sz="1700">
                <a:solidFill>
                  <a:schemeClr val="bg1"/>
                </a:solidFill>
              </a:rPr>
              <a:t>Öppna jämförelser </a:t>
            </a:r>
          </a:p>
          <a:p>
            <a:pPr algn="ctr"/>
            <a:r>
              <a:rPr lang="sv-SE" sz="1700">
                <a:solidFill>
                  <a:schemeClr val="bg1"/>
                </a:solidFill>
              </a:rPr>
              <a:t>och analys</a:t>
            </a:r>
          </a:p>
        </p:txBody>
      </p:sp>
      <p:sp>
        <p:nvSpPr>
          <p:cNvPr id="30" name="Ellips 29">
            <a:extLst>
              <a:ext uri="{FF2B5EF4-FFF2-40B4-BE49-F238E27FC236}">
                <a16:creationId xmlns:a16="http://schemas.microsoft.com/office/drawing/2014/main" id="{E6F655E1-4C1E-F146-B860-EB5118787D1D}"/>
              </a:ext>
            </a:extLst>
          </p:cNvPr>
          <p:cNvSpPr/>
          <p:nvPr/>
        </p:nvSpPr>
        <p:spPr>
          <a:xfrm>
            <a:off x="4952272" y="2817757"/>
            <a:ext cx="2543161" cy="1612713"/>
          </a:xfrm>
          <a:prstGeom prst="ellipse">
            <a:avLst/>
          </a:prstGeom>
          <a:solidFill>
            <a:srgbClr val="00B0F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panose="020F0502020204030204"/>
            </a:endParaRPr>
          </a:p>
        </p:txBody>
      </p:sp>
      <p:sp>
        <p:nvSpPr>
          <p:cNvPr id="31" name="textruta 30">
            <a:extLst>
              <a:ext uri="{FF2B5EF4-FFF2-40B4-BE49-F238E27FC236}">
                <a16:creationId xmlns:a16="http://schemas.microsoft.com/office/drawing/2014/main" id="{2AC7E8FB-D7C7-174C-9658-E607507E3099}"/>
              </a:ext>
            </a:extLst>
          </p:cNvPr>
          <p:cNvSpPr txBox="1"/>
          <p:nvPr/>
        </p:nvSpPr>
        <p:spPr>
          <a:xfrm>
            <a:off x="5410125" y="2067210"/>
            <a:ext cx="1563552" cy="369332"/>
          </a:xfrm>
          <a:prstGeom prst="rect">
            <a:avLst/>
          </a:prstGeom>
          <a:noFill/>
        </p:spPr>
        <p:txBody>
          <a:bodyPr wrap="square" rtlCol="0">
            <a:spAutoFit/>
          </a:bodyPr>
          <a:lstStyle/>
          <a:p>
            <a:pPr algn="ctr"/>
            <a:r>
              <a:rPr lang="sv-SE">
                <a:solidFill>
                  <a:schemeClr val="bg1"/>
                </a:solidFill>
              </a:rPr>
              <a:t>Kunskapsstöd</a:t>
            </a:r>
          </a:p>
        </p:txBody>
      </p:sp>
      <p:sp>
        <p:nvSpPr>
          <p:cNvPr id="32" name="textruta 31">
            <a:extLst>
              <a:ext uri="{FF2B5EF4-FFF2-40B4-BE49-F238E27FC236}">
                <a16:creationId xmlns:a16="http://schemas.microsoft.com/office/drawing/2014/main" id="{0A94AFBE-789E-F541-AC2D-79A0EA8010E2}"/>
              </a:ext>
            </a:extLst>
          </p:cNvPr>
          <p:cNvSpPr txBox="1"/>
          <p:nvPr/>
        </p:nvSpPr>
        <p:spPr>
          <a:xfrm>
            <a:off x="5180341" y="3133086"/>
            <a:ext cx="2034182" cy="923330"/>
          </a:xfrm>
          <a:prstGeom prst="rect">
            <a:avLst/>
          </a:prstGeom>
          <a:noFill/>
        </p:spPr>
        <p:txBody>
          <a:bodyPr wrap="square" rtlCol="0">
            <a:spAutoFit/>
          </a:bodyPr>
          <a:lstStyle/>
          <a:p>
            <a:pPr algn="ctr"/>
            <a:r>
              <a:rPr lang="sv-SE">
                <a:solidFill>
                  <a:schemeClr val="bg1"/>
                </a:solidFill>
              </a:rPr>
              <a:t>En sammanhållen </a:t>
            </a:r>
          </a:p>
          <a:p>
            <a:pPr algn="ctr"/>
            <a:r>
              <a:rPr lang="sv-SE">
                <a:solidFill>
                  <a:schemeClr val="bg1"/>
                </a:solidFill>
              </a:rPr>
              <a:t>struktur för </a:t>
            </a:r>
          </a:p>
          <a:p>
            <a:pPr algn="ctr"/>
            <a:r>
              <a:rPr lang="sv-SE">
                <a:solidFill>
                  <a:schemeClr val="bg1"/>
                </a:solidFill>
              </a:rPr>
              <a:t>kunskapsstyrning</a:t>
            </a:r>
          </a:p>
        </p:txBody>
      </p:sp>
    </p:spTree>
    <p:extLst>
      <p:ext uri="{BB962C8B-B14F-4D97-AF65-F5344CB8AC3E}">
        <p14:creationId xmlns:p14="http://schemas.microsoft.com/office/powerpoint/2010/main" val="158565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AA0B237C-B409-4D15-8184-D6FBC334B62B}"/>
              </a:ext>
            </a:extLst>
          </p:cNvPr>
          <p:cNvGrpSpPr/>
          <p:nvPr/>
        </p:nvGrpSpPr>
        <p:grpSpPr>
          <a:xfrm>
            <a:off x="796290" y="1800287"/>
            <a:ext cx="11395710" cy="4938444"/>
            <a:chOff x="1916343" y="1507296"/>
            <a:chExt cx="11395710" cy="4938444"/>
          </a:xfrm>
        </p:grpSpPr>
        <p:pic>
          <p:nvPicPr>
            <p:cNvPr id="21506" name="Picture 2">
              <a:extLst>
                <a:ext uri="{FF2B5EF4-FFF2-40B4-BE49-F238E27FC236}">
                  <a16:creationId xmlns:a16="http://schemas.microsoft.com/office/drawing/2014/main" id="{8E19D8EF-9512-4755-B186-69C1C0147B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58"/>
            <a:stretch/>
          </p:blipFill>
          <p:spPr bwMode="auto">
            <a:xfrm>
              <a:off x="1916343" y="1507296"/>
              <a:ext cx="11395710" cy="4938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DD596247-1A8D-42F1-891F-2DA94602C74B}"/>
                </a:ext>
              </a:extLst>
            </p:cNvPr>
            <p:cNvSpPr txBox="1"/>
            <p:nvPr/>
          </p:nvSpPr>
          <p:spPr>
            <a:xfrm>
              <a:off x="8296314" y="2941708"/>
              <a:ext cx="3958685"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mn-ea"/>
                  <a:cs typeface="+mn-cs"/>
                </a:rPr>
                <a:t>Utvecklingsledare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Arbetar i flera programområden. </a:t>
              </a:r>
              <a:r>
                <a:rPr kumimoji="0" lang="sv-SE" sz="1600" b="0" i="0" u="none" strike="noStrike" kern="1200" cap="none" spc="0" normalizeH="0" baseline="0" noProof="0" err="1">
                  <a:ln>
                    <a:noFill/>
                  </a:ln>
                  <a:solidFill>
                    <a:srgbClr val="000000"/>
                  </a:solidFill>
                  <a:effectLst/>
                  <a:uLnTx/>
                  <a:uFillTx/>
                  <a:latin typeface="Arial"/>
                  <a:ea typeface="+mn-ea"/>
                  <a:cs typeface="+mn-cs"/>
                </a:rPr>
                <a:t>Faciliterar</a:t>
              </a:r>
              <a:r>
                <a:rPr kumimoji="0" lang="sv-SE" sz="1600" b="0" i="0" u="none" strike="noStrike" kern="1200" cap="none" spc="0" normalizeH="0" baseline="0" noProof="0">
                  <a:ln>
                    <a:noFill/>
                  </a:ln>
                  <a:solidFill>
                    <a:srgbClr val="000000"/>
                  </a:solidFill>
                  <a:effectLst/>
                  <a:uLnTx/>
                  <a:uFillTx/>
                  <a:latin typeface="Arial"/>
                  <a:ea typeface="+mn-ea"/>
                  <a:cs typeface="+mn-cs"/>
                </a:rPr>
                <a:t> arbetet i programområdet och stödjer sakkunnig </a:t>
              </a:r>
            </a:p>
          </p:txBody>
        </p:sp>
        <p:sp>
          <p:nvSpPr>
            <p:cNvPr id="4" name="textruta 3">
              <a:extLst>
                <a:ext uri="{FF2B5EF4-FFF2-40B4-BE49-F238E27FC236}">
                  <a16:creationId xmlns:a16="http://schemas.microsoft.com/office/drawing/2014/main" id="{43811430-5489-414F-A32C-3415789DF855}"/>
                </a:ext>
              </a:extLst>
            </p:cNvPr>
            <p:cNvSpPr txBox="1"/>
            <p:nvPr/>
          </p:nvSpPr>
          <p:spPr>
            <a:xfrm>
              <a:off x="8233661" y="2021696"/>
              <a:ext cx="3357305"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mn-ea"/>
                  <a:cs typeface="+mn-cs"/>
                </a:rPr>
                <a:t>Sakkunnig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Expert i ett programområde.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Regional representant i RPO. </a:t>
              </a:r>
            </a:p>
          </p:txBody>
        </p:sp>
        <p:sp>
          <p:nvSpPr>
            <p:cNvPr id="5" name="textruta 4">
              <a:extLst>
                <a:ext uri="{FF2B5EF4-FFF2-40B4-BE49-F238E27FC236}">
                  <a16:creationId xmlns:a16="http://schemas.microsoft.com/office/drawing/2014/main" id="{99D7CD34-06F4-444F-9682-183926B00950}"/>
                </a:ext>
              </a:extLst>
            </p:cNvPr>
            <p:cNvSpPr txBox="1"/>
            <p:nvPr/>
          </p:nvSpPr>
          <p:spPr>
            <a:xfrm>
              <a:off x="8296314" y="4162710"/>
              <a:ext cx="3713359"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mn-ea"/>
                  <a:cs typeface="+mn-cs"/>
                </a:rPr>
                <a:t>Kunskapsstyrningsråd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Samordnar lokal kunskapsstyrning. Stödjer Hälso- och sjukvårdsledningen i kunskapsstyrningsfrågor. </a:t>
              </a:r>
            </a:p>
          </p:txBody>
        </p:sp>
      </p:grpSp>
      <p:pic>
        <p:nvPicPr>
          <p:cNvPr id="11" name="Bildobjekt 10">
            <a:extLst>
              <a:ext uri="{FF2B5EF4-FFF2-40B4-BE49-F238E27FC236}">
                <a16:creationId xmlns:a16="http://schemas.microsoft.com/office/drawing/2014/main" id="{A76B11F4-3138-4E31-9B1F-191AC4DD239C}"/>
              </a:ext>
            </a:extLst>
          </p:cNvPr>
          <p:cNvPicPr>
            <a:picLocks noChangeAspect="1"/>
          </p:cNvPicPr>
          <p:nvPr/>
        </p:nvPicPr>
        <p:blipFill>
          <a:blip r:embed="rId4" cstate="print">
            <a:duotone>
              <a:prstClr val="black"/>
              <a:srgbClr val="4472C4">
                <a:tint val="45000"/>
                <a:satMod val="400000"/>
              </a:srgbClr>
            </a:duotone>
            <a:extLst>
              <a:ext uri="{28A0092B-C50C-407E-A947-70E740481C1C}">
                <a14:useLocalDpi xmlns:a14="http://schemas.microsoft.com/office/drawing/2010/main" val="0"/>
              </a:ext>
            </a:extLst>
          </a:blip>
          <a:stretch>
            <a:fillRect/>
          </a:stretch>
        </p:blipFill>
        <p:spPr>
          <a:xfrm>
            <a:off x="1039934" y="4651731"/>
            <a:ext cx="712522" cy="1012999"/>
          </a:xfrm>
          <a:prstGeom prst="rect">
            <a:avLst/>
          </a:prstGeom>
          <a:effectLst>
            <a:outerShdw blurRad="50800" dist="38100" dir="2700000" algn="tl" rotWithShape="0">
              <a:prstClr val="black">
                <a:alpha val="40000"/>
              </a:prstClr>
            </a:outerShdw>
          </a:effectLst>
        </p:spPr>
      </p:pic>
      <p:pic>
        <p:nvPicPr>
          <p:cNvPr id="12" name="Bildobjekt 11">
            <a:extLst>
              <a:ext uri="{FF2B5EF4-FFF2-40B4-BE49-F238E27FC236}">
                <a16:creationId xmlns:a16="http://schemas.microsoft.com/office/drawing/2014/main" id="{45E7B986-8028-4D31-9968-3004732930D1}"/>
              </a:ext>
            </a:extLst>
          </p:cNvPr>
          <p:cNvPicPr>
            <a:picLocks noChangeAspect="1"/>
          </p:cNvPicPr>
          <p:nvPr/>
        </p:nvPicPr>
        <p:blipFill rotWithShape="1">
          <a:blip r:embed="rId5">
            <a:duotone>
              <a:srgbClr val="93328E">
                <a:shade val="45000"/>
                <a:satMod val="135000"/>
              </a:srgbClr>
              <a:prstClr val="white"/>
            </a:duotone>
          </a:blip>
          <a:srcRect l="37883" t="20700"/>
          <a:stretch/>
        </p:blipFill>
        <p:spPr>
          <a:xfrm>
            <a:off x="1057054" y="3533687"/>
            <a:ext cx="793634" cy="820965"/>
          </a:xfrm>
          <a:prstGeom prst="rect">
            <a:avLst/>
          </a:prstGeom>
          <a:solidFill>
            <a:srgbClr val="93328E"/>
          </a:solidFill>
        </p:spPr>
      </p:pic>
      <p:pic>
        <p:nvPicPr>
          <p:cNvPr id="13" name="Picture 2">
            <a:extLst>
              <a:ext uri="{FF2B5EF4-FFF2-40B4-BE49-F238E27FC236}">
                <a16:creationId xmlns:a16="http://schemas.microsoft.com/office/drawing/2014/main" id="{4A3DF5CD-CDC0-4688-A4C7-A5E7650ADAE7}"/>
              </a:ext>
            </a:extLst>
          </p:cNvPr>
          <p:cNvPicPr>
            <a:picLocks noChangeAspect="1" noChangeArrowheads="1"/>
          </p:cNvPicPr>
          <p:nvPr/>
        </p:nvPicPr>
        <p:blipFill rotWithShape="1">
          <a:blip r:embed="rId6" cstate="print">
            <a:duotone>
              <a:srgbClr val="70AD47">
                <a:shade val="45000"/>
                <a:satMod val="135000"/>
              </a:srgbClr>
              <a:prstClr val="white"/>
            </a:duotone>
            <a:extLst>
              <a:ext uri="{28A0092B-C50C-407E-A947-70E740481C1C}">
                <a14:useLocalDpi xmlns:a14="http://schemas.microsoft.com/office/drawing/2010/main" val="0"/>
              </a:ext>
            </a:extLst>
          </a:blip>
          <a:srcRect l="58895" r="8923"/>
          <a:stretch/>
        </p:blipFill>
        <p:spPr bwMode="auto">
          <a:xfrm>
            <a:off x="1057054" y="1800287"/>
            <a:ext cx="793634" cy="1472430"/>
          </a:xfrm>
          <a:prstGeom prst="rect">
            <a:avLst/>
          </a:prstGeom>
          <a:solidFill>
            <a:srgbClr val="FFFFFF"/>
          </a:solidFill>
        </p:spPr>
      </p:pic>
      <p:sp>
        <p:nvSpPr>
          <p:cNvPr id="3" name="textruta 2">
            <a:extLst>
              <a:ext uri="{FF2B5EF4-FFF2-40B4-BE49-F238E27FC236}">
                <a16:creationId xmlns:a16="http://schemas.microsoft.com/office/drawing/2014/main" id="{A5806E24-7DAA-40E8-9418-1DF8B79EFF0A}"/>
              </a:ext>
            </a:extLst>
          </p:cNvPr>
          <p:cNvSpPr txBox="1"/>
          <p:nvPr/>
        </p:nvSpPr>
        <p:spPr>
          <a:xfrm>
            <a:off x="1283270" y="407695"/>
            <a:ext cx="9625460" cy="584775"/>
          </a:xfrm>
          <a:prstGeom prst="rect">
            <a:avLst/>
          </a:prstGeom>
          <a:noFill/>
        </p:spPr>
        <p:txBody>
          <a:bodyPr wrap="square" rtlCol="0">
            <a:spAutoFit/>
          </a:bodyPr>
          <a:lstStyle/>
          <a:p>
            <a:r>
              <a:rPr lang="sv-SE" sz="3200" b="1">
                <a:latin typeface="+mj-lt"/>
              </a:rPr>
              <a:t>Kunskapsstyrningens tre nivåer</a:t>
            </a:r>
          </a:p>
        </p:txBody>
      </p:sp>
      <p:sp>
        <p:nvSpPr>
          <p:cNvPr id="14" name="textruta 13">
            <a:extLst>
              <a:ext uri="{FF2B5EF4-FFF2-40B4-BE49-F238E27FC236}">
                <a16:creationId xmlns:a16="http://schemas.microsoft.com/office/drawing/2014/main" id="{C65418CB-206F-42E6-898D-B0F28A95DB92}"/>
              </a:ext>
            </a:extLst>
          </p:cNvPr>
          <p:cNvSpPr txBox="1"/>
          <p:nvPr/>
        </p:nvSpPr>
        <p:spPr>
          <a:xfrm>
            <a:off x="3186544" y="3198649"/>
            <a:ext cx="1191491" cy="369332"/>
          </a:xfrm>
          <a:prstGeom prst="rect">
            <a:avLst/>
          </a:prstGeom>
          <a:noFill/>
        </p:spPr>
        <p:txBody>
          <a:bodyPr wrap="square" rtlCol="0">
            <a:spAutoFit/>
          </a:bodyPr>
          <a:lstStyle/>
          <a:p>
            <a:r>
              <a:rPr lang="sv-SE">
                <a:solidFill>
                  <a:schemeClr val="bg1"/>
                </a:solidFill>
              </a:rPr>
              <a:t>Sjukvårds</a:t>
            </a:r>
          </a:p>
        </p:txBody>
      </p:sp>
    </p:spTree>
    <p:extLst>
      <p:ext uri="{BB962C8B-B14F-4D97-AF65-F5344CB8AC3E}">
        <p14:creationId xmlns:p14="http://schemas.microsoft.com/office/powerpoint/2010/main" val="11111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nvGraphicFramePr>
        <p:xfrm>
          <a:off x="-9" y="6"/>
          <a:ext cx="12192011" cy="6913844"/>
        </p:xfrm>
        <a:graphic>
          <a:graphicData uri="http://schemas.openxmlformats.org/drawingml/2006/table">
            <a:tbl>
              <a:tblPr firstRow="1" bandRow="1">
                <a:tableStyleId>{5C22544A-7EE6-4342-B048-85BDC9FD1C3A}</a:tableStyleId>
              </a:tblPr>
              <a:tblGrid>
                <a:gridCol w="446563">
                  <a:extLst>
                    <a:ext uri="{9D8B030D-6E8A-4147-A177-3AD203B41FA5}">
                      <a16:colId xmlns:a16="http://schemas.microsoft.com/office/drawing/2014/main" val="20001"/>
                    </a:ext>
                  </a:extLst>
                </a:gridCol>
                <a:gridCol w="505541">
                  <a:extLst>
                    <a:ext uri="{9D8B030D-6E8A-4147-A177-3AD203B41FA5}">
                      <a16:colId xmlns:a16="http://schemas.microsoft.com/office/drawing/2014/main" val="20002"/>
                    </a:ext>
                  </a:extLst>
                </a:gridCol>
                <a:gridCol w="488691">
                  <a:extLst>
                    <a:ext uri="{9D8B030D-6E8A-4147-A177-3AD203B41FA5}">
                      <a16:colId xmlns:a16="http://schemas.microsoft.com/office/drawing/2014/main" val="20003"/>
                    </a:ext>
                  </a:extLst>
                </a:gridCol>
                <a:gridCol w="589801">
                  <a:extLst>
                    <a:ext uri="{9D8B030D-6E8A-4147-A177-3AD203B41FA5}">
                      <a16:colId xmlns:a16="http://schemas.microsoft.com/office/drawing/2014/main" val="20004"/>
                    </a:ext>
                  </a:extLst>
                </a:gridCol>
                <a:gridCol w="564524">
                  <a:extLst>
                    <a:ext uri="{9D8B030D-6E8A-4147-A177-3AD203B41FA5}">
                      <a16:colId xmlns:a16="http://schemas.microsoft.com/office/drawing/2014/main" val="20005"/>
                    </a:ext>
                  </a:extLst>
                </a:gridCol>
                <a:gridCol w="513967">
                  <a:extLst>
                    <a:ext uri="{9D8B030D-6E8A-4147-A177-3AD203B41FA5}">
                      <a16:colId xmlns:a16="http://schemas.microsoft.com/office/drawing/2014/main" val="20006"/>
                    </a:ext>
                  </a:extLst>
                </a:gridCol>
                <a:gridCol w="505543">
                  <a:extLst>
                    <a:ext uri="{9D8B030D-6E8A-4147-A177-3AD203B41FA5}">
                      <a16:colId xmlns:a16="http://schemas.microsoft.com/office/drawing/2014/main" val="20007"/>
                    </a:ext>
                  </a:extLst>
                </a:gridCol>
                <a:gridCol w="564523">
                  <a:extLst>
                    <a:ext uri="{9D8B030D-6E8A-4147-A177-3AD203B41FA5}">
                      <a16:colId xmlns:a16="http://schemas.microsoft.com/office/drawing/2014/main" val="20008"/>
                    </a:ext>
                  </a:extLst>
                </a:gridCol>
                <a:gridCol w="581375">
                  <a:extLst>
                    <a:ext uri="{9D8B030D-6E8A-4147-A177-3AD203B41FA5}">
                      <a16:colId xmlns:a16="http://schemas.microsoft.com/office/drawing/2014/main" val="20009"/>
                    </a:ext>
                  </a:extLst>
                </a:gridCol>
                <a:gridCol w="530821">
                  <a:extLst>
                    <a:ext uri="{9D8B030D-6E8A-4147-A177-3AD203B41FA5}">
                      <a16:colId xmlns:a16="http://schemas.microsoft.com/office/drawing/2014/main" val="20010"/>
                    </a:ext>
                  </a:extLst>
                </a:gridCol>
                <a:gridCol w="530821">
                  <a:extLst>
                    <a:ext uri="{9D8B030D-6E8A-4147-A177-3AD203B41FA5}">
                      <a16:colId xmlns:a16="http://schemas.microsoft.com/office/drawing/2014/main" val="20011"/>
                    </a:ext>
                  </a:extLst>
                </a:gridCol>
                <a:gridCol w="539245">
                  <a:extLst>
                    <a:ext uri="{9D8B030D-6E8A-4147-A177-3AD203B41FA5}">
                      <a16:colId xmlns:a16="http://schemas.microsoft.com/office/drawing/2014/main" val="20012"/>
                    </a:ext>
                  </a:extLst>
                </a:gridCol>
                <a:gridCol w="572947">
                  <a:extLst>
                    <a:ext uri="{9D8B030D-6E8A-4147-A177-3AD203B41FA5}">
                      <a16:colId xmlns:a16="http://schemas.microsoft.com/office/drawing/2014/main" val="20013"/>
                    </a:ext>
                  </a:extLst>
                </a:gridCol>
                <a:gridCol w="564523">
                  <a:extLst>
                    <a:ext uri="{9D8B030D-6E8A-4147-A177-3AD203B41FA5}">
                      <a16:colId xmlns:a16="http://schemas.microsoft.com/office/drawing/2014/main" val="20014"/>
                    </a:ext>
                  </a:extLst>
                </a:gridCol>
                <a:gridCol w="556095">
                  <a:extLst>
                    <a:ext uri="{9D8B030D-6E8A-4147-A177-3AD203B41FA5}">
                      <a16:colId xmlns:a16="http://schemas.microsoft.com/office/drawing/2014/main" val="20015"/>
                    </a:ext>
                  </a:extLst>
                </a:gridCol>
                <a:gridCol w="530821">
                  <a:extLst>
                    <a:ext uri="{9D8B030D-6E8A-4147-A177-3AD203B41FA5}">
                      <a16:colId xmlns:a16="http://schemas.microsoft.com/office/drawing/2014/main" val="20016"/>
                    </a:ext>
                  </a:extLst>
                </a:gridCol>
                <a:gridCol w="471840">
                  <a:extLst>
                    <a:ext uri="{9D8B030D-6E8A-4147-A177-3AD203B41FA5}">
                      <a16:colId xmlns:a16="http://schemas.microsoft.com/office/drawing/2014/main" val="1956462772"/>
                    </a:ext>
                  </a:extLst>
                </a:gridCol>
                <a:gridCol w="471840">
                  <a:extLst>
                    <a:ext uri="{9D8B030D-6E8A-4147-A177-3AD203B41FA5}">
                      <a16:colId xmlns:a16="http://schemas.microsoft.com/office/drawing/2014/main" val="20017"/>
                    </a:ext>
                  </a:extLst>
                </a:gridCol>
                <a:gridCol w="443755">
                  <a:extLst>
                    <a:ext uri="{9D8B030D-6E8A-4147-A177-3AD203B41FA5}">
                      <a16:colId xmlns:a16="http://schemas.microsoft.com/office/drawing/2014/main" val="20018"/>
                    </a:ext>
                  </a:extLst>
                </a:gridCol>
                <a:gridCol w="443755">
                  <a:extLst>
                    <a:ext uri="{9D8B030D-6E8A-4147-A177-3AD203B41FA5}">
                      <a16:colId xmlns:a16="http://schemas.microsoft.com/office/drawing/2014/main" val="1385379159"/>
                    </a:ext>
                  </a:extLst>
                </a:gridCol>
                <a:gridCol w="443755">
                  <a:extLst>
                    <a:ext uri="{9D8B030D-6E8A-4147-A177-3AD203B41FA5}">
                      <a16:colId xmlns:a16="http://schemas.microsoft.com/office/drawing/2014/main" val="2773580905"/>
                    </a:ext>
                  </a:extLst>
                </a:gridCol>
                <a:gridCol w="443755">
                  <a:extLst>
                    <a:ext uri="{9D8B030D-6E8A-4147-A177-3AD203B41FA5}">
                      <a16:colId xmlns:a16="http://schemas.microsoft.com/office/drawing/2014/main" val="3616307915"/>
                    </a:ext>
                  </a:extLst>
                </a:gridCol>
                <a:gridCol w="443755">
                  <a:extLst>
                    <a:ext uri="{9D8B030D-6E8A-4147-A177-3AD203B41FA5}">
                      <a16:colId xmlns:a16="http://schemas.microsoft.com/office/drawing/2014/main" val="2521640188"/>
                    </a:ext>
                  </a:extLst>
                </a:gridCol>
                <a:gridCol w="443755">
                  <a:extLst>
                    <a:ext uri="{9D8B030D-6E8A-4147-A177-3AD203B41FA5}">
                      <a16:colId xmlns:a16="http://schemas.microsoft.com/office/drawing/2014/main" val="1256421835"/>
                    </a:ext>
                  </a:extLst>
                </a:gridCol>
              </a:tblGrid>
              <a:tr h="589829">
                <a:tc gridSpan="24">
                  <a:txBody>
                    <a:bodyPr/>
                    <a:lstStyle/>
                    <a:p>
                      <a:pPr algn="l" defTabSz="454025"/>
                      <a:r>
                        <a:rPr lang="sv-SE" sz="1600"/>
                        <a:t>Nationella Programområden (NPO)               </a:t>
                      </a:r>
                      <a:r>
                        <a:rPr lang="sv-SE" sz="1500" b="0"/>
                        <a:t>Respektive NPO speglar hela vårdkedjan: prevention, primärvård, specialistvård, </a:t>
                      </a:r>
                      <a:br>
                        <a:rPr lang="sv-SE" sz="1600"/>
                      </a:br>
                      <a:r>
                        <a:rPr lang="sv-SE" sz="1500" b="0">
                          <a:solidFill>
                            <a:schemeClr val="bg1"/>
                          </a:solidFill>
                        </a:rPr>
                        <a:t>(Regionalt värdskap)                                                     </a:t>
                      </a:r>
                      <a:r>
                        <a:rPr lang="sv-SE" sz="1500" b="0" baseline="0">
                          <a:solidFill>
                            <a:schemeClr val="bg1"/>
                          </a:solidFill>
                        </a:rPr>
                        <a:t> </a:t>
                      </a:r>
                      <a:r>
                        <a:rPr lang="sv-SE" sz="1500" b="0">
                          <a:solidFill>
                            <a:schemeClr val="bg1"/>
                          </a:solidFill>
                        </a:rPr>
                        <a:t>rehabilitering, </a:t>
                      </a:r>
                      <a:r>
                        <a:rPr lang="sv-SE" sz="1500" b="0" baseline="0">
                          <a:solidFill>
                            <a:schemeClr val="bg1"/>
                          </a:solidFill>
                        </a:rPr>
                        <a:t>omvårdnad etc.</a:t>
                      </a:r>
                      <a:endParaRPr lang="sv-SE" sz="1500" b="0">
                        <a:solidFill>
                          <a:schemeClr val="bg1"/>
                        </a:solidFill>
                      </a:endParaRPr>
                    </a:p>
                  </a:txBody>
                  <a:tcPr marL="91187" marR="91187" marT="45595" marB="45595">
                    <a:solidFill>
                      <a:srgbClr val="377D7A"/>
                    </a:solidFill>
                  </a:tcPr>
                </a:tc>
                <a:tc hMerge="1">
                  <a:txBody>
                    <a:bodyPr/>
                    <a:lstStyle/>
                    <a:p>
                      <a:endParaRPr lang="sv-SE"/>
                    </a:p>
                  </a:txBody>
                  <a:tcPr/>
                </a:tc>
                <a:tc hMerge="1">
                  <a:txBody>
                    <a:bodyPr/>
                    <a:lstStyle/>
                    <a:p>
                      <a:endParaRPr lang="sv-SE"/>
                    </a:p>
                  </a:txBody>
                  <a:tcPr/>
                </a:tc>
                <a:tc hMerge="1">
                  <a:txBody>
                    <a:bodyPr/>
                    <a:lstStyle/>
                    <a:p>
                      <a:endParaRPr lang="sv-SE" sz="800"/>
                    </a:p>
                  </a:txBody>
                  <a:tcPr/>
                </a:tc>
                <a:tc hMerge="1">
                  <a:txBody>
                    <a:bodyPr/>
                    <a:lstStyle/>
                    <a:p>
                      <a:endParaRPr lang="sv-SE"/>
                    </a:p>
                  </a:txBody>
                  <a:tcPr/>
                </a:tc>
                <a:tc hMerge="1">
                  <a:txBody>
                    <a:bodyPr/>
                    <a:lstStyle/>
                    <a:p>
                      <a:endParaRPr lang="sv-SE" sz="800"/>
                    </a:p>
                  </a:txBody>
                  <a:tcPr/>
                </a:tc>
                <a:tc hMerge="1">
                  <a:txBody>
                    <a:bodyPr/>
                    <a:lstStyle/>
                    <a:p>
                      <a:endParaRPr lang="sv-SE" sz="800"/>
                    </a:p>
                  </a:txBody>
                  <a:tcPr/>
                </a:tc>
                <a:tc hMerge="1">
                  <a:txBody>
                    <a:bodyPr/>
                    <a:lstStyle/>
                    <a:p>
                      <a:endParaRPr lang="sv-SE" sz="800"/>
                    </a:p>
                  </a:txBody>
                  <a:tcPr/>
                </a:tc>
                <a:tc hMerge="1">
                  <a:txBody>
                    <a:bodyPr/>
                    <a:lstStyle/>
                    <a:p>
                      <a:endParaRPr lang="sv-SE" sz="800"/>
                    </a:p>
                  </a:txBody>
                  <a:tcPr/>
                </a:tc>
                <a:tc hMerge="1">
                  <a:txBody>
                    <a:bodyPr/>
                    <a:lstStyle/>
                    <a:p>
                      <a:endParaRPr lang="sv-SE" sz="800"/>
                    </a:p>
                  </a:txBody>
                  <a:tcPr/>
                </a:tc>
                <a:tc hMerge="1">
                  <a:txBody>
                    <a:bodyPr/>
                    <a:lstStyle/>
                    <a:p>
                      <a:endParaRPr lang="sv-SE"/>
                    </a:p>
                  </a:txBody>
                  <a:tcPr/>
                </a:tc>
                <a:tc hMerge="1">
                  <a:txBody>
                    <a:bodyPr/>
                    <a:lstStyle/>
                    <a:p>
                      <a:endParaRPr lang="sv-SE" sz="800"/>
                    </a:p>
                  </a:txBody>
                  <a:tcPr/>
                </a:tc>
                <a:tc hMerge="1">
                  <a:txBody>
                    <a:bodyPr/>
                    <a:lstStyle/>
                    <a:p>
                      <a:endParaRPr lang="sv-SE" sz="800"/>
                    </a:p>
                  </a:txBody>
                  <a:tcPr/>
                </a:tc>
                <a:tc hMerge="1">
                  <a:txBody>
                    <a:bodyPr/>
                    <a:lstStyle/>
                    <a:p>
                      <a:endParaRPr lang="sv-SE" sz="800"/>
                    </a:p>
                  </a:txBody>
                  <a:tcPr/>
                </a:tc>
                <a:tc hMerge="1">
                  <a:txBody>
                    <a:bodyPr/>
                    <a:lstStyle/>
                    <a:p>
                      <a:endParaRPr lang="sv-SE" sz="800"/>
                    </a:p>
                  </a:txBody>
                  <a:tcPr/>
                </a:tc>
                <a:tc hMerge="1">
                  <a:txBody>
                    <a:bodyPr/>
                    <a:lstStyle/>
                    <a:p>
                      <a:endParaRPr lang="sv-SE" sz="800"/>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defTabSz="454025"/>
                      <a:endParaRPr lang="sv-SE" sz="1400" b="0">
                        <a:solidFill>
                          <a:schemeClr val="bg1"/>
                        </a:solidFill>
                      </a:endParaRPr>
                    </a:p>
                  </a:txBody>
                  <a:tcPr>
                    <a:solidFill>
                      <a:srgbClr val="377D7A"/>
                    </a:solidFill>
                  </a:tcPr>
                </a:tc>
                <a:tc hMerge="1">
                  <a:txBody>
                    <a:bodyPr/>
                    <a:lstStyle/>
                    <a:p>
                      <a:pPr algn="l" defTabSz="454025"/>
                      <a:endParaRPr lang="sv-SE" sz="1400" b="0">
                        <a:solidFill>
                          <a:schemeClr val="bg1"/>
                        </a:solidFill>
                      </a:endParaRPr>
                    </a:p>
                  </a:txBody>
                  <a:tcPr>
                    <a:solidFill>
                      <a:srgbClr val="377D7A"/>
                    </a:solidFill>
                  </a:tcPr>
                </a:tc>
                <a:tc hMerge="1">
                  <a:txBody>
                    <a:bodyPr/>
                    <a:lstStyle/>
                    <a:p>
                      <a:pPr algn="l" defTabSz="454025"/>
                      <a:endParaRPr lang="sv-SE" sz="1400" b="0">
                        <a:solidFill>
                          <a:schemeClr val="bg1"/>
                        </a:solidFill>
                      </a:endParaRPr>
                    </a:p>
                  </a:txBody>
                  <a:tcPr>
                    <a:solidFill>
                      <a:srgbClr val="377D7A"/>
                    </a:solidFill>
                  </a:tcPr>
                </a:tc>
                <a:tc hMerge="1">
                  <a:txBody>
                    <a:bodyPr/>
                    <a:lstStyle/>
                    <a:p>
                      <a:pPr algn="l" defTabSz="454025"/>
                      <a:endParaRPr lang="sv-SE" sz="1400" b="0">
                        <a:solidFill>
                          <a:schemeClr val="bg1"/>
                        </a:solidFill>
                      </a:endParaRPr>
                    </a:p>
                  </a:txBody>
                  <a:tcPr marL="91187" marR="91187" marT="45594" marB="45594">
                    <a:solidFill>
                      <a:srgbClr val="377D7A"/>
                    </a:solidFill>
                  </a:tcPr>
                </a:tc>
                <a:tc hMerge="1">
                  <a:txBody>
                    <a:bodyPr/>
                    <a:lstStyle/>
                    <a:p>
                      <a:pPr algn="l" defTabSz="454025"/>
                      <a:endParaRPr lang="sv-SE" sz="1400" b="0">
                        <a:solidFill>
                          <a:schemeClr val="bg1"/>
                        </a:solidFill>
                      </a:endParaRPr>
                    </a:p>
                  </a:txBody>
                  <a:tcPr marL="91187" marR="91187" marT="45594" marB="45594">
                    <a:solidFill>
                      <a:srgbClr val="377D7A"/>
                    </a:solidFill>
                  </a:tcPr>
                </a:tc>
                <a:extLst>
                  <a:ext uri="{0D108BD9-81ED-4DB2-BD59-A6C34878D82A}">
                    <a16:rowId xmlns:a16="http://schemas.microsoft.com/office/drawing/2014/main" val="10000"/>
                  </a:ext>
                </a:extLst>
              </a:tr>
              <a:tr h="2849327">
                <a:tc>
                  <a:txBody>
                    <a:bodyPr/>
                    <a:lstStyle/>
                    <a:p>
                      <a:pPr lvl="1" algn="r"/>
                      <a:r>
                        <a:rPr lang="sv-SE" sz="1500">
                          <a:solidFill>
                            <a:schemeClr val="tx1"/>
                          </a:solidFill>
                        </a:rPr>
                        <a:t>Akut vård</a:t>
                      </a:r>
                    </a:p>
                  </a:txBody>
                  <a:tcPr marL="91187" marR="91187" marT="45595" marB="45595" vert="vert270" anchor="b"/>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sv-SE" sz="1500"/>
                        <a:t>Barn och ungdomars hälsa</a:t>
                      </a:r>
                    </a:p>
                    <a:p>
                      <a:pPr marL="457200" marR="0" lvl="1" indent="0" algn="r" defTabSz="914400" rtl="0" eaLnBrk="1" fontAlgn="auto" latinLnBrk="0" hangingPunct="1">
                        <a:lnSpc>
                          <a:spcPct val="100000"/>
                        </a:lnSpc>
                        <a:spcBef>
                          <a:spcPts val="0"/>
                        </a:spcBef>
                        <a:spcAft>
                          <a:spcPts val="0"/>
                        </a:spcAft>
                        <a:buClrTx/>
                        <a:buSzTx/>
                        <a:buFontTx/>
                        <a:buNone/>
                        <a:tabLst/>
                        <a:defRPr/>
                      </a:pPr>
                      <a:endParaRPr lang="sv-SE" sz="1500"/>
                    </a:p>
                    <a:p>
                      <a:pPr marL="457200" marR="0" lvl="1" indent="0" algn="r" defTabSz="914400" rtl="0" eaLnBrk="1" fontAlgn="auto" latinLnBrk="0" hangingPunct="1">
                        <a:lnSpc>
                          <a:spcPct val="100000"/>
                        </a:lnSpc>
                        <a:spcBef>
                          <a:spcPts val="0"/>
                        </a:spcBef>
                        <a:spcAft>
                          <a:spcPts val="0"/>
                        </a:spcAft>
                        <a:buClrTx/>
                        <a:buSzTx/>
                        <a:buFontTx/>
                        <a:buNone/>
                        <a:tabLst/>
                        <a:defRPr/>
                      </a:pPr>
                      <a:endParaRPr lang="sv-SE" sz="1500"/>
                    </a:p>
                  </a:txBody>
                  <a:tcPr marL="91187" marR="91187" marT="45595" marB="45595" vert="vert270"/>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Cancersjukdomar </a:t>
                      </a:r>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(utgörs av RCC i samverkan )</a:t>
                      </a:r>
                      <a:endParaRPr lang="sv-SE" sz="1500">
                        <a:solidFill>
                          <a:schemeClr val="tx1"/>
                        </a:solidFill>
                      </a:endParaRP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Endokrina sjukdomar</a:t>
                      </a:r>
                      <a:endParaRPr lang="sv-SE" sz="1500">
                        <a:solidFill>
                          <a:schemeClr val="tx1"/>
                        </a:solidFill>
                      </a:endParaRP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 typeface="+mj-lt"/>
                        <a:buNone/>
                        <a:tabLst/>
                        <a:defRPr/>
                      </a:pPr>
                      <a:r>
                        <a:rPr lang="sv-SE" sz="1500"/>
                        <a:t>Hjärt-</a:t>
                      </a:r>
                      <a:r>
                        <a:rPr lang="sv-SE" sz="1500" baseline="0"/>
                        <a:t> och </a:t>
                      </a:r>
                      <a:r>
                        <a:rPr lang="sv-SE" sz="1500"/>
                        <a:t>kärlsjukdomar</a:t>
                      </a:r>
                    </a:p>
                    <a:p>
                      <a:pPr marL="457200" marR="0" lvl="1" indent="0" algn="r" defTabSz="457200" rtl="0" eaLnBrk="1" fontAlgn="auto" latinLnBrk="0" hangingPunct="1">
                        <a:lnSpc>
                          <a:spcPct val="100000"/>
                        </a:lnSpc>
                        <a:spcBef>
                          <a:spcPts val="0"/>
                        </a:spcBef>
                        <a:spcAft>
                          <a:spcPts val="0"/>
                        </a:spcAft>
                        <a:buClrTx/>
                        <a:buSzTx/>
                        <a:buFont typeface="+mj-lt"/>
                        <a:buNone/>
                        <a:tabLst/>
                        <a:defRPr/>
                      </a:pPr>
                      <a:endParaRPr lang="sv-SE" sz="1500">
                        <a:solidFill>
                          <a:schemeClr val="tx1"/>
                        </a:solidFill>
                      </a:endParaRP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Hud- och könssjukdomar</a:t>
                      </a:r>
                    </a:p>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500">
                        <a:solidFill>
                          <a:schemeClr val="tx1"/>
                        </a:solidFill>
                      </a:endParaRP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solidFill>
                            <a:schemeClr val="tx1"/>
                          </a:solidFill>
                        </a:rPr>
                        <a:t>Infektionssjukdomar</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Kvinnosjukdomar och förlossning</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 typeface="+mj-lt"/>
                        <a:buNone/>
                        <a:tabLst/>
                        <a:defRPr/>
                      </a:pPr>
                      <a:r>
                        <a:rPr lang="sv-SE" sz="1500"/>
                        <a:t>Levnadsvanor</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Lung- och allergisjukdomar</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500"/>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 typeface="+mj-lt"/>
                        <a:buNone/>
                        <a:tabLst/>
                        <a:defRPr/>
                      </a:pPr>
                      <a:r>
                        <a:rPr lang="sv-SE" sz="1500"/>
                        <a:t>Nervsystemets sjukdomar</a:t>
                      </a:r>
                    </a:p>
                    <a:p>
                      <a:pPr marL="457200" marR="0" lvl="1" indent="0" algn="r" defTabSz="457200" rtl="0" eaLnBrk="1" fontAlgn="auto" latinLnBrk="0" hangingPunct="1">
                        <a:lnSpc>
                          <a:spcPct val="100000"/>
                        </a:lnSpc>
                        <a:spcBef>
                          <a:spcPts val="0"/>
                        </a:spcBef>
                        <a:spcAft>
                          <a:spcPts val="0"/>
                        </a:spcAft>
                        <a:buClrTx/>
                        <a:buSzTx/>
                        <a:buFont typeface="+mj-lt"/>
                        <a:buNone/>
                        <a:tabLst/>
                        <a:defRPr/>
                      </a:pPr>
                      <a:endParaRPr lang="sv-SE" sz="1500">
                        <a:solidFill>
                          <a:schemeClr val="tx1"/>
                        </a:solidFill>
                      </a:endParaRPr>
                    </a:p>
                    <a:p>
                      <a:pPr marL="457200" marR="0" lvl="1" indent="0" algn="r" defTabSz="457200" rtl="0" eaLnBrk="1" fontAlgn="auto" latinLnBrk="0" hangingPunct="1">
                        <a:lnSpc>
                          <a:spcPct val="100000"/>
                        </a:lnSpc>
                        <a:spcBef>
                          <a:spcPts val="0"/>
                        </a:spcBef>
                        <a:spcAft>
                          <a:spcPts val="0"/>
                        </a:spcAft>
                        <a:buClrTx/>
                        <a:buSzTx/>
                        <a:buFont typeface="+mj-lt"/>
                        <a:buNone/>
                        <a:tabLst/>
                        <a:defRPr/>
                      </a:pPr>
                      <a:endParaRPr lang="sv-SE" sz="1500"/>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Njur- och urinvägs</a:t>
                      </a:r>
                      <a:r>
                        <a:rPr lang="sv-SE" sz="1500" baseline="0"/>
                        <a:t>sjukdomar</a:t>
                      </a:r>
                      <a:endParaRPr lang="sv-SE" sz="1500"/>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Mag- och tarmsjukdomar</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Medicinsk diagnostik</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500"/>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Psykisk hälsa</a:t>
                      </a:r>
                    </a:p>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500">
                        <a:solidFill>
                          <a:schemeClr val="tx1"/>
                        </a:solidFill>
                      </a:endParaRPr>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Rehabilitering, habilitering och försäkringsmedicin</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Reumatologiska</a:t>
                      </a:r>
                      <a:r>
                        <a:rPr lang="sv-SE" sz="1500" baseline="0"/>
                        <a:t> sjukdomar</a:t>
                      </a:r>
                      <a:endParaRPr lang="sv-SE" sz="1500"/>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Rörelseorganens sjukdomar</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Sällsynta sjukdomar</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b="0">
                          <a:solidFill>
                            <a:schemeClr val="tx1"/>
                          </a:solidFill>
                        </a:rPr>
                        <a:t>Tandvård</a:t>
                      </a:r>
                    </a:p>
                  </a:txBody>
                  <a:tcPr marL="91187" marR="91187" marT="45595" marB="45595" vert="vert270" anchor="b">
                    <a:solidFill>
                      <a:schemeClr val="accent5">
                        <a:lumMod val="20000"/>
                        <a:lumOff val="80000"/>
                      </a:schemeClr>
                    </a:solidFill>
                  </a:tcPr>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500"/>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Äldres hälsa</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Ögonsjukdomar</a:t>
                      </a: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500"/>
                        <a:t>Öron-,</a:t>
                      </a:r>
                      <a:r>
                        <a:rPr lang="sv-SE" sz="1500" baseline="0"/>
                        <a:t> </a:t>
                      </a:r>
                      <a:r>
                        <a:rPr lang="sv-SE" sz="1500"/>
                        <a:t>näsa-</a:t>
                      </a:r>
                      <a:r>
                        <a:rPr lang="sv-SE" sz="1500" baseline="0"/>
                        <a:t> och </a:t>
                      </a:r>
                      <a:r>
                        <a:rPr lang="sv-SE" sz="1500"/>
                        <a:t>halssjukdomar</a:t>
                      </a:r>
                      <a:endParaRPr lang="sv-SE" sz="1500">
                        <a:solidFill>
                          <a:schemeClr val="tx1"/>
                        </a:solidFill>
                      </a:endParaRPr>
                    </a:p>
                  </a:txBody>
                  <a:tcPr marL="91187" marR="91187" marT="45595" marB="45595"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500">
                        <a:solidFill>
                          <a:schemeClr val="tx1"/>
                        </a:solidFill>
                      </a:endParaRPr>
                    </a:p>
                  </a:txBody>
                  <a:tcPr marL="91187" marR="91187" marT="45595" marB="45595" vert="vert270" anchor="b"/>
                </a:tc>
                <a:extLst>
                  <a:ext uri="{0D108BD9-81ED-4DB2-BD59-A6C34878D82A}">
                    <a16:rowId xmlns:a16="http://schemas.microsoft.com/office/drawing/2014/main" val="10001"/>
                  </a:ext>
                </a:extLst>
              </a:tr>
              <a:tr h="569125">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a:solidFill>
                            <a:schemeClr val="bg1"/>
                          </a:solidFill>
                        </a:rPr>
                        <a:t>Nationella samverkansgrupper (NSG)</a:t>
                      </a:r>
                      <a:endParaRPr lang="sv-SE" sz="1600" b="1">
                        <a:solidFill>
                          <a:schemeClr val="bg1"/>
                        </a:solidFill>
                        <a:latin typeface="+mn-lt"/>
                      </a:endParaRPr>
                    </a:p>
                  </a:txBody>
                  <a:tcPr marL="91187" marR="91187" marT="45595" marB="45595">
                    <a:solidFill>
                      <a:srgbClr val="BF9BAA"/>
                    </a:solidFill>
                  </a:tcPr>
                </a:tc>
                <a:tc hMerge="1">
                  <a:txBody>
                    <a:bodyPr/>
                    <a:lstStyle/>
                    <a:p>
                      <a:endParaRPr lang="sv-SE"/>
                    </a:p>
                  </a:txBody>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a:p>
                  </a:txBody>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a:p>
                  </a:txBody>
                  <a:tcPr/>
                </a:tc>
                <a:tc hMerge="1">
                  <a:txBody>
                    <a:bodyPr/>
                    <a:lstStyle/>
                    <a:p>
                      <a:endParaRPr lang="sv-SE" sz="800"/>
                    </a:p>
                  </a:txBody>
                  <a:tcPr>
                    <a:lnT w="12700" cap="flat" cmpd="sng" algn="ctr">
                      <a:solidFill>
                        <a:schemeClr val="tx1"/>
                      </a:solidFill>
                      <a:prstDash val="solid"/>
                      <a:round/>
                      <a:headEnd type="none" w="med" len="med"/>
                      <a:tailEnd type="none" w="med" len="med"/>
                    </a:lnT>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a:solidFill>
                          <a:schemeClr val="bg1"/>
                        </a:solidFill>
                        <a:latin typeface="+mn-lt"/>
                      </a:endParaRPr>
                    </a:p>
                  </a:txBody>
                  <a:tcPr>
                    <a:solidFill>
                      <a:srgbClr val="BF9BA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a:solidFill>
                          <a:schemeClr val="bg1"/>
                        </a:solidFill>
                        <a:latin typeface="+mn-lt"/>
                      </a:endParaRPr>
                    </a:p>
                  </a:txBody>
                  <a:tcPr>
                    <a:solidFill>
                      <a:srgbClr val="BF9BA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a:solidFill>
                          <a:schemeClr val="bg1"/>
                        </a:solidFill>
                        <a:latin typeface="+mn-lt"/>
                      </a:endParaRPr>
                    </a:p>
                  </a:txBody>
                  <a:tcPr>
                    <a:solidFill>
                      <a:srgbClr val="BF9BA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a:solidFill>
                          <a:schemeClr val="bg1"/>
                        </a:solidFill>
                        <a:latin typeface="+mn-lt"/>
                      </a:endParaRPr>
                    </a:p>
                  </a:txBody>
                  <a:tcPr marL="91187" marR="91187" marT="45594" marB="45594">
                    <a:solidFill>
                      <a:srgbClr val="BF9BA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a:solidFill>
                          <a:schemeClr val="bg1"/>
                        </a:solidFill>
                        <a:latin typeface="+mn-lt"/>
                      </a:endParaRPr>
                    </a:p>
                  </a:txBody>
                  <a:tcPr marL="91187" marR="91187" marT="45594" marB="45594">
                    <a:solidFill>
                      <a:srgbClr val="BF9BAA"/>
                    </a:solidFill>
                  </a:tcPr>
                </a:tc>
                <a:extLst>
                  <a:ext uri="{0D108BD9-81ED-4DB2-BD59-A6C34878D82A}">
                    <a16:rowId xmlns:a16="http://schemas.microsoft.com/office/drawing/2014/main" val="10002"/>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a:t>Metoder för kunskapsstöd</a:t>
                      </a:r>
                    </a:p>
                  </a:txBody>
                  <a:tcPr marL="91187" marR="91187" marT="45595" marB="45595">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p>
                  </a:txBody>
                  <a:tcPr marL="91187" marR="91187" marT="45594" marB="45594">
                    <a:solidFill>
                      <a:srgbClr val="377D7A">
                        <a:alpha val="10000"/>
                      </a:srgbClr>
                    </a:solidFill>
                  </a:tcPr>
                </a:tc>
                <a:extLst>
                  <a:ext uri="{0D108BD9-81ED-4DB2-BD59-A6C34878D82A}">
                    <a16:rowId xmlns:a16="http://schemas.microsoft.com/office/drawing/2014/main" val="10003"/>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a:t>Kvalitetsregister</a:t>
                      </a:r>
                      <a:endParaRPr lang="sv-SE" sz="1500">
                        <a:latin typeface="+mn-lt"/>
                      </a:endParaRPr>
                    </a:p>
                  </a:txBody>
                  <a:tcPr marL="91187" marR="91187" marT="45595" marB="45595">
                    <a:solidFill>
                      <a:srgbClr val="377D7A">
                        <a:alpha val="10000"/>
                      </a:srgb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4"/>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a:t>Uppföljning och analys </a:t>
                      </a:r>
                      <a:endParaRPr lang="sv-SE" sz="1500">
                        <a:latin typeface="+mn-lt"/>
                      </a:endParaRPr>
                    </a:p>
                  </a:txBody>
                  <a:tcPr marL="91187" marR="91187" marT="45595" marB="45595">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5"/>
                  </a:ext>
                </a:extLst>
              </a:tr>
              <a:tr h="347243">
                <a:tc gridSpan="2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500"/>
                        <a:t>Läkemedel/medicinteknik</a:t>
                      </a:r>
                      <a:endParaRPr lang="sv-SE" sz="1500">
                        <a:latin typeface="+mn-lt"/>
                      </a:endParaRPr>
                    </a:p>
                  </a:txBody>
                  <a:tcPr marL="91187" marR="91187" marT="45595" marB="45595">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6"/>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a:t>Forskning/Life Science</a:t>
                      </a:r>
                      <a:endParaRPr lang="sv-SE" sz="1500">
                        <a:latin typeface="+mn-lt"/>
                      </a:endParaRPr>
                    </a:p>
                  </a:txBody>
                  <a:tcPr marL="91187" marR="91187" marT="45595" marB="45595">
                    <a:solidFill>
                      <a:srgbClr val="377D7A">
                        <a:alpha val="10000"/>
                      </a:srgb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7"/>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b="0">
                          <a:solidFill>
                            <a:schemeClr val="tx1"/>
                          </a:solidFill>
                          <a:latin typeface="+mn-lt"/>
                        </a:rPr>
                        <a:t>Patientsäkerhet</a:t>
                      </a:r>
                    </a:p>
                  </a:txBody>
                  <a:tcPr marL="91187" marR="91187" marT="45595" marB="45595">
                    <a:solidFill>
                      <a:srgbClr val="377D7A">
                        <a:alpha val="10000"/>
                      </a:srgb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8"/>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a:latin typeface="+mn-lt"/>
                        </a:rPr>
                        <a:t>Strukturerad vårdinformation</a:t>
                      </a:r>
                    </a:p>
                  </a:txBody>
                  <a:tcPr marL="91187" marR="91187" marT="45595" marB="45595">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9"/>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a:t>Tillfälliga satsningar</a:t>
                      </a:r>
                      <a:endParaRPr lang="sv-SE" sz="1500">
                        <a:latin typeface="+mn-lt"/>
                      </a:endParaRPr>
                    </a:p>
                  </a:txBody>
                  <a:tcPr marL="91187" marR="91187" marT="45595" marB="45595">
                    <a:solidFill>
                      <a:srgbClr val="EBF2F1"/>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2856751506"/>
                  </a:ext>
                </a:extLst>
              </a:tr>
              <a:tr h="314709">
                <a:tc gridSpan="2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500">
                        <a:latin typeface="+mn-lt"/>
                      </a:endParaRPr>
                    </a:p>
                  </a:txBody>
                  <a:tcPr marL="91187" marR="91187" marT="45595" marB="45595">
                    <a:solidFill>
                      <a:srgbClr val="EBF2F1"/>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433965673"/>
                  </a:ext>
                </a:extLst>
              </a:tr>
            </a:tbl>
          </a:graphicData>
        </a:graphic>
      </p:graphicFrame>
      <p:graphicFrame>
        <p:nvGraphicFramePr>
          <p:cNvPr id="2" name="Tabell 1"/>
          <p:cNvGraphicFramePr>
            <a:graphicFrameLocks noGrp="1"/>
          </p:cNvGraphicFramePr>
          <p:nvPr/>
        </p:nvGraphicFramePr>
        <p:xfrm>
          <a:off x="-1210235" y="2097742"/>
          <a:ext cx="216747" cy="297180"/>
        </p:xfrm>
        <a:graphic>
          <a:graphicData uri="http://schemas.openxmlformats.org/drawingml/2006/table">
            <a:tbl>
              <a:tblPr/>
              <a:tblGrid>
                <a:gridCol w="216747">
                  <a:extLst>
                    <a:ext uri="{9D8B030D-6E8A-4147-A177-3AD203B41FA5}">
                      <a16:colId xmlns:a16="http://schemas.microsoft.com/office/drawing/2014/main" val="20000"/>
                    </a:ext>
                  </a:extLst>
                </a:gridCol>
              </a:tblGrid>
              <a:tr h="297180">
                <a:tc>
                  <a:txBody>
                    <a:bodyPr/>
                    <a:lstStyle/>
                    <a:p>
                      <a:endParaRPr lang="sv-SE" sz="130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4" name="Tabell 3"/>
          <p:cNvGraphicFramePr>
            <a:graphicFrameLocks noGrp="1"/>
          </p:cNvGraphicFramePr>
          <p:nvPr/>
        </p:nvGraphicFramePr>
        <p:xfrm>
          <a:off x="-806824" y="1371601"/>
          <a:ext cx="216747" cy="297180"/>
        </p:xfrm>
        <a:graphic>
          <a:graphicData uri="http://schemas.openxmlformats.org/drawingml/2006/table">
            <a:tbl>
              <a:tblPr/>
              <a:tblGrid>
                <a:gridCol w="216747">
                  <a:extLst>
                    <a:ext uri="{9D8B030D-6E8A-4147-A177-3AD203B41FA5}">
                      <a16:colId xmlns:a16="http://schemas.microsoft.com/office/drawing/2014/main" val="20000"/>
                    </a:ext>
                  </a:extLst>
                </a:gridCol>
              </a:tblGrid>
              <a:tr h="297180">
                <a:tc>
                  <a:txBody>
                    <a:bodyPr/>
                    <a:lstStyle/>
                    <a:p>
                      <a:endParaRPr lang="sv-SE" sz="130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ruta 4"/>
          <p:cNvSpPr txBox="1"/>
          <p:nvPr/>
        </p:nvSpPr>
        <p:spPr>
          <a:xfrm>
            <a:off x="171449" y="2957086"/>
            <a:ext cx="11677651" cy="307777"/>
          </a:xfrm>
          <a:prstGeom prst="rect">
            <a:avLst/>
          </a:prstGeom>
          <a:solidFill>
            <a:schemeClr val="bg1">
              <a:alpha val="50000"/>
            </a:schemeClr>
          </a:solidFill>
        </p:spPr>
        <p:txBody>
          <a:bodyPr wrap="square" rtlCol="0">
            <a:spAutoFit/>
          </a:bodyPr>
          <a:lstStyle/>
          <a:p>
            <a:pPr defTabSz="914377">
              <a:defRPr/>
            </a:pPr>
            <a:r>
              <a:rPr lang="sv-SE" sz="1400">
                <a:solidFill>
                  <a:prstClr val="black"/>
                </a:solidFill>
                <a:latin typeface="Calibri" panose="020F0502020204030204"/>
              </a:rPr>
              <a:t>Nationella primärvårdsrådet</a:t>
            </a:r>
          </a:p>
        </p:txBody>
      </p:sp>
      <p:cxnSp>
        <p:nvCxnSpPr>
          <p:cNvPr id="8" name="Rak pilkoppling 7"/>
          <p:cNvCxnSpPr/>
          <p:nvPr/>
        </p:nvCxnSpPr>
        <p:spPr>
          <a:xfrm>
            <a:off x="2369331" y="3095975"/>
            <a:ext cx="2084605" cy="0"/>
          </a:xfrm>
          <a:prstGeom prst="straightConnector1">
            <a:avLst/>
          </a:prstGeom>
          <a:ln w="22225">
            <a:solidFill>
              <a:srgbClr val="377D7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p:cNvCxnSpPr/>
          <p:nvPr/>
        </p:nvCxnSpPr>
        <p:spPr>
          <a:xfrm>
            <a:off x="9636906" y="3095975"/>
            <a:ext cx="2084605" cy="0"/>
          </a:xfrm>
          <a:prstGeom prst="straightConnector1">
            <a:avLst/>
          </a:prstGeom>
          <a:ln w="22225">
            <a:solidFill>
              <a:srgbClr val="377D7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p:cNvCxnSpPr/>
          <p:nvPr/>
        </p:nvCxnSpPr>
        <p:spPr>
          <a:xfrm>
            <a:off x="7160406" y="3104012"/>
            <a:ext cx="2084605" cy="0"/>
          </a:xfrm>
          <a:prstGeom prst="straightConnector1">
            <a:avLst/>
          </a:prstGeom>
          <a:ln w="22225">
            <a:solidFill>
              <a:srgbClr val="377D7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p:cNvCxnSpPr/>
          <p:nvPr/>
        </p:nvCxnSpPr>
        <p:spPr>
          <a:xfrm>
            <a:off x="4758736" y="3095975"/>
            <a:ext cx="2084605" cy="0"/>
          </a:xfrm>
          <a:prstGeom prst="straightConnector1">
            <a:avLst/>
          </a:prstGeom>
          <a:ln w="22225">
            <a:solidFill>
              <a:srgbClr val="377D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28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1F6CC646-B5AD-47F7-A79C-D57DF102E427}"/>
              </a:ext>
            </a:extLst>
          </p:cNvPr>
          <p:cNvSpPr>
            <a:spLocks noGrp="1"/>
          </p:cNvSpPr>
          <p:nvPr>
            <p:ph type="ctrTitle"/>
          </p:nvPr>
        </p:nvSpPr>
        <p:spPr>
          <a:xfrm>
            <a:off x="758026" y="-70873"/>
            <a:ext cx="11011728" cy="1311128"/>
          </a:xfrm>
        </p:spPr>
        <p:txBody>
          <a:bodyPr>
            <a:noAutofit/>
          </a:bodyPr>
          <a:lstStyle/>
          <a:p>
            <a:r>
              <a:rPr lang="sv-SE" sz="3200">
                <a:solidFill>
                  <a:srgbClr val="002060"/>
                </a:solidFill>
              </a:rPr>
              <a:t>Region Värmlands lokala system för kunskapsstyrning</a:t>
            </a:r>
            <a:endParaRPr lang="sv-SE" sz="3200"/>
          </a:p>
        </p:txBody>
      </p:sp>
      <p:graphicFrame>
        <p:nvGraphicFramePr>
          <p:cNvPr id="4" name="textruta 22">
            <a:extLst>
              <a:ext uri="{FF2B5EF4-FFF2-40B4-BE49-F238E27FC236}">
                <a16:creationId xmlns:a16="http://schemas.microsoft.com/office/drawing/2014/main" id="{2AF42689-4FD5-4BEF-A43C-7235D580DF53}"/>
              </a:ext>
            </a:extLst>
          </p:cNvPr>
          <p:cNvGraphicFramePr>
            <a:graphicFrameLocks noGrp="1"/>
          </p:cNvGraphicFramePr>
          <p:nvPr>
            <p:ph idx="4294967295"/>
          </p:nvPr>
        </p:nvGraphicFramePr>
        <p:xfrm>
          <a:off x="758026" y="947955"/>
          <a:ext cx="8788646" cy="5633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 4" descr="Möte">
            <a:extLst>
              <a:ext uri="{FF2B5EF4-FFF2-40B4-BE49-F238E27FC236}">
                <a16:creationId xmlns:a16="http://schemas.microsoft.com/office/drawing/2014/main" id="{95E026D2-6C1E-4794-8E7B-2B0341496C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6570" y="1148469"/>
            <a:ext cx="914400" cy="914400"/>
          </a:xfrm>
          <a:prstGeom prst="rect">
            <a:avLst/>
          </a:prstGeom>
        </p:spPr>
      </p:pic>
      <p:pic>
        <p:nvPicPr>
          <p:cNvPr id="6" name="Bild 5" descr="Gruppkreativitet">
            <a:extLst>
              <a:ext uri="{FF2B5EF4-FFF2-40B4-BE49-F238E27FC236}">
                <a16:creationId xmlns:a16="http://schemas.microsoft.com/office/drawing/2014/main" id="{CD2B8B9A-4B20-4F97-BAB2-6970E7D812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3068" y="2539108"/>
            <a:ext cx="914400" cy="914400"/>
          </a:xfrm>
          <a:prstGeom prst="rect">
            <a:avLst/>
          </a:prstGeom>
        </p:spPr>
      </p:pic>
      <p:pic>
        <p:nvPicPr>
          <p:cNvPr id="7" name="Bild 6" descr="Handskakning">
            <a:extLst>
              <a:ext uri="{FF2B5EF4-FFF2-40B4-BE49-F238E27FC236}">
                <a16:creationId xmlns:a16="http://schemas.microsoft.com/office/drawing/2014/main" id="{A36C2CE9-A9C7-4156-81C3-0ED4881B8D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3068" y="3935665"/>
            <a:ext cx="914400" cy="914400"/>
          </a:xfrm>
          <a:prstGeom prst="rect">
            <a:avLst/>
          </a:prstGeom>
        </p:spPr>
      </p:pic>
      <p:pic>
        <p:nvPicPr>
          <p:cNvPr id="8" name="Bild 7" descr="Grupp">
            <a:extLst>
              <a:ext uri="{FF2B5EF4-FFF2-40B4-BE49-F238E27FC236}">
                <a16:creationId xmlns:a16="http://schemas.microsoft.com/office/drawing/2014/main" id="{46ACDD25-27E2-499C-BB5D-A28583548A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3068" y="5258413"/>
            <a:ext cx="914400" cy="914400"/>
          </a:xfrm>
          <a:prstGeom prst="rect">
            <a:avLst/>
          </a:prstGeom>
        </p:spPr>
      </p:pic>
      <p:pic>
        <p:nvPicPr>
          <p:cNvPr id="10" name="Bildobjekt 9">
            <a:extLst>
              <a:ext uri="{FF2B5EF4-FFF2-40B4-BE49-F238E27FC236}">
                <a16:creationId xmlns:a16="http://schemas.microsoft.com/office/drawing/2014/main" id="{858E2ED3-5B0C-40F5-8C84-1C247E40BE36}"/>
              </a:ext>
            </a:extLst>
          </p:cNvPr>
          <p:cNvPicPr>
            <a:picLocks noChangeAspect="1"/>
          </p:cNvPicPr>
          <p:nvPr/>
        </p:nvPicPr>
        <p:blipFill rotWithShape="1">
          <a:blip r:embed="rId16"/>
          <a:srcRect l="20542"/>
          <a:stretch/>
        </p:blipFill>
        <p:spPr>
          <a:xfrm>
            <a:off x="9855216" y="1397876"/>
            <a:ext cx="1019826" cy="912396"/>
          </a:xfrm>
          <a:prstGeom prst="rect">
            <a:avLst/>
          </a:prstGeom>
        </p:spPr>
      </p:pic>
      <p:pic>
        <p:nvPicPr>
          <p:cNvPr id="15" name="Bildobjekt 14" descr="Leende sjukhuspersonal">
            <a:extLst>
              <a:ext uri="{FF2B5EF4-FFF2-40B4-BE49-F238E27FC236}">
                <a16:creationId xmlns:a16="http://schemas.microsoft.com/office/drawing/2014/main" id="{3AA745B4-F716-4501-A9E2-BB147656D0A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9722606" y="2715712"/>
            <a:ext cx="1300261" cy="912396"/>
          </a:xfrm>
          <a:prstGeom prst="rect">
            <a:avLst/>
          </a:prstGeom>
        </p:spPr>
      </p:pic>
      <p:pic>
        <p:nvPicPr>
          <p:cNvPr id="23" name="Bildobjekt 22" descr="Gamla kvinna som ler glädje av två händer">
            <a:extLst>
              <a:ext uri="{FF2B5EF4-FFF2-40B4-BE49-F238E27FC236}">
                <a16:creationId xmlns:a16="http://schemas.microsoft.com/office/drawing/2014/main" id="{338740B0-49CF-4112-B75E-2C4353B0D60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9546672" y="5189451"/>
            <a:ext cx="472428" cy="1164359"/>
          </a:xfrm>
          <a:prstGeom prst="rect">
            <a:avLst/>
          </a:prstGeom>
        </p:spPr>
      </p:pic>
      <p:pic>
        <p:nvPicPr>
          <p:cNvPr id="25" name="Bildobjekt 24" descr="Kvinna som glädjerar en hand">
            <a:extLst>
              <a:ext uri="{FF2B5EF4-FFF2-40B4-BE49-F238E27FC236}">
                <a16:creationId xmlns:a16="http://schemas.microsoft.com/office/drawing/2014/main" id="{F2695F2F-4A49-40DC-A3FA-99EEE1A2251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944692" y="5161192"/>
            <a:ext cx="283642" cy="1108841"/>
          </a:xfrm>
          <a:prstGeom prst="rect">
            <a:avLst/>
          </a:prstGeom>
        </p:spPr>
      </p:pic>
      <p:pic>
        <p:nvPicPr>
          <p:cNvPr id="27" name="Bildobjekt 26" descr="Unga affärsman hand om Chin">
            <a:extLst>
              <a:ext uri="{FF2B5EF4-FFF2-40B4-BE49-F238E27FC236}">
                <a16:creationId xmlns:a16="http://schemas.microsoft.com/office/drawing/2014/main" id="{B26AB5DF-775F-4BA5-9115-312FB87B79E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55520" y="5337307"/>
            <a:ext cx="234432" cy="756609"/>
          </a:xfrm>
          <a:prstGeom prst="rect">
            <a:avLst/>
          </a:prstGeom>
        </p:spPr>
      </p:pic>
      <p:pic>
        <p:nvPicPr>
          <p:cNvPr id="29" name="Bildobjekt 28" descr="Person som hjälper kund">
            <a:extLst>
              <a:ext uri="{FF2B5EF4-FFF2-40B4-BE49-F238E27FC236}">
                <a16:creationId xmlns:a16="http://schemas.microsoft.com/office/drawing/2014/main" id="{FA668BEF-532F-4391-A05F-3E1592F8DAB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6091" t="29290" r="20766"/>
          <a:stretch/>
        </p:blipFill>
        <p:spPr>
          <a:xfrm>
            <a:off x="10517138" y="5405542"/>
            <a:ext cx="567557" cy="620138"/>
          </a:xfrm>
          <a:prstGeom prst="rect">
            <a:avLst/>
          </a:prstGeom>
        </p:spPr>
      </p:pic>
      <p:pic>
        <p:nvPicPr>
          <p:cNvPr id="17" name="Bildobjekt 2">
            <a:extLst>
              <a:ext uri="{FF2B5EF4-FFF2-40B4-BE49-F238E27FC236}">
                <a16:creationId xmlns:a16="http://schemas.microsoft.com/office/drawing/2014/main" id="{1A6D4B95-C822-13E6-9379-3255BD6BF50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40090" t="6567" r="29442" b="8955"/>
          <a:stretch/>
        </p:blipFill>
        <p:spPr bwMode="auto">
          <a:xfrm>
            <a:off x="10091737" y="3985303"/>
            <a:ext cx="726317" cy="10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044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jqTqNSDi2sVuztAOR1et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2.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3.xml><?xml version="1.0" encoding="utf-8"?>
<a:theme xmlns:a="http://schemas.openxmlformats.org/drawingml/2006/main" name="1_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4.xml><?xml version="1.0" encoding="utf-8"?>
<a:theme xmlns:a="http://schemas.openxmlformats.org/drawingml/2006/main" name="1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02D4D526-D8A4-4F4A-B69B-4B3AF82E4831}" vid="{66A6ED8C-007A-4142-BC86-762536A5AB75}"/>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DA46EA2CF70F41B69B906C960B379E" ma:contentTypeVersion="10" ma:contentTypeDescription="Create a new document." ma:contentTypeScope="" ma:versionID="856d12c068e38bc97feb768f10b5c7ad">
  <xsd:schema xmlns:xsd="http://www.w3.org/2001/XMLSchema" xmlns:xs="http://www.w3.org/2001/XMLSchema" xmlns:p="http://schemas.microsoft.com/office/2006/metadata/properties" xmlns:ns2="c8c36789-e8cb-45ba-bb61-f8190913301c" xmlns:ns3="2ee67109-7cd7-4a3c-b94c-a8884ae11700" targetNamespace="http://schemas.microsoft.com/office/2006/metadata/properties" ma:root="true" ma:fieldsID="13777e3f4e2829039958f401d59a5ee2" ns2:_="" ns3:_="">
    <xsd:import namespace="c8c36789-e8cb-45ba-bb61-f8190913301c"/>
    <xsd:import namespace="2ee67109-7cd7-4a3c-b94c-a8884ae117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6789-e8cb-45ba-bb61-f819091330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67109-7cd7-4a3c-b94c-a8884ae1170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8BE8A4-6615-4249-BA05-29BCBCF67F12}">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c8c36789-e8cb-45ba-bb61-f8190913301c"/>
    <ds:schemaRef ds:uri="http://schemas.openxmlformats.org/package/2006/metadata/core-properties"/>
    <ds:schemaRef ds:uri="2ee67109-7cd7-4a3c-b94c-a8884ae11700"/>
    <ds:schemaRef ds:uri="http://www.w3.org/XML/1998/namespace"/>
    <ds:schemaRef ds:uri="http://purl.org/dc/dcmitype/"/>
  </ds:schemaRefs>
</ds:datastoreItem>
</file>

<file path=customXml/itemProps2.xml><?xml version="1.0" encoding="utf-8"?>
<ds:datastoreItem xmlns:ds="http://schemas.openxmlformats.org/officeDocument/2006/customXml" ds:itemID="{3CD9A6CE-B50C-4FDE-94C0-4990BE7EBDA2}">
  <ds:schemaRefs>
    <ds:schemaRef ds:uri="http://schemas.microsoft.com/sharepoint/v3/contenttype/forms"/>
  </ds:schemaRefs>
</ds:datastoreItem>
</file>

<file path=customXml/itemProps3.xml><?xml version="1.0" encoding="utf-8"?>
<ds:datastoreItem xmlns:ds="http://schemas.openxmlformats.org/officeDocument/2006/customXml" ds:itemID="{D7C3FC82-E935-42A0-B9F2-8F7C679F215D}">
  <ds:schemaRefs>
    <ds:schemaRef ds:uri="2ee67109-7cd7-4a3c-b94c-a8884ae11700"/>
    <ds:schemaRef ds:uri="c8c36789-e8cb-45ba-bb61-f819091330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372</TotalTime>
  <Words>2352</Words>
  <Application>Microsoft Office PowerPoint</Application>
  <PresentationFormat>Bredbild</PresentationFormat>
  <Paragraphs>368</Paragraphs>
  <Slides>24</Slides>
  <Notes>21</Notes>
  <HiddenSlides>0</HiddenSlides>
  <MMClips>0</MMClips>
  <ScaleCrop>false</ScaleCrop>
  <HeadingPairs>
    <vt:vector size="8" baseType="variant">
      <vt:variant>
        <vt:lpstr>Använt teckensnitt</vt:lpstr>
      </vt:variant>
      <vt:variant>
        <vt:i4>8</vt:i4>
      </vt:variant>
      <vt:variant>
        <vt:lpstr>Tema</vt:lpstr>
      </vt:variant>
      <vt:variant>
        <vt:i4>4</vt:i4>
      </vt:variant>
      <vt:variant>
        <vt:lpstr>Serverprogram för OLE-inbäddning</vt:lpstr>
      </vt:variant>
      <vt:variant>
        <vt:i4>1</vt:i4>
      </vt:variant>
      <vt:variant>
        <vt:lpstr>Bildrubriker</vt:lpstr>
      </vt:variant>
      <vt:variant>
        <vt:i4>24</vt:i4>
      </vt:variant>
    </vt:vector>
  </HeadingPairs>
  <TitlesOfParts>
    <vt:vector size="37" baseType="lpstr">
      <vt:lpstr>Arial</vt:lpstr>
      <vt:lpstr>Calibri</vt:lpstr>
      <vt:lpstr>Calibri Light</vt:lpstr>
      <vt:lpstr>Courier New</vt:lpstr>
      <vt:lpstr>georgia</vt:lpstr>
      <vt:lpstr>open sans</vt:lpstr>
      <vt:lpstr>Symbol</vt:lpstr>
      <vt:lpstr>Wingdings</vt:lpstr>
      <vt:lpstr>Tema_sveriges_regioner_i_samverkan</vt:lpstr>
      <vt:lpstr>Region Varmland</vt:lpstr>
      <vt:lpstr>1_Region Varmland</vt:lpstr>
      <vt:lpstr>11_Tema_sveriges_regioner_i_samverkan</vt:lpstr>
      <vt:lpstr>think-cell Slide</vt:lpstr>
      <vt:lpstr>Kunskapsstyrning</vt:lpstr>
      <vt:lpstr>Samverkan för en mer  kunskapsbaserad, jämlik och resurseffektiv vård</vt:lpstr>
      <vt:lpstr>Lena Gjevert (Hälso-och sjukvårdsdirektör)   Caisa Hedlund (Sakkunnig: Rehabilitering, Habilitering och Försäkringsmedicin)</vt:lpstr>
      <vt:lpstr>Bakgrund</vt:lpstr>
      <vt:lpstr>Varför gör vi ett nationellt system?</vt:lpstr>
      <vt:lpstr>PowerPoint-presentation</vt:lpstr>
      <vt:lpstr>PowerPoint-presentation</vt:lpstr>
      <vt:lpstr>PowerPoint-presentation</vt:lpstr>
      <vt:lpstr>Region Värmlands lokala system för kunskapsstyrning</vt:lpstr>
      <vt:lpstr>Exempel på kunskapsstöd</vt:lpstr>
      <vt:lpstr>PowerPoint-presentation</vt:lpstr>
      <vt:lpstr>Mer information</vt:lpstr>
      <vt:lpstr>Lite mer om  Hur påverkas fysioterapeuter inom primärvården?</vt:lpstr>
      <vt:lpstr>PowerPoint-presentation</vt:lpstr>
      <vt:lpstr>Personcentrerat och sammanhållet vårdförlopp Generell struktur på förloppen</vt:lpstr>
      <vt:lpstr>PowerPoint-presentation</vt:lpstr>
      <vt:lpstr>PowerPoint-presentation</vt:lpstr>
      <vt:lpstr>PowerPoint-presentation</vt:lpstr>
      <vt:lpstr>Fler kunskapsstöd….. som har betydelse för fysioterapeuter inom primärvården</vt:lpstr>
      <vt:lpstr>Fler kunskapsstöd….. som kommer ha betydelse för fysioterapeuter inom primärvården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Camilla Staaf</dc:creator>
  <cp:lastModifiedBy>Åsa Hedeberg</cp:lastModifiedBy>
  <cp:revision>9</cp:revision>
  <cp:lastPrinted>2022-06-01T14:07:55Z</cp:lastPrinted>
  <dcterms:created xsi:type="dcterms:W3CDTF">2022-04-01T07:38:27Z</dcterms:created>
  <dcterms:modified xsi:type="dcterms:W3CDTF">2022-06-08T13:51:43Z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0x01010012DA46EA2CF70F41B69B906C960B379E</vt:lpwstr>
  </property>
</Properties>
</file>