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46651A-CEEE-439C-AA58-9E761A71C6F3}" v="6" dt="2021-11-23T17:11:20.3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3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-Carin Johansson" userId="S::anna-carin.johansson@regionvarmland.se::17245a5f-e8b7-4155-a53b-a1a9fea37e6c" providerId="AD" clId="Web-{B3398B86-FF9B-B860-A60E-AE04AE8AD499}"/>
    <pc:docChg chg="modSld">
      <pc:chgData name="Anna-Carin Johansson" userId="S::anna-carin.johansson@regionvarmland.se::17245a5f-e8b7-4155-a53b-a1a9fea37e6c" providerId="AD" clId="Web-{B3398B86-FF9B-B860-A60E-AE04AE8AD499}" dt="2021-10-18T08:35:17.193" v="6" actId="20577"/>
      <pc:docMkLst>
        <pc:docMk/>
      </pc:docMkLst>
      <pc:sldChg chg="modSp">
        <pc:chgData name="Anna-Carin Johansson" userId="S::anna-carin.johansson@regionvarmland.se::17245a5f-e8b7-4155-a53b-a1a9fea37e6c" providerId="AD" clId="Web-{B3398B86-FF9B-B860-A60E-AE04AE8AD499}" dt="2021-10-18T08:32:00.266" v="1" actId="20577"/>
        <pc:sldMkLst>
          <pc:docMk/>
          <pc:sldMk cId="2877973002" sldId="261"/>
        </pc:sldMkLst>
        <pc:spChg chg="mod">
          <ac:chgData name="Anna-Carin Johansson" userId="S::anna-carin.johansson@regionvarmland.se::17245a5f-e8b7-4155-a53b-a1a9fea37e6c" providerId="AD" clId="Web-{B3398B86-FF9B-B860-A60E-AE04AE8AD499}" dt="2021-10-18T08:32:00.266" v="1" actId="20577"/>
          <ac:spMkLst>
            <pc:docMk/>
            <pc:sldMk cId="2877973002" sldId="261"/>
            <ac:spMk id="6" creationId="{1FC42FFC-9A30-4221-AD1C-288047F77FF5}"/>
          </ac:spMkLst>
        </pc:spChg>
      </pc:sldChg>
      <pc:sldChg chg="modSp">
        <pc:chgData name="Anna-Carin Johansson" userId="S::anna-carin.johansson@regionvarmland.se::17245a5f-e8b7-4155-a53b-a1a9fea37e6c" providerId="AD" clId="Web-{B3398B86-FF9B-B860-A60E-AE04AE8AD499}" dt="2021-10-18T08:35:17.193" v="6" actId="20577"/>
        <pc:sldMkLst>
          <pc:docMk/>
          <pc:sldMk cId="2135749096" sldId="262"/>
        </pc:sldMkLst>
        <pc:spChg chg="mod">
          <ac:chgData name="Anna-Carin Johansson" userId="S::anna-carin.johansson@regionvarmland.se::17245a5f-e8b7-4155-a53b-a1a9fea37e6c" providerId="AD" clId="Web-{B3398B86-FF9B-B860-A60E-AE04AE8AD499}" dt="2021-10-18T08:34:54.942" v="4" actId="20577"/>
          <ac:spMkLst>
            <pc:docMk/>
            <pc:sldMk cId="2135749096" sldId="262"/>
            <ac:spMk id="5" creationId="{C0B24042-8F53-4BD7-84BC-08715986DBBE}"/>
          </ac:spMkLst>
        </pc:spChg>
        <pc:spChg chg="mod">
          <ac:chgData name="Anna-Carin Johansson" userId="S::anna-carin.johansson@regionvarmland.se::17245a5f-e8b7-4155-a53b-a1a9fea37e6c" providerId="AD" clId="Web-{B3398B86-FF9B-B860-A60E-AE04AE8AD499}" dt="2021-10-18T08:35:17.193" v="6" actId="20577"/>
          <ac:spMkLst>
            <pc:docMk/>
            <pc:sldMk cId="2135749096" sldId="262"/>
            <ac:spMk id="6" creationId="{D5212CF3-CC11-41E2-B1CA-875863C0FB05}"/>
          </ac:spMkLst>
        </pc:spChg>
      </pc:sldChg>
    </pc:docChg>
  </pc:docChgLst>
  <pc:docChgLst>
    <pc:chgData name="Camilla Eriksson Sjöö" userId="S::camilla.sjoo2@regionvarmland.se::00d53579-2cc9-43cc-a0b9-a327488228e8" providerId="AD" clId="Web-{B41E65F1-DC75-546C-A43B-F9E5A56EE4D1}"/>
    <pc:docChg chg="modSld">
      <pc:chgData name="Camilla Eriksson Sjöö" userId="S::camilla.sjoo2@regionvarmland.se::00d53579-2cc9-43cc-a0b9-a327488228e8" providerId="AD" clId="Web-{B41E65F1-DC75-546C-A43B-F9E5A56EE4D1}" dt="2021-10-19T10:57:18.965" v="44" actId="20577"/>
      <pc:docMkLst>
        <pc:docMk/>
      </pc:docMkLst>
      <pc:sldChg chg="modSp">
        <pc:chgData name="Camilla Eriksson Sjöö" userId="S::camilla.sjoo2@regionvarmland.se::00d53579-2cc9-43cc-a0b9-a327488228e8" providerId="AD" clId="Web-{B41E65F1-DC75-546C-A43B-F9E5A56EE4D1}" dt="2021-10-19T10:57:18.965" v="44" actId="20577"/>
        <pc:sldMkLst>
          <pc:docMk/>
          <pc:sldMk cId="2135749096" sldId="262"/>
        </pc:sldMkLst>
        <pc:spChg chg="mod">
          <ac:chgData name="Camilla Eriksson Sjöö" userId="S::camilla.sjoo2@regionvarmland.se::00d53579-2cc9-43cc-a0b9-a327488228e8" providerId="AD" clId="Web-{B41E65F1-DC75-546C-A43B-F9E5A56EE4D1}" dt="2021-10-19T10:57:18.965" v="44" actId="20577"/>
          <ac:spMkLst>
            <pc:docMk/>
            <pc:sldMk cId="2135749096" sldId="262"/>
            <ac:spMk id="5" creationId="{C0B24042-8F53-4BD7-84BC-08715986DBBE}"/>
          </ac:spMkLst>
        </pc:spChg>
      </pc:sldChg>
    </pc:docChg>
  </pc:docChgLst>
  <pc:docChgLst>
    <pc:chgData name="Camilla Eriksson Sjöö" userId="00d53579-2cc9-43cc-a0b9-a327488228e8" providerId="ADAL" clId="{B846651A-CEEE-439C-AA58-9E761A71C6F3}"/>
    <pc:docChg chg="modSld">
      <pc:chgData name="Camilla Eriksson Sjöö" userId="00d53579-2cc9-43cc-a0b9-a327488228e8" providerId="ADAL" clId="{B846651A-CEEE-439C-AA58-9E761A71C6F3}" dt="2021-12-27T14:16:26.556" v="245" actId="20577"/>
      <pc:docMkLst>
        <pc:docMk/>
      </pc:docMkLst>
      <pc:sldChg chg="addSp modSp mod">
        <pc:chgData name="Camilla Eriksson Sjöö" userId="00d53579-2cc9-43cc-a0b9-a327488228e8" providerId="ADAL" clId="{B846651A-CEEE-439C-AA58-9E761A71C6F3}" dt="2021-11-23T17:15:22.396" v="241" actId="20577"/>
        <pc:sldMkLst>
          <pc:docMk/>
          <pc:sldMk cId="502725873" sldId="256"/>
        </pc:sldMkLst>
        <pc:spChg chg="mod">
          <ac:chgData name="Camilla Eriksson Sjöö" userId="00d53579-2cc9-43cc-a0b9-a327488228e8" providerId="ADAL" clId="{B846651A-CEEE-439C-AA58-9E761A71C6F3}" dt="2021-11-23T17:15:22.396" v="241" actId="20577"/>
          <ac:spMkLst>
            <pc:docMk/>
            <pc:sldMk cId="502725873" sldId="256"/>
            <ac:spMk id="3" creationId="{057E94A7-75EC-44CE-9410-C23957DC3D43}"/>
          </ac:spMkLst>
        </pc:spChg>
        <pc:picChg chg="add mod">
          <ac:chgData name="Camilla Eriksson Sjöö" userId="00d53579-2cc9-43cc-a0b9-a327488228e8" providerId="ADAL" clId="{B846651A-CEEE-439C-AA58-9E761A71C6F3}" dt="2021-11-23T17:10:38.436" v="222" actId="1076"/>
          <ac:picMkLst>
            <pc:docMk/>
            <pc:sldMk cId="502725873" sldId="256"/>
            <ac:picMk id="4" creationId="{278D2FDD-99C3-4537-9281-5D3FEA37B197}"/>
          </ac:picMkLst>
        </pc:picChg>
      </pc:sldChg>
      <pc:sldChg chg="addSp modSp mod">
        <pc:chgData name="Camilla Eriksson Sjöö" userId="00d53579-2cc9-43cc-a0b9-a327488228e8" providerId="ADAL" clId="{B846651A-CEEE-439C-AA58-9E761A71C6F3}" dt="2021-11-23T17:10:53.465" v="226" actId="1076"/>
        <pc:sldMkLst>
          <pc:docMk/>
          <pc:sldMk cId="3383941224" sldId="257"/>
        </pc:sldMkLst>
        <pc:picChg chg="add mod">
          <ac:chgData name="Camilla Eriksson Sjöö" userId="00d53579-2cc9-43cc-a0b9-a327488228e8" providerId="ADAL" clId="{B846651A-CEEE-439C-AA58-9E761A71C6F3}" dt="2021-11-23T17:10:53.465" v="226" actId="1076"/>
          <ac:picMkLst>
            <pc:docMk/>
            <pc:sldMk cId="3383941224" sldId="257"/>
            <ac:picMk id="5" creationId="{3237142F-5395-4C18-B819-50DDDCEA6753}"/>
          </ac:picMkLst>
        </pc:picChg>
      </pc:sldChg>
      <pc:sldChg chg="addSp modSp mod">
        <pc:chgData name="Camilla Eriksson Sjöö" userId="00d53579-2cc9-43cc-a0b9-a327488228e8" providerId="ADAL" clId="{B846651A-CEEE-439C-AA58-9E761A71C6F3}" dt="2021-12-27T14:16:26.556" v="245" actId="20577"/>
        <pc:sldMkLst>
          <pc:docMk/>
          <pc:sldMk cId="2877973002" sldId="261"/>
        </pc:sldMkLst>
        <pc:spChg chg="mod">
          <ac:chgData name="Camilla Eriksson Sjöö" userId="00d53579-2cc9-43cc-a0b9-a327488228e8" providerId="ADAL" clId="{B846651A-CEEE-439C-AA58-9E761A71C6F3}" dt="2021-12-27T14:16:26.556" v="245" actId="20577"/>
          <ac:spMkLst>
            <pc:docMk/>
            <pc:sldMk cId="2877973002" sldId="261"/>
            <ac:spMk id="5" creationId="{D7C2998F-0A6C-453C-9270-F662ABAFE969}"/>
          </ac:spMkLst>
        </pc:spChg>
        <pc:spChg chg="mod">
          <ac:chgData name="Camilla Eriksson Sjöö" userId="00d53579-2cc9-43cc-a0b9-a327488228e8" providerId="ADAL" clId="{B846651A-CEEE-439C-AA58-9E761A71C6F3}" dt="2021-11-12T13:36:06.112" v="19" actId="20577"/>
          <ac:spMkLst>
            <pc:docMk/>
            <pc:sldMk cId="2877973002" sldId="261"/>
            <ac:spMk id="6" creationId="{1FC42FFC-9A30-4221-AD1C-288047F77FF5}"/>
          </ac:spMkLst>
        </pc:spChg>
        <pc:picChg chg="add mod">
          <ac:chgData name="Camilla Eriksson Sjöö" userId="00d53579-2cc9-43cc-a0b9-a327488228e8" providerId="ADAL" clId="{B846651A-CEEE-439C-AA58-9E761A71C6F3}" dt="2021-11-23T17:11:03.751" v="228" actId="1076"/>
          <ac:picMkLst>
            <pc:docMk/>
            <pc:sldMk cId="2877973002" sldId="261"/>
            <ac:picMk id="7" creationId="{9804BCC1-B3BF-4B10-A367-5F81AF2B2515}"/>
          </ac:picMkLst>
        </pc:picChg>
      </pc:sldChg>
      <pc:sldChg chg="addSp modSp mod">
        <pc:chgData name="Camilla Eriksson Sjöö" userId="00d53579-2cc9-43cc-a0b9-a327488228e8" providerId="ADAL" clId="{B846651A-CEEE-439C-AA58-9E761A71C6F3}" dt="2021-11-23T17:11:10.125" v="230" actId="1076"/>
        <pc:sldMkLst>
          <pc:docMk/>
          <pc:sldMk cId="2135749096" sldId="262"/>
        </pc:sldMkLst>
        <pc:picChg chg="add mod">
          <ac:chgData name="Camilla Eriksson Sjöö" userId="00d53579-2cc9-43cc-a0b9-a327488228e8" providerId="ADAL" clId="{B846651A-CEEE-439C-AA58-9E761A71C6F3}" dt="2021-11-23T17:11:10.125" v="230" actId="1076"/>
          <ac:picMkLst>
            <pc:docMk/>
            <pc:sldMk cId="2135749096" sldId="262"/>
            <ac:picMk id="7" creationId="{C69BDB31-1468-498B-B4ED-2F3074C14A41}"/>
          </ac:picMkLst>
        </pc:picChg>
      </pc:sldChg>
      <pc:sldChg chg="addSp modSp mod">
        <pc:chgData name="Camilla Eriksson Sjöö" userId="00d53579-2cc9-43cc-a0b9-a327488228e8" providerId="ADAL" clId="{B846651A-CEEE-439C-AA58-9E761A71C6F3}" dt="2021-11-23T17:11:18.935" v="232" actId="1076"/>
        <pc:sldMkLst>
          <pc:docMk/>
          <pc:sldMk cId="161635659" sldId="263"/>
        </pc:sldMkLst>
        <pc:picChg chg="add mod">
          <ac:chgData name="Camilla Eriksson Sjöö" userId="00d53579-2cc9-43cc-a0b9-a327488228e8" providerId="ADAL" clId="{B846651A-CEEE-439C-AA58-9E761A71C6F3}" dt="2021-11-23T17:11:18.935" v="232" actId="1076"/>
          <ac:picMkLst>
            <pc:docMk/>
            <pc:sldMk cId="161635659" sldId="263"/>
            <ac:picMk id="7" creationId="{8AF1E2E9-42DC-406F-A0D4-F2450518962D}"/>
          </ac:picMkLst>
        </pc:picChg>
      </pc:sldChg>
      <pc:sldChg chg="addSp modSp mod">
        <pc:chgData name="Camilla Eriksson Sjöö" userId="00d53579-2cc9-43cc-a0b9-a327488228e8" providerId="ADAL" clId="{B846651A-CEEE-439C-AA58-9E761A71C6F3}" dt="2021-11-23T17:11:22.775" v="234" actId="1076"/>
        <pc:sldMkLst>
          <pc:docMk/>
          <pc:sldMk cId="52277005" sldId="264"/>
        </pc:sldMkLst>
        <pc:picChg chg="add mod">
          <ac:chgData name="Camilla Eriksson Sjöö" userId="00d53579-2cc9-43cc-a0b9-a327488228e8" providerId="ADAL" clId="{B846651A-CEEE-439C-AA58-9E761A71C6F3}" dt="2021-11-23T17:11:22.775" v="234" actId="1076"/>
          <ac:picMkLst>
            <pc:docMk/>
            <pc:sldMk cId="52277005" sldId="264"/>
            <ac:picMk id="5" creationId="{5FF391DA-4C2D-4B86-B89B-52BDA531112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80860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57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2021-12-27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5706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2021-12-27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3" t="28855"/>
          <a:stretch/>
        </p:blipFill>
        <p:spPr>
          <a:xfrm>
            <a:off x="-1" y="0"/>
            <a:ext cx="4121077" cy="34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289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2021-12-27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96808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2021-12-27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5960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2021-12-27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9569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2021-12-27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197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2021-12-27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4619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2021-12-27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029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0" y="0"/>
            <a:ext cx="4121077" cy="342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91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2021-12-27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955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6996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2021-12-27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545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2021-12-27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62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l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2021-12-27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478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2021-12-27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7502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B2360C-C35F-5040-8F82-49517619CE55}" type="datetime1">
              <a:rPr lang="sv-SE" smtClean="0"/>
              <a:pPr/>
              <a:t>2021-12-27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2700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jus 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2021-12-27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815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ö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2021-12-27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70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2021-12-27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47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704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77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557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2021-12-27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330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683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2021-12-27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38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2021-12-27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45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10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2021-12-27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07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17961DE-70CA-1949-9072-9D2A38C11419}" type="datetime1">
              <a:rPr lang="sv-SE" smtClean="0"/>
              <a:t>2021-12-27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85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ionvarmland.se/globalassets/global/utveckling-och-tillvaxt/nya-perspektiv/material-for-personal/lansoverenskommelse-vuxna.pdf" TargetMode="External"/><Relationship Id="rId2" Type="http://schemas.openxmlformats.org/officeDocument/2006/relationships/hyperlink" Target="https://www.regionvarmland.se/globalassets/global/utveckling-och-tillvaxt/nya-perspektiv/material-for-personal/lansoverenskommelse-unga.pdf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A990C8-E9E9-46DD-967B-9AF072764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69931" y="3084178"/>
            <a:ext cx="7036244" cy="1254460"/>
          </a:xfrm>
        </p:spPr>
        <p:txBody>
          <a:bodyPr/>
          <a:lstStyle/>
          <a:p>
            <a:r>
              <a:rPr lang="sv-SE" dirty="0"/>
              <a:t>Organisering missbruks- och beroendevård i Värmland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57E94A7-75EC-44CE-9410-C23957DC3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9445" y="4871557"/>
            <a:ext cx="5599074" cy="645902"/>
          </a:xfrm>
        </p:spPr>
        <p:txBody>
          <a:bodyPr/>
          <a:lstStyle/>
          <a:p>
            <a:r>
              <a:rPr lang="sv-SE" dirty="0"/>
              <a:t>Bildspel framtaget över organiseringen av missbruks- och beroendevården i Värmland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78D2FDD-99C3-4537-9281-5D3FEA37B1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42" y="6060385"/>
            <a:ext cx="1805447" cy="435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272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BBE6EE-97CB-4C2A-B64E-589BB8C5A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977" y="285259"/>
            <a:ext cx="8640000" cy="1325563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b="1" kern="1200">
                <a:latin typeface="+mj-lt"/>
                <a:ea typeface="+mj-ea"/>
                <a:cs typeface="+mj-cs"/>
              </a:rPr>
              <a:t>Bakgrund</a:t>
            </a:r>
            <a:br>
              <a:rPr lang="sv-SE" b="1" kern="1200">
                <a:latin typeface="+mj-lt"/>
                <a:ea typeface="+mj-ea"/>
                <a:cs typeface="+mj-cs"/>
              </a:rPr>
            </a:br>
            <a:r>
              <a:rPr lang="sv-SE" b="1" kern="1200">
                <a:latin typeface="+mj-lt"/>
                <a:ea typeface="+mj-ea"/>
                <a:cs typeface="+mj-cs"/>
              </a:rPr>
              <a:t>   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7E0DE6BE-1BB9-480B-89EC-D947CB94E42E}"/>
              </a:ext>
            </a:extLst>
          </p:cNvPr>
          <p:cNvSpPr txBox="1"/>
          <p:nvPr/>
        </p:nvSpPr>
        <p:spPr>
          <a:xfrm>
            <a:off x="917422" y="2023038"/>
            <a:ext cx="4996074" cy="37009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51460">
              <a:lnSpc>
                <a:spcPct val="90000"/>
              </a:lnSpc>
              <a:spcBef>
                <a:spcPts val="600"/>
              </a:spcBef>
            </a:pPr>
            <a:r>
              <a:rPr lang="sv-SE" sz="2000" dirty="0"/>
              <a:t>Region </a:t>
            </a:r>
            <a:r>
              <a:rPr lang="sv-SE" sz="2000" b="0" i="0" dirty="0">
                <a:effectLst/>
              </a:rPr>
              <a:t>Värmland och Värmlands läns Vårdförbund har sedan 2010 en överenskommelse angående missbruks- och beroendevården i Värmland. Avtalet tecknades i syfte att utveckla missbruksvården i länet.</a:t>
            </a:r>
            <a:endParaRPr lang="sv-SE" sz="2000" dirty="0">
              <a:cs typeface="Arial"/>
            </a:endParaRPr>
          </a:p>
          <a:p>
            <a:pPr indent="-251460">
              <a:lnSpc>
                <a:spcPct val="90000"/>
              </a:lnSpc>
              <a:spcBef>
                <a:spcPts val="600"/>
              </a:spcBef>
            </a:pPr>
            <a:endParaRPr lang="sv-SE" sz="2000" dirty="0">
              <a:cs typeface="Arial"/>
            </a:endParaRPr>
          </a:p>
          <a:p>
            <a:pPr indent="-251460">
              <a:lnSpc>
                <a:spcPct val="90000"/>
              </a:lnSpc>
              <a:spcBef>
                <a:spcPts val="600"/>
              </a:spcBef>
            </a:pPr>
            <a:r>
              <a:rPr lang="sv-SE" sz="2000" dirty="0"/>
              <a:t>Värmlands läns vårdförbund är ett kommunalförbund med direktion enligt kommunallagen och har sitt säte i Karlstad. Samtliga kommuner i Värmlands län är medlemmar i vårdförbundet.</a:t>
            </a:r>
            <a:endParaRPr lang="sv-SE" sz="2000" dirty="0">
              <a:cs typeface="Arial"/>
            </a:endParaRPr>
          </a:p>
          <a:p>
            <a:pPr indent="-251460">
              <a:lnSpc>
                <a:spcPct val="90000"/>
              </a:lnSpc>
              <a:spcBef>
                <a:spcPts val="600"/>
              </a:spcBef>
            </a:pPr>
            <a:endParaRPr lang="sv-SE" sz="1600">
              <a:cs typeface="Arial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8A346D3-D5C3-4B80-AE42-FB578355A1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3756" y="903556"/>
            <a:ext cx="2918960" cy="4538222"/>
          </a:xfrm>
          <a:prstGeom prst="rect">
            <a:avLst/>
          </a:prstGeom>
          <a:noFill/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3237142F-5395-4C18-B819-50DDDCEA67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422" y="6137075"/>
            <a:ext cx="1805447" cy="435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3941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96BF765B-AD21-4C16-8E29-09F88A0431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Representation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EA92E37-5E1D-476D-B437-C1026E4885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Uppdraget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653E6E19-AF38-45C8-8EAC-99274584B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Beskrivning av politiska styrgruppen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7C2998F-0A6C-453C-9270-F662ABAFE969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061273" y="2484000"/>
            <a:ext cx="4855536" cy="1929732"/>
          </a:xfrm>
        </p:spPr>
        <p:txBody>
          <a:bodyPr/>
          <a:lstStyle/>
          <a:p>
            <a:pPr marL="0" indent="0">
              <a:buNone/>
            </a:pPr>
            <a:r>
              <a:rPr lang="sv-SE" sz="2000" b="0" i="0" dirty="0">
                <a:effectLst/>
              </a:rPr>
              <a:t>Representation från Region Värmland och från Värmlands läns vårdförbund, 2+2. Ordförandeskapet roterar </a:t>
            </a:r>
            <a:r>
              <a:rPr lang="sv-SE" sz="2000" b="0" i="0">
                <a:effectLst/>
              </a:rPr>
              <a:t>i två-årsperioder</a:t>
            </a:r>
            <a:r>
              <a:rPr lang="sv-SE"/>
              <a:t>.</a:t>
            </a:r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FC42FFC-9A30-4221-AD1C-288047F77F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6809" y="2484000"/>
            <a:ext cx="5348048" cy="192973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sv-SE" dirty="0">
                <a:cs typeface="Arial"/>
              </a:rPr>
              <a:t>Styrgruppens uppgift är övergripande lednings, styrning och utveckling av den samlade missbruks- och beroendevården i Värmland i enligt med överenskommelserna. </a:t>
            </a:r>
            <a:endParaRPr lang="sv-SE" dirty="0">
              <a:highlight>
                <a:srgbClr val="FFFF00"/>
              </a:highlight>
              <a:cs typeface="Arial"/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9804BCC1-B3BF-4B10-A367-5F81AF2B2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273" y="6137075"/>
            <a:ext cx="1805447" cy="435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7973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F0947762-C2CB-48E6-AEC3-D54758FC2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6809" y="1291838"/>
            <a:ext cx="4140001" cy="823912"/>
          </a:xfrm>
        </p:spPr>
        <p:txBody>
          <a:bodyPr/>
          <a:lstStyle/>
          <a:p>
            <a:r>
              <a:rPr lang="sv-SE" dirty="0"/>
              <a:t>Representation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307027F-D864-4E75-8A65-EEF1CB1D28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6809" y="1175074"/>
            <a:ext cx="4140000" cy="823912"/>
          </a:xfrm>
        </p:spPr>
        <p:txBody>
          <a:bodyPr/>
          <a:lstStyle/>
          <a:p>
            <a:r>
              <a:rPr lang="sv-SE" dirty="0"/>
              <a:t>Uppdraget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89DEB4BF-C598-4345-A980-8E9DB9407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Beskrivning av centrala ledningsgruppen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C0B24042-8F53-4BD7-84BC-08715986DBB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75419" y="2195927"/>
            <a:ext cx="5041390" cy="282183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sv-SE" dirty="0"/>
              <a:t>T</a:t>
            </a:r>
            <a:r>
              <a:rPr lang="sv-SE" sz="2000" b="0" i="0" dirty="0">
                <a:effectLst/>
              </a:rPr>
              <a:t>jänstepersoner/chefer: två socialchefer, förbundschef Värmlands länsvårdförbund och regionens områdeschef för öppenvård. Vidare ingår </a:t>
            </a:r>
            <a:r>
              <a:rPr lang="sv-SE" dirty="0"/>
              <a:t>för närvarande</a:t>
            </a:r>
            <a:r>
              <a:rPr lang="sv-SE" sz="2000" b="0" i="0" dirty="0">
                <a:effectLst/>
              </a:rPr>
              <a:t> skolhälsovårdsöverläkare Karlstads kommun, regionens utvecklingsledare barn och unga, utvecklingsledare beroendecentrum, verksamhetschef </a:t>
            </a:r>
            <a:r>
              <a:rPr lang="sv-SE" dirty="0"/>
              <a:t>länsgemensam psykiatri, verksamhetschef allmänmedicin </a:t>
            </a:r>
            <a:r>
              <a:rPr lang="sv-SE" sz="2000" b="0" i="0" dirty="0">
                <a:effectLst/>
              </a:rPr>
              <a:t>samt sekreterare.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5212CF3-CC11-41E2-B1CA-875863C0F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6810" y="2121585"/>
            <a:ext cx="5636121" cy="361170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51460" indent="-251460">
              <a:buNone/>
            </a:pPr>
            <a:r>
              <a:rPr lang="sv-SE" dirty="0">
                <a:ea typeface="+mn-lt"/>
                <a:cs typeface="+mn-lt"/>
              </a:rPr>
              <a:t>Ledningsgruppens uppgifter kan i huvudsak beskrivas enligt följande:</a:t>
            </a:r>
            <a:endParaRPr lang="en-US">
              <a:cs typeface="Arial"/>
            </a:endParaRPr>
          </a:p>
          <a:p>
            <a:pPr marL="251460" indent="-251460">
              <a:buNone/>
            </a:pPr>
            <a:r>
              <a:rPr lang="sv-SE" dirty="0">
                <a:ea typeface="+mn-lt"/>
                <a:cs typeface="+mn-lt"/>
              </a:rPr>
              <a:t>• Operativt och strategiskt övergripande ansvar enligt styrgruppens inriktningsbeslut</a:t>
            </a:r>
            <a:endParaRPr lang="sv-SE">
              <a:cs typeface="Arial"/>
            </a:endParaRPr>
          </a:p>
          <a:p>
            <a:pPr marL="251460" indent="-251460">
              <a:buNone/>
            </a:pPr>
            <a:r>
              <a:rPr lang="sv-SE" dirty="0">
                <a:ea typeface="+mn-lt"/>
                <a:cs typeface="+mn-lt"/>
              </a:rPr>
              <a:t>• Årlig genomförandeplan och uppföljning.</a:t>
            </a:r>
            <a:endParaRPr lang="sv-SE" dirty="0">
              <a:cs typeface="Arial"/>
            </a:endParaRPr>
          </a:p>
          <a:p>
            <a:pPr marL="251460" indent="-251460">
              <a:buNone/>
            </a:pPr>
            <a:r>
              <a:rPr lang="sv-SE" dirty="0">
                <a:ea typeface="+mn-lt"/>
                <a:cs typeface="+mn-lt"/>
              </a:rPr>
              <a:t>• Övergripande analys av avvikelser.</a:t>
            </a:r>
            <a:endParaRPr lang="sv-SE" dirty="0">
              <a:cs typeface="Arial"/>
            </a:endParaRPr>
          </a:p>
          <a:p>
            <a:pPr marL="251460" indent="-251460">
              <a:buNone/>
            </a:pPr>
            <a:r>
              <a:rPr lang="sv-SE" dirty="0">
                <a:ea typeface="+mn-lt"/>
                <a:cs typeface="+mn-lt"/>
              </a:rPr>
              <a:t>• Kvalitetssäkring mot nationella riktlinjer (Kunskapsstyrning).</a:t>
            </a:r>
            <a:endParaRPr lang="sv-SE">
              <a:cs typeface="Arial"/>
            </a:endParaRPr>
          </a:p>
          <a:p>
            <a:pPr marL="251460" indent="-251460">
              <a:buNone/>
            </a:pPr>
            <a:r>
              <a:rPr lang="sv-SE" dirty="0">
                <a:ea typeface="+mn-lt"/>
                <a:cs typeface="+mn-lt"/>
              </a:rPr>
              <a:t>• Uppföljning mot lokala ledningsgrupper.</a:t>
            </a:r>
            <a:endParaRPr lang="sv-SE" dirty="0">
              <a:cs typeface="Arial"/>
            </a:endParaRPr>
          </a:p>
          <a:p>
            <a:pPr marL="251460" indent="-251460">
              <a:buNone/>
            </a:pPr>
            <a:r>
              <a:rPr lang="sv-SE" dirty="0">
                <a:ea typeface="+mn-lt"/>
                <a:cs typeface="+mn-lt"/>
              </a:rPr>
              <a:t>• Revidering och uppföljning av styrdokument.</a:t>
            </a:r>
            <a:endParaRPr lang="sv-SE" dirty="0">
              <a:cs typeface="Arial"/>
            </a:endParaRPr>
          </a:p>
          <a:p>
            <a:pPr marL="0" indent="0">
              <a:buNone/>
            </a:pPr>
            <a:endParaRPr lang="sv-SE" dirty="0">
              <a:highlight>
                <a:srgbClr val="FFFF00"/>
              </a:highlight>
              <a:cs typeface="Arial"/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C69BDB31-1468-498B-B4ED-2F3074C14A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085" y="6137075"/>
            <a:ext cx="1805447" cy="435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5749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95DB8E63-0BEE-48DB-87A3-F153B2035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75004" y="1477692"/>
            <a:ext cx="4140001" cy="823912"/>
          </a:xfrm>
        </p:spPr>
        <p:txBody>
          <a:bodyPr/>
          <a:lstStyle/>
          <a:p>
            <a:r>
              <a:rPr lang="sv-SE" dirty="0"/>
              <a:t>Representation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BA096A1-8FB3-44F1-B3AC-0D62A3D5F1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Uppdraget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7A373A12-4A0D-4B90-9C40-6DAE0BEC9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Beskrivning av lokala ledningsgrupper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274C5F1-7101-465C-AD47-465F1248305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63907" y="2484001"/>
            <a:ext cx="4651097" cy="2097000"/>
          </a:xfrm>
        </p:spPr>
        <p:txBody>
          <a:bodyPr/>
          <a:lstStyle/>
          <a:p>
            <a:pPr marL="0" indent="0">
              <a:buNone/>
            </a:pPr>
            <a:r>
              <a:rPr lang="sv-SE" b="0" i="0" dirty="0">
                <a:effectLst/>
              </a:rPr>
              <a:t>För de fem geografiska områdena i länet finns lokala ledningsgrupper med första linjens chefer som ansvara för att det lokala samarbetet fungerar.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C1E8D8F-8318-4A79-B661-500B17A17E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00248" y="2484000"/>
            <a:ext cx="5756926" cy="361170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51460" indent="-251460"/>
            <a:r>
              <a:rPr lang="sv-SE" dirty="0">
                <a:ea typeface="+mn-lt"/>
                <a:cs typeface="+mn-lt"/>
              </a:rPr>
              <a:t>De lokala ledningsgrupperna har ansvar att rapportera till den centrala ledningsgruppen, deras ansvar kan beskrivas enligt följande:</a:t>
            </a:r>
          </a:p>
          <a:p>
            <a:pPr marL="251460" indent="-251460"/>
            <a:r>
              <a:rPr lang="sv-SE" dirty="0">
                <a:ea typeface="+mn-lt"/>
                <a:cs typeface="+mn-lt"/>
              </a:rPr>
              <a:t>Operativt ansvar inom det geografiska området</a:t>
            </a:r>
          </a:p>
          <a:p>
            <a:pPr marL="251460" indent="-251460"/>
            <a:r>
              <a:rPr lang="sv-SE" dirty="0">
                <a:ea typeface="+mn-lt"/>
                <a:cs typeface="+mn-lt"/>
              </a:rPr>
              <a:t>Årlig genomförandeplan och uppföljning inom sitt område</a:t>
            </a:r>
          </a:p>
          <a:p>
            <a:pPr marL="251460" indent="-251460"/>
            <a:r>
              <a:rPr lang="sv-SE" dirty="0">
                <a:ea typeface="+mn-lt"/>
                <a:cs typeface="+mn-lt"/>
              </a:rPr>
              <a:t>Analys och rapportering av avvikelser inom sitt område</a:t>
            </a:r>
          </a:p>
          <a:p>
            <a:pPr marL="251460" indent="-251460"/>
            <a:r>
              <a:rPr lang="sv-SE" dirty="0">
                <a:ea typeface="+mn-lt"/>
                <a:cs typeface="+mn-lt"/>
              </a:rPr>
              <a:t>Genomföra uppdrag enligt uppdrag från ledningsgruppen</a:t>
            </a:r>
            <a:endParaRPr lang="sv-SE" dirty="0">
              <a:cs typeface="Arial"/>
            </a:endParaRPr>
          </a:p>
          <a:p>
            <a:pPr marL="0" indent="0">
              <a:buNone/>
            </a:pPr>
            <a:endParaRPr lang="sv-SE" dirty="0">
              <a:cs typeface="Arial"/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AF1E2E9-42DC-406F-A0D4-F245051896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7" y="6120264"/>
            <a:ext cx="1805447" cy="435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635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6ED6CC-D850-4497-99D7-18E5E0C06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1" y="381451"/>
            <a:ext cx="10848974" cy="942524"/>
          </a:xfrm>
        </p:spPr>
        <p:txBody>
          <a:bodyPr/>
          <a:lstStyle/>
          <a:p>
            <a:r>
              <a:rPr lang="sv-SE" dirty="0"/>
              <a:t>Lagstadgad överenskommelser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654D14-D5E9-42F2-93E0-4ED2FA633A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4375" y="1711789"/>
            <a:ext cx="7956279" cy="4048163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Det finns tre stycken inom område psykisk hälsa, varav en gäller för missbruk och beroende.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Styrdokument för arbetet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b="0" i="0" u="sng" dirty="0">
                <a:solidFill>
                  <a:srgbClr val="005EB8"/>
                </a:solidFill>
                <a:effectLst/>
                <a:latin typeface="Open Sans" panose="020B0606030504020204" pitchFamily="34" charset="0"/>
                <a:hlinkClick r:id="rId2"/>
              </a:rPr>
              <a:t>Länsöverenskommelse för barn och unga i risk- och missbruk (</a:t>
            </a:r>
            <a:r>
              <a:rPr lang="sv-SE" b="0" i="0" u="sng" dirty="0" err="1">
                <a:solidFill>
                  <a:srgbClr val="005EB8"/>
                </a:solidFill>
                <a:effectLst/>
                <a:latin typeface="Open Sans" panose="020B0606030504020204" pitchFamily="34" charset="0"/>
                <a:hlinkClick r:id="rId2"/>
              </a:rPr>
              <a:t>pdf</a:t>
            </a:r>
            <a:r>
              <a:rPr lang="sv-SE" b="0" i="0" u="sng" dirty="0">
                <a:solidFill>
                  <a:srgbClr val="005EB8"/>
                </a:solidFill>
                <a:effectLst/>
                <a:latin typeface="Open Sans" panose="020B0606030504020204" pitchFamily="34" charset="0"/>
                <a:hlinkClick r:id="rId2"/>
              </a:rPr>
              <a:t>)</a:t>
            </a:r>
            <a:r>
              <a:rPr lang="sv-SE" b="0" i="0" dirty="0">
                <a:solidFill>
                  <a:srgbClr val="464646"/>
                </a:solidFill>
                <a:effectLst/>
                <a:latin typeface="Open Sans" panose="020B0606030504020204" pitchFamily="34" charset="0"/>
                <a:hlinkClick r:id="rId2"/>
              </a:rPr>
              <a:t> </a:t>
            </a:r>
            <a:endParaRPr lang="sv-SE" b="0" i="0" dirty="0">
              <a:solidFill>
                <a:srgbClr val="464646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sv-SE" b="0" i="0" u="sng" dirty="0">
                <a:solidFill>
                  <a:srgbClr val="005EB8"/>
                </a:solidFill>
                <a:effectLst/>
                <a:latin typeface="Open Sans" panose="020B0606030504020204" pitchFamily="34" charset="0"/>
                <a:hlinkClick r:id="rId3"/>
              </a:rPr>
              <a:t>Länsöverenskommelse vård och stöd vid missbruk och beroende i Värmland vuxna (</a:t>
            </a:r>
            <a:r>
              <a:rPr lang="sv-SE" b="0" i="0" u="sng" dirty="0" err="1">
                <a:solidFill>
                  <a:srgbClr val="005EB8"/>
                </a:solidFill>
                <a:effectLst/>
                <a:latin typeface="Open Sans" panose="020B0606030504020204" pitchFamily="34" charset="0"/>
                <a:hlinkClick r:id="rId3"/>
              </a:rPr>
              <a:t>pdf</a:t>
            </a:r>
            <a:r>
              <a:rPr lang="sv-SE" b="0" i="0" u="sng" dirty="0">
                <a:solidFill>
                  <a:srgbClr val="005EB8"/>
                </a:solidFill>
                <a:effectLst/>
                <a:latin typeface="Open Sans" panose="020B0606030504020204" pitchFamily="34" charset="0"/>
                <a:hlinkClick r:id="rId3"/>
              </a:rPr>
              <a:t>)</a:t>
            </a:r>
            <a:endParaRPr lang="sv-SE" b="0" i="0" dirty="0">
              <a:solidFill>
                <a:srgbClr val="464646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Graphic 4" descr="Handskakning med hel fyllning">
            <a:extLst>
              <a:ext uri="{FF2B5EF4-FFF2-40B4-BE49-F238E27FC236}">
                <a16:creationId xmlns:a16="http://schemas.microsoft.com/office/drawing/2014/main" id="{64ECAC99-0E82-4FB1-BD1A-901A8CAE30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35483" y="1271239"/>
            <a:ext cx="2754351" cy="2754351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5FF391DA-4C2D-4B86-B89B-52BDA53111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1" y="6147766"/>
            <a:ext cx="1805447" cy="435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277005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armland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0349C4BF-E19F-44D1-80A2-52EBC7B72535}"/>
    </a:ext>
  </a:extLst>
</a:theme>
</file>

<file path=ppt/theme/theme2.xml><?xml version="1.0" encoding="utf-8"?>
<a:theme xmlns:a="http://schemas.openxmlformats.org/drawingml/2006/main" name="Region Varmland Grå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BA14B6D6-CCF9-4C6F-B87B-D4013CFA3824}"/>
    </a:ext>
  </a:extLst>
</a:theme>
</file>

<file path=ppt/theme/theme3.xml><?xml version="1.0" encoding="utf-8"?>
<a:theme xmlns:a="http://schemas.openxmlformats.org/drawingml/2006/main" name="Stor rubrik">
  <a:themeElements>
    <a:clrScheme name="Region Värmland-HEX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E6EA708E-2F9B-4427-93FC-14D83DF272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Powerpoint-Region Värmland</Template>
  <TotalTime>138</TotalTime>
  <Words>341</Words>
  <Application>Microsoft Office PowerPoint</Application>
  <PresentationFormat>Bredbild</PresentationFormat>
  <Paragraphs>37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Arial</vt:lpstr>
      <vt:lpstr>Courier New</vt:lpstr>
      <vt:lpstr>Open Sans</vt:lpstr>
      <vt:lpstr>Region Varmland</vt:lpstr>
      <vt:lpstr>Region Varmland Grå</vt:lpstr>
      <vt:lpstr>Stor rubrik</vt:lpstr>
      <vt:lpstr>Organisering missbruks- och beroendevård i Värmland</vt:lpstr>
      <vt:lpstr>Bakgrund    </vt:lpstr>
      <vt:lpstr>Beskrivning av politiska styrgruppen</vt:lpstr>
      <vt:lpstr>Beskrivning av centrala ledningsgruppen</vt:lpstr>
      <vt:lpstr>Beskrivning av lokala ledningsgrupper</vt:lpstr>
      <vt:lpstr>Lagstadgad överenskommelser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Organisering missbruks- och beroendevård i Värmland</dc:title>
  <dc:creator>Camilla Eriksson Sjöö</dc:creator>
  <cp:lastModifiedBy>Camilla Eriksson Sjöö</cp:lastModifiedBy>
  <cp:revision>56</cp:revision>
  <dcterms:created xsi:type="dcterms:W3CDTF">2021-09-29T11:01:57Z</dcterms:created>
  <dcterms:modified xsi:type="dcterms:W3CDTF">2021-12-27T14:16:52Z</dcterms:modified>
</cp:coreProperties>
</file>