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5"/>
  </p:notesMasterIdLst>
  <p:sldIdLst>
    <p:sldId id="256" r:id="rId7"/>
    <p:sldId id="2287" r:id="rId8"/>
    <p:sldId id="258" r:id="rId9"/>
    <p:sldId id="2308" r:id="rId10"/>
    <p:sldId id="2292" r:id="rId11"/>
    <p:sldId id="2295" r:id="rId12"/>
    <p:sldId id="494" r:id="rId13"/>
    <p:sldId id="2310" r:id="rId14"/>
    <p:sldId id="2261" r:id="rId15"/>
    <p:sldId id="2263" r:id="rId16"/>
    <p:sldId id="2265" r:id="rId17"/>
    <p:sldId id="2275" r:id="rId18"/>
    <p:sldId id="2303" r:id="rId19"/>
    <p:sldId id="275" r:id="rId20"/>
    <p:sldId id="2304" r:id="rId21"/>
    <p:sldId id="2309" r:id="rId22"/>
    <p:sldId id="2296" r:id="rId23"/>
    <p:sldId id="2285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B410A-1BB8-4454-8AE8-76E57BD4F8D5}" v="142" dt="2023-09-20T06:28:15.408"/>
    <p1510:client id="{8997DA41-27F7-435D-B5E0-58262171065D}" v="7" dt="2023-09-12T06:52:15.091"/>
    <p1510:client id="{AA4099D6-46A0-4958-BEE9-545FFFC68303}" v="61" dt="2023-09-12T12:09:58.269"/>
    <p1510:client id="{F9ACAB43-093F-4BFD-B2B4-9822BCE9C8A9}" v="7" dt="2023-09-12T06:44:51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9" autoAdjust="0"/>
  </p:normalViewPr>
  <p:slideViewPr>
    <p:cSldViewPr snapToGrid="0">
      <p:cViewPr varScale="1">
        <p:scale>
          <a:sx n="94" d="100"/>
          <a:sy n="94" d="100"/>
        </p:scale>
        <p:origin x="11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AC4E4-460D-44E0-8C75-F342A7896DAB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904DC-046A-419D-BB94-7C5704BBD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6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/>
              <a:t>Översyn av jour och beredskap</a:t>
            </a:r>
          </a:p>
          <a:p>
            <a:endParaRPr lang="sv-SE" sz="2400"/>
          </a:p>
          <a:p>
            <a:r>
              <a:rPr lang="sv-SE" sz="2400"/>
              <a:t>Utifrån översyn 2019 påbörjades en översyn om jour och beredskap inom allmänmedicin i syfte att:</a:t>
            </a:r>
          </a:p>
          <a:p>
            <a:pPr lvl="1"/>
            <a:r>
              <a:rPr lang="sv-SE"/>
              <a:t>Se på effekter i form av flexibla vårdnivåer. </a:t>
            </a:r>
          </a:p>
          <a:p>
            <a:pPr lvl="1"/>
            <a:r>
              <a:rPr lang="sv-SE"/>
              <a:t>Skapa ändamålsenlig nivåstrukturering gällande våra utbudspunkter. </a:t>
            </a:r>
            <a:endParaRPr lang="sv-SE">
              <a:cs typeface="Arial"/>
            </a:endParaRPr>
          </a:p>
          <a:p>
            <a:pPr lvl="1"/>
            <a:r>
              <a:rPr lang="sv-SE"/>
              <a:t>Att tillvarata ta digitaliseringens möjligheter i utformningen av en tillgänglig jour och beredskap för patienterna. 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157-7E00-47F4-AFA5-0C284479DA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5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Så vad vill vi?</a:t>
            </a:r>
          </a:p>
          <a:p>
            <a:r>
              <a:rPr lang="sv-SE"/>
              <a:t>Vi vill göra är att göra om fem jourcentraler med olika öppettider till tre jourcentraler med enhetliga öppettider och </a:t>
            </a:r>
            <a:r>
              <a:rPr lang="sv-SE" err="1"/>
              <a:t>någåt</a:t>
            </a:r>
            <a:r>
              <a:rPr lang="sv-SE"/>
              <a:t> utökat uppdrag. Vi gör också en ökning av digitala utbudet under jourtid. 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157-7E00-47F4-AFA5-0C284479DA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72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>
              <a:solidFill>
                <a:srgbClr val="333333"/>
              </a:solidFill>
              <a:effectLst/>
              <a:highlight>
                <a:srgbClr val="FFFF00"/>
              </a:highlight>
              <a:latin typeface="Gotham-Book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20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56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82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72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04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587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  <a:p>
            <a:r>
              <a:rPr lang="sv-SE"/>
              <a:t>Tidsbokning på den digitala vårdcentralen genomförs efter kontakt med rådgivning på 1177.se. </a:t>
            </a:r>
          </a:p>
          <a:p>
            <a:r>
              <a:rPr lang="sv-SE"/>
              <a:t>Det innebär att en patient kan bli uppringd av </a:t>
            </a:r>
            <a:r>
              <a:rPr lang="sv-SE">
                <a:highlight>
                  <a:srgbClr val="00FF00"/>
                </a:highlight>
              </a:rPr>
              <a:t>läkare digitalt eller på telefon. De som behöver till en jourmottagning fysiskt får göra det.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157-7E00-47F4-AFA5-0C284479DAE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77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8060" y="947668"/>
            <a:ext cx="7193412" cy="3526789"/>
          </a:xfrm>
        </p:spPr>
        <p:txBody>
          <a:bodyPr/>
          <a:lstStyle/>
          <a:p>
            <a:r>
              <a:rPr lang="sv-SE"/>
              <a:t>Utveckling av </a:t>
            </a:r>
            <a:r>
              <a:rPr lang="sv-SE" err="1"/>
              <a:t>digifysisk</a:t>
            </a:r>
            <a:r>
              <a:rPr lang="sv-SE"/>
              <a:t> </a:t>
            </a:r>
            <a:br>
              <a:rPr lang="sv-SE"/>
            </a:br>
            <a:r>
              <a:rPr lang="sv-SE"/>
              <a:t>jourverksamhet inom allmänmedicin</a:t>
            </a:r>
            <a:endParaRPr lang="sv-SE">
              <a:cs typeface="Arial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953" y="4474458"/>
            <a:ext cx="5599074" cy="12672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Åsa Wahlén</a:t>
            </a:r>
          </a:p>
          <a:p>
            <a:r>
              <a:rPr lang="sv-SE" dirty="0"/>
              <a:t>Cecilia </a:t>
            </a:r>
            <a:r>
              <a:rPr lang="sv-SE" dirty="0" err="1"/>
              <a:t>Fenelius</a:t>
            </a:r>
            <a:r>
              <a:rPr lang="sv-SE" dirty="0"/>
              <a:t> </a:t>
            </a: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r>
              <a:rPr lang="sv-SE" dirty="0"/>
              <a:t>2023 Augusti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82210F-C6D6-A74C-63DF-6390FAC27563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894504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Öppenvårdskontakter, antal, exkl distanskontakter 2022</a:t>
            </a:r>
          </a:p>
          <a:p>
            <a:endParaRPr lang="sv-SE" sz="2000" b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921BAF-31BF-0021-8588-01DB363B6C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93626" y="1292773"/>
            <a:ext cx="5708613" cy="4589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7D5A293-9D8B-2FA5-691C-861ABA964E01}"/>
              </a:ext>
            </a:extLst>
          </p:cNvPr>
          <p:cNvGraphicFramePr>
            <a:graphicFrameLocks noGrp="1"/>
          </p:cNvGraphicFramePr>
          <p:nvPr/>
        </p:nvGraphicFramePr>
        <p:xfrm>
          <a:off x="7361082" y="1292773"/>
          <a:ext cx="4181164" cy="361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518">
                  <a:extLst>
                    <a:ext uri="{9D8B030D-6E8A-4147-A177-3AD203B41FA5}">
                      <a16:colId xmlns:a16="http://schemas.microsoft.com/office/drawing/2014/main" val="1175556259"/>
                    </a:ext>
                  </a:extLst>
                </a:gridCol>
                <a:gridCol w="1818646">
                  <a:extLst>
                    <a:ext uri="{9D8B030D-6E8A-4147-A177-3AD203B41FA5}">
                      <a16:colId xmlns:a16="http://schemas.microsoft.com/office/drawing/2014/main" val="2309194920"/>
                    </a:ext>
                  </a:extLst>
                </a:gridCol>
              </a:tblGrid>
              <a:tr h="326187">
                <a:tc>
                  <a:txBody>
                    <a:bodyPr/>
                    <a:lstStyle/>
                    <a:p>
                      <a:r>
                        <a:rPr lang="sv-SE" sz="1400"/>
                        <a:t>Hemmahörande 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Antal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067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Arvika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1437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358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096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Årjäng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541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8537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6394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Grums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8174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5406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2833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Torsby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8872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97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Sunne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462739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14180"/>
                  </a:ext>
                </a:extLst>
              </a:tr>
            </a:tbl>
          </a:graphicData>
        </a:graphic>
      </p:graphicFrame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4ABD422F-67BD-1D69-7432-5666C199BC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00325" y="3276600"/>
            <a:ext cx="396000" cy="396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Koppling 8">
            <a:extLst>
              <a:ext uri="{FF2B5EF4-FFF2-40B4-BE49-F238E27FC236}">
                <a16:creationId xmlns:a16="http://schemas.microsoft.com/office/drawing/2014/main" id="{268B0DC2-8FA5-8EE7-FAE1-DA9D118458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6450" y="2443385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A722C8E3-89EA-BD5E-BDA6-5EC613734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35937" y="4368369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lödesschema: Koppling 10">
            <a:extLst>
              <a:ext uri="{FF2B5EF4-FFF2-40B4-BE49-F238E27FC236}">
                <a16:creationId xmlns:a16="http://schemas.microsoft.com/office/drawing/2014/main" id="{564ADDDB-5375-F766-448F-DDE55C617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62424" y="4448472"/>
            <a:ext cx="180000" cy="180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ödesschema: Koppling 5">
            <a:extLst>
              <a:ext uri="{FF2B5EF4-FFF2-40B4-BE49-F238E27FC236}">
                <a16:creationId xmlns:a16="http://schemas.microsoft.com/office/drawing/2014/main" id="{597932D5-DA31-5DFF-9103-11B52726D8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90949" y="3991272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lödesschema: Koppling 11">
            <a:extLst>
              <a:ext uri="{FF2B5EF4-FFF2-40B4-BE49-F238E27FC236}">
                <a16:creationId xmlns:a16="http://schemas.microsoft.com/office/drawing/2014/main" id="{D6190050-2832-B7B4-1152-48D44BC87C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02172" y="4628472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61F6ECE-F978-F2EA-0A14-6949A9F72CB1}"/>
              </a:ext>
            </a:extLst>
          </p:cNvPr>
          <p:cNvSpPr txBox="1"/>
          <p:nvPr/>
        </p:nvSpPr>
        <p:spPr>
          <a:xfrm>
            <a:off x="1193625" y="811218"/>
            <a:ext cx="570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Jourcentralen Arvika</a:t>
            </a:r>
          </a:p>
        </p:txBody>
      </p:sp>
    </p:spTree>
    <p:extLst>
      <p:ext uri="{BB962C8B-B14F-4D97-AF65-F5344CB8AC3E}">
        <p14:creationId xmlns:p14="http://schemas.microsoft.com/office/powerpoint/2010/main" val="221504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82210F-C6D6-A74C-63DF-6390FAC27563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894504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Öppenvårdskontakter, antal, exkl distanskontakter 2022</a:t>
            </a:r>
          </a:p>
          <a:p>
            <a:endParaRPr lang="sv-SE" sz="2000" b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921BAF-31BF-0021-8588-01DB363B6C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93626" y="1292773"/>
            <a:ext cx="5708613" cy="4589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7D5A293-9D8B-2FA5-691C-861ABA964E01}"/>
              </a:ext>
            </a:extLst>
          </p:cNvPr>
          <p:cNvGraphicFramePr>
            <a:graphicFrameLocks noGrp="1"/>
          </p:cNvGraphicFramePr>
          <p:nvPr/>
        </p:nvGraphicFramePr>
        <p:xfrm>
          <a:off x="7598158" y="1005720"/>
          <a:ext cx="354695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955">
                  <a:extLst>
                    <a:ext uri="{9D8B030D-6E8A-4147-A177-3AD203B41FA5}">
                      <a16:colId xmlns:a16="http://schemas.microsoft.com/office/drawing/2014/main" val="1175556259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3091949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sv-SE" sz="1200" dirty="0"/>
                        <a:t>Hemmahörande 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Antal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4960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3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802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09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Kil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54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Forshaga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853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Grums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63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817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Filipstad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540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Sunne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28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887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Hagfors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9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Munkfors </a:t>
                      </a:r>
                      <a:endParaRPr lang="sv-S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4627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Årjäng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607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Torsby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519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 dirty="0"/>
                        <a:t>Arvika </a:t>
                      </a:r>
                      <a:endParaRPr lang="sv-S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994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200" dirty="0"/>
                        <a:t>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836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200" dirty="0"/>
                        <a:t>Storfors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564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dirty="0"/>
                        <a:t>7284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14180"/>
                  </a:ext>
                </a:extLst>
              </a:tr>
            </a:tbl>
          </a:graphicData>
        </a:graphic>
      </p:graphicFrame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4ABD422F-67BD-1D69-7432-5666C199BC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4418" y="3737172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Koppling 8">
            <a:extLst>
              <a:ext uri="{FF2B5EF4-FFF2-40B4-BE49-F238E27FC236}">
                <a16:creationId xmlns:a16="http://schemas.microsoft.com/office/drawing/2014/main" id="{268B0DC2-8FA5-8EE7-FAE1-DA9D118458C1}"/>
              </a:ext>
            </a:extLst>
          </p:cNvPr>
          <p:cNvSpPr>
            <a:spLocks/>
          </p:cNvSpPr>
          <p:nvPr/>
        </p:nvSpPr>
        <p:spPr>
          <a:xfrm>
            <a:off x="4409177" y="4467216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A722C8E3-89EA-BD5E-BDA6-5EC613734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43740" y="465494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lödesschema: Koppling 10">
            <a:extLst>
              <a:ext uri="{FF2B5EF4-FFF2-40B4-BE49-F238E27FC236}">
                <a16:creationId xmlns:a16="http://schemas.microsoft.com/office/drawing/2014/main" id="{564ADDDB-5375-F766-448F-DDE55C617AD4}"/>
              </a:ext>
            </a:extLst>
          </p:cNvPr>
          <p:cNvSpPr>
            <a:spLocks/>
          </p:cNvSpPr>
          <p:nvPr/>
        </p:nvSpPr>
        <p:spPr>
          <a:xfrm>
            <a:off x="4344091" y="4304472"/>
            <a:ext cx="432000" cy="43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ödesschema: Koppling 5">
            <a:extLst>
              <a:ext uri="{FF2B5EF4-FFF2-40B4-BE49-F238E27FC236}">
                <a16:creationId xmlns:a16="http://schemas.microsoft.com/office/drawing/2014/main" id="{597932D5-DA31-5DFF-9103-11B52726D8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7932" y="3943647"/>
            <a:ext cx="288000" cy="288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lödesschema: Koppling 11">
            <a:extLst>
              <a:ext uri="{FF2B5EF4-FFF2-40B4-BE49-F238E27FC236}">
                <a16:creationId xmlns:a16="http://schemas.microsoft.com/office/drawing/2014/main" id="{D6190050-2832-B7B4-1152-48D44BC87C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45022" y="4599897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2A204D8-1945-0853-8B93-57B97A74D6D6}"/>
              </a:ext>
            </a:extLst>
          </p:cNvPr>
          <p:cNvSpPr txBox="1"/>
          <p:nvPr/>
        </p:nvSpPr>
        <p:spPr>
          <a:xfrm>
            <a:off x="1193626" y="759107"/>
            <a:ext cx="570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Jourcentralen Karlstad</a:t>
            </a:r>
          </a:p>
        </p:txBody>
      </p:sp>
      <p:sp>
        <p:nvSpPr>
          <p:cNvPr id="15" name="Flödesschema: Koppling 14">
            <a:extLst>
              <a:ext uri="{FF2B5EF4-FFF2-40B4-BE49-F238E27FC236}">
                <a16:creationId xmlns:a16="http://schemas.microsoft.com/office/drawing/2014/main" id="{A4DA5C1E-E025-5D33-429E-ED1C7D298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06790" y="322619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lödesschema: Koppling 15">
            <a:extLst>
              <a:ext uri="{FF2B5EF4-FFF2-40B4-BE49-F238E27FC236}">
                <a16:creationId xmlns:a16="http://schemas.microsoft.com/office/drawing/2014/main" id="{D2A2D677-D8DA-3D6D-9FF4-2A1BD26B7D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1022" y="2726622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Flödesschema: Koppling 16">
            <a:extLst>
              <a:ext uri="{FF2B5EF4-FFF2-40B4-BE49-F238E27FC236}">
                <a16:creationId xmlns:a16="http://schemas.microsoft.com/office/drawing/2014/main" id="{07C9FCFF-12B0-22A6-3DE9-469C4F28B8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1565" y="534074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Flödesschema: Koppling 17">
            <a:extLst>
              <a:ext uri="{FF2B5EF4-FFF2-40B4-BE49-F238E27FC236}">
                <a16:creationId xmlns:a16="http://schemas.microsoft.com/office/drawing/2014/main" id="{8993D428-908F-7872-1B00-35CA58FA33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76091" y="202165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Flödesschema: Koppling 18">
            <a:extLst>
              <a:ext uri="{FF2B5EF4-FFF2-40B4-BE49-F238E27FC236}">
                <a16:creationId xmlns:a16="http://schemas.microsoft.com/office/drawing/2014/main" id="{4DD5410E-1538-2C09-2EC9-36312A7B0D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60091" y="2714319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FC6065E-3F0D-5E86-74BD-1C53483D1B6F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Calibri"/>
                <a:cs typeface="Calibri"/>
              </a:rPr>
              <a:t>Parvane Assad </a:t>
            </a:r>
            <a:r>
              <a:rPr lang="en-US" sz="1100" dirty="0" err="1">
                <a:latin typeface="Calibri"/>
                <a:cs typeface="Calibri"/>
              </a:rPr>
              <a:t>Begli</a:t>
            </a:r>
            <a:r>
              <a:rPr lang="en-US" sz="1100" dirty="0">
                <a:latin typeface="Calibri"/>
                <a:cs typeface="Calibri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1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82210F-C6D6-A74C-63DF-6390FAC27563}"/>
              </a:ext>
            </a:extLst>
          </p:cNvPr>
          <p:cNvSpPr txBox="1">
            <a:spLocks/>
          </p:cNvSpPr>
          <p:nvPr/>
        </p:nvSpPr>
        <p:spPr>
          <a:xfrm>
            <a:off x="630620" y="195529"/>
            <a:ext cx="11256579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Öppenvårdskontakter, antal, </a:t>
            </a:r>
            <a:r>
              <a:rPr lang="sv-SE" sz="2400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exkl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 distanskontakter 2022</a:t>
            </a:r>
          </a:p>
          <a:p>
            <a:endParaRPr lang="sv-SE" sz="2000" b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921BAF-31BF-0021-8588-01DB363B6C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93626" y="1292773"/>
            <a:ext cx="5708613" cy="4589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7D5A293-9D8B-2FA5-691C-861ABA964E01}"/>
              </a:ext>
            </a:extLst>
          </p:cNvPr>
          <p:cNvGraphicFramePr>
            <a:graphicFrameLocks noGrp="1"/>
          </p:cNvGraphicFramePr>
          <p:nvPr/>
        </p:nvGraphicFramePr>
        <p:xfrm>
          <a:off x="7361082" y="1292773"/>
          <a:ext cx="4181164" cy="444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518">
                  <a:extLst>
                    <a:ext uri="{9D8B030D-6E8A-4147-A177-3AD203B41FA5}">
                      <a16:colId xmlns:a16="http://schemas.microsoft.com/office/drawing/2014/main" val="1175556259"/>
                    </a:ext>
                  </a:extLst>
                </a:gridCol>
                <a:gridCol w="1818646">
                  <a:extLst>
                    <a:ext uri="{9D8B030D-6E8A-4147-A177-3AD203B41FA5}">
                      <a16:colId xmlns:a16="http://schemas.microsoft.com/office/drawing/2014/main" val="2309194920"/>
                    </a:ext>
                  </a:extLst>
                </a:gridCol>
              </a:tblGrid>
              <a:tr h="326187">
                <a:tc>
                  <a:txBody>
                    <a:bodyPr/>
                    <a:lstStyle/>
                    <a:p>
                      <a:r>
                        <a:rPr lang="sv-SE" sz="1400" dirty="0"/>
                        <a:t>Hemmahörande 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Antal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067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Sunne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358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Torsby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406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096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Hagfors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541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Munkfors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8537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6394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Arvika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8174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Forshaga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5406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Kil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2833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8872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Filipstad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97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53298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31353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Grums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807643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dirty="0"/>
                        <a:t>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89748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dirty="0"/>
                        <a:t>1250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14180"/>
                  </a:ext>
                </a:extLst>
              </a:tr>
            </a:tbl>
          </a:graphicData>
        </a:graphic>
      </p:graphicFrame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4ABD422F-67BD-1D69-7432-5666C199BC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46025" y="2455723"/>
            <a:ext cx="684000" cy="68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Koppling 8">
            <a:extLst>
              <a:ext uri="{FF2B5EF4-FFF2-40B4-BE49-F238E27FC236}">
                <a16:creationId xmlns:a16="http://schemas.microsoft.com/office/drawing/2014/main" id="{268B0DC2-8FA5-8EE7-FAE1-DA9D118458C1}"/>
              </a:ext>
            </a:extLst>
          </p:cNvPr>
          <p:cNvSpPr>
            <a:spLocks/>
          </p:cNvSpPr>
          <p:nvPr/>
        </p:nvSpPr>
        <p:spPr>
          <a:xfrm>
            <a:off x="4659374" y="1813968"/>
            <a:ext cx="432000" cy="43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A722C8E3-89EA-BD5E-BDA6-5EC613734A42}"/>
              </a:ext>
            </a:extLst>
          </p:cNvPr>
          <p:cNvSpPr>
            <a:spLocks/>
          </p:cNvSpPr>
          <p:nvPr/>
        </p:nvSpPr>
        <p:spPr>
          <a:xfrm>
            <a:off x="4515374" y="2623163"/>
            <a:ext cx="288000" cy="288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lödesschema: Koppling 10">
            <a:extLst>
              <a:ext uri="{FF2B5EF4-FFF2-40B4-BE49-F238E27FC236}">
                <a16:creationId xmlns:a16="http://schemas.microsoft.com/office/drawing/2014/main" id="{564ADDDB-5375-F766-448F-DDE55C617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43374" y="4429422"/>
            <a:ext cx="216000" cy="216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C45DDD2-674B-8DF0-657B-A11343769551}"/>
              </a:ext>
            </a:extLst>
          </p:cNvPr>
          <p:cNvSpPr txBox="1"/>
          <p:nvPr/>
        </p:nvSpPr>
        <p:spPr>
          <a:xfrm>
            <a:off x="1193626" y="932724"/>
            <a:ext cx="570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Jourcentralen Torsby</a:t>
            </a:r>
          </a:p>
        </p:txBody>
      </p:sp>
      <p:sp>
        <p:nvSpPr>
          <p:cNvPr id="6" name="Flödesschema: Koppling 5">
            <a:extLst>
              <a:ext uri="{FF2B5EF4-FFF2-40B4-BE49-F238E27FC236}">
                <a16:creationId xmlns:a16="http://schemas.microsoft.com/office/drawing/2014/main" id="{AC719917-DEC9-EF9A-3064-4247FC7A3B80}"/>
              </a:ext>
            </a:extLst>
          </p:cNvPr>
          <p:cNvSpPr/>
          <p:nvPr/>
        </p:nvSpPr>
        <p:spPr>
          <a:xfrm>
            <a:off x="3319821" y="1407837"/>
            <a:ext cx="612000" cy="61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65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17891C-D506-662C-BC5F-5A2786F01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323" y="124530"/>
            <a:ext cx="7155046" cy="807036"/>
          </a:xfrm>
        </p:spPr>
        <p:txBody>
          <a:bodyPr/>
          <a:lstStyle/>
          <a:p>
            <a:r>
              <a:rPr lang="sv-S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Förslag verksamhetsförändring </a:t>
            </a:r>
            <a:r>
              <a:rPr lang="sv-S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sv-SE" dirty="0">
              <a:cs typeface="Arial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0357301-800A-106C-06CC-0A91A88E42E4}"/>
              </a:ext>
            </a:extLst>
          </p:cNvPr>
          <p:cNvSpPr txBox="1"/>
          <p:nvPr/>
        </p:nvSpPr>
        <p:spPr>
          <a:xfrm>
            <a:off x="789323" y="949173"/>
            <a:ext cx="10961075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b="1" dirty="0">
                <a:latin typeface="Segoe UI"/>
                <a:cs typeface="Segoe UI"/>
              </a:rPr>
              <a:t>Läkare:</a:t>
            </a:r>
          </a:p>
          <a:p>
            <a:r>
              <a:rPr lang="sv-SE" sz="1600" dirty="0">
                <a:latin typeface="Segoe UI"/>
                <a:cs typeface="Segoe UI"/>
              </a:rPr>
              <a:t>Nuvarande jouruppdrag för läkare i Säffle o Kristinehamn samlokaliseras till att bemanna jourcentralen i Arvika respektive Karlstad. Två fysiska jourlinjer ersätts med en digital jourlinje.</a:t>
            </a:r>
          </a:p>
          <a:p>
            <a:endParaRPr lang="sv-SE" sz="1600" b="1" dirty="0">
              <a:latin typeface="Segoe UI"/>
              <a:cs typeface="Segoe UI"/>
            </a:endParaRPr>
          </a:p>
          <a:p>
            <a:r>
              <a:rPr lang="sv-SE" sz="1600" b="1" dirty="0">
                <a:latin typeface="Segoe UI"/>
                <a:cs typeface="Segoe UI"/>
              </a:rPr>
              <a:t>Sjuksköterskor/Undersköterskor:</a:t>
            </a:r>
            <a:endParaRPr lang="en-US" sz="1600" b="1" dirty="0">
              <a:latin typeface="Segoe UI"/>
              <a:cs typeface="Segoe UI"/>
            </a:endParaRPr>
          </a:p>
          <a:p>
            <a:r>
              <a:rPr lang="sv-SE" sz="1600" dirty="0">
                <a:latin typeface="Segoe UI"/>
                <a:cs typeface="Segoe UI"/>
              </a:rPr>
              <a:t>Jouruppdraget för  sjuksköterskor/undersköterskor i Säffle o Kristinehamn upphör.</a:t>
            </a:r>
          </a:p>
          <a:p>
            <a:endParaRPr lang="sv-SE" sz="1600" dirty="0">
              <a:latin typeface="Segoe UI"/>
              <a:cs typeface="Segoe UI"/>
            </a:endParaRPr>
          </a:p>
          <a:p>
            <a:r>
              <a:rPr lang="sv-SE" sz="1600" b="1" dirty="0">
                <a:latin typeface="Segoe UI"/>
                <a:cs typeface="Segoe UI"/>
              </a:rPr>
              <a:t>Vårdadministratörer:</a:t>
            </a:r>
            <a:endParaRPr lang="en-US" sz="1600" b="1" dirty="0">
              <a:latin typeface="Segoe UI"/>
              <a:cs typeface="Segoe UI"/>
            </a:endParaRPr>
          </a:p>
          <a:p>
            <a:r>
              <a:rPr lang="sv-SE" sz="1600" dirty="0">
                <a:latin typeface="Segoe UI"/>
                <a:cs typeface="Segoe UI"/>
              </a:rPr>
              <a:t>Det administrativa uppdraget för Jourverksamheten i Säffle o Kristinehamn upphör. </a:t>
            </a:r>
          </a:p>
          <a:p>
            <a:r>
              <a:rPr lang="sv-SE" sz="1600" dirty="0">
                <a:latin typeface="Segoe UI"/>
                <a:cs typeface="Segoe UI"/>
              </a:rPr>
              <a:t>Översyn för digitalt jourcentralsarbete.</a:t>
            </a:r>
          </a:p>
          <a:p>
            <a:endParaRPr lang="sv-SE" sz="1600" dirty="0">
              <a:latin typeface="Segoe UI"/>
              <a:cs typeface="Segoe UI"/>
            </a:endParaRPr>
          </a:p>
          <a:p>
            <a:r>
              <a:rPr lang="sv-SE" sz="1600" b="1" dirty="0">
                <a:latin typeface="Segoe UI"/>
                <a:cs typeface="Segoe UI"/>
              </a:rPr>
              <a:t>Närvårdsavdelningarna:</a:t>
            </a:r>
          </a:p>
          <a:p>
            <a:r>
              <a:rPr lang="sv-SE" sz="1600" dirty="0">
                <a:latin typeface="Segoe UI"/>
                <a:cs typeface="Segoe UI"/>
              </a:rPr>
              <a:t>Säffle o Kristinehamns närvårdsavdelningar får i uppdrag att ansvara för provtagning som ordineras från digital jourcentral. </a:t>
            </a:r>
            <a:br>
              <a:rPr lang="sv-SE" sz="1600" dirty="0">
                <a:latin typeface="Segoe UI"/>
                <a:cs typeface="Segoe UI"/>
              </a:rPr>
            </a:br>
            <a:r>
              <a:rPr lang="sv-SE" sz="1600" dirty="0">
                <a:latin typeface="Segoe UI"/>
                <a:cs typeface="Segoe UI"/>
              </a:rPr>
              <a:t>Jourtjänstgöring fysisk och digitalt fördelas enligt framtagen process.</a:t>
            </a:r>
            <a:br>
              <a:rPr lang="sv-SE" sz="1600" dirty="0">
                <a:latin typeface="Segoe UI"/>
                <a:cs typeface="Segoe UI"/>
              </a:rPr>
            </a:br>
            <a:br>
              <a:rPr lang="sv-SE" sz="1600" dirty="0">
                <a:latin typeface="Segoe UI"/>
                <a:cs typeface="Segoe UI"/>
              </a:rPr>
            </a:br>
            <a:br>
              <a:rPr lang="sv-SE" sz="1600" dirty="0">
                <a:latin typeface="Segoe UI"/>
                <a:cs typeface="Segoe UI"/>
              </a:rPr>
            </a:br>
            <a:br>
              <a:rPr lang="sv-SE" sz="1600" dirty="0">
                <a:latin typeface="Segoe UI"/>
                <a:cs typeface="Segoe UI"/>
              </a:rPr>
            </a:b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Jourtjänstgöring fysisk och digitalt fördelas utifrån fördelningstal (Arbetsprocess). </a:t>
            </a:r>
            <a:br>
              <a:rPr lang="sv-SE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Ingen förändring av beredskapsorganisationen i nuläget.</a:t>
            </a:r>
            <a:br>
              <a:rPr lang="sv-SE" sz="1600" dirty="0">
                <a:latin typeface="Segoe UI"/>
                <a:cs typeface="Segoe UI"/>
              </a:rPr>
            </a:br>
            <a:br>
              <a:rPr lang="sv-SE" sz="1600" dirty="0">
                <a:latin typeface="Segoe UI"/>
                <a:cs typeface="Segoe UI"/>
              </a:rPr>
            </a:br>
            <a:endParaRPr lang="sv-SE" sz="1600" dirty="0">
              <a:latin typeface="Arial"/>
              <a:cs typeface="Arial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E96009B-B7C8-1E21-4ACF-8D3C3ADD83A7}"/>
              </a:ext>
            </a:extLst>
          </p:cNvPr>
          <p:cNvSpPr txBox="1"/>
          <p:nvPr/>
        </p:nvSpPr>
        <p:spPr>
          <a:xfrm>
            <a:off x="4648200" y="60373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b="1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97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DA42A04-4674-7178-D5DA-C7265F01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38" y="150618"/>
            <a:ext cx="9683760" cy="1199716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Möjlig bemanning på digital jourcentral   </a:t>
            </a:r>
            <a:r>
              <a:rPr lang="sv-SE" sz="2000" i="1">
                <a:ea typeface="+mj-lt"/>
                <a:cs typeface="+mj-lt"/>
              </a:rPr>
              <a:t>Arbetsmaterial </a:t>
            </a:r>
            <a:endParaRPr lang="sv-SE" i="1">
              <a:cs typeface="Arial"/>
            </a:endParaRPr>
          </a:p>
        </p:txBody>
      </p:sp>
      <p:sp>
        <p:nvSpPr>
          <p:cNvPr id="4" name="textruta 1">
            <a:extLst>
              <a:ext uri="{FF2B5EF4-FFF2-40B4-BE49-F238E27FC236}">
                <a16:creationId xmlns:a16="http://schemas.microsoft.com/office/drawing/2014/main" id="{2C080596-F623-9D1F-1EF2-C4DA12E40079}"/>
              </a:ext>
            </a:extLst>
          </p:cNvPr>
          <p:cNvSpPr txBox="1"/>
          <p:nvPr/>
        </p:nvSpPr>
        <p:spPr>
          <a:xfrm>
            <a:off x="645477" y="1418073"/>
            <a:ext cx="5185079" cy="21082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000">
              <a:latin typeface="Segoe UI"/>
              <a:cs typeface="Segoe UI"/>
            </a:endParaRPr>
          </a:p>
          <a:p>
            <a:endParaRPr lang="sv-SE" sz="2000">
              <a:latin typeface="Segoe UI"/>
              <a:cs typeface="Segoe UI"/>
            </a:endParaRPr>
          </a:p>
          <a:p>
            <a:endParaRPr lang="sv-SE" sz="2000">
              <a:latin typeface="Segoe UI"/>
              <a:cs typeface="Segoe UI"/>
            </a:endParaRPr>
          </a:p>
          <a:p>
            <a:endParaRPr lang="sv-SE" sz="2000">
              <a:latin typeface="Segoe UI"/>
              <a:cs typeface="Segoe UI"/>
            </a:endParaRPr>
          </a:p>
          <a:p>
            <a:endParaRPr lang="sv-SE" sz="2000">
              <a:latin typeface="Segoe UI"/>
              <a:cs typeface="Segoe UI"/>
            </a:endParaRPr>
          </a:p>
          <a:p>
            <a:endParaRPr lang="sv-SE" sz="2000">
              <a:latin typeface="Segoe UI"/>
              <a:cs typeface="Segoe UI"/>
            </a:endParaRPr>
          </a:p>
          <a:p>
            <a:endParaRPr lang="sv-SE" sz="1100">
              <a:latin typeface="Calibri"/>
              <a:cs typeface="Calibri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AB94719-0CC8-7233-CD08-2502943FA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33188"/>
              </p:ext>
            </p:extLst>
          </p:nvPr>
        </p:nvGraphicFramePr>
        <p:xfrm>
          <a:off x="798938" y="2005973"/>
          <a:ext cx="8586923" cy="302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8">
                  <a:extLst>
                    <a:ext uri="{9D8B030D-6E8A-4147-A177-3AD203B41FA5}">
                      <a16:colId xmlns:a16="http://schemas.microsoft.com/office/drawing/2014/main" val="618284363"/>
                    </a:ext>
                  </a:extLst>
                </a:gridCol>
                <a:gridCol w="3196735">
                  <a:extLst>
                    <a:ext uri="{9D8B030D-6E8A-4147-A177-3AD203B41FA5}">
                      <a16:colId xmlns:a16="http://schemas.microsoft.com/office/drawing/2014/main" val="1414147662"/>
                    </a:ext>
                  </a:extLst>
                </a:gridCol>
                <a:gridCol w="1418260">
                  <a:extLst>
                    <a:ext uri="{9D8B030D-6E8A-4147-A177-3AD203B41FA5}">
                      <a16:colId xmlns:a16="http://schemas.microsoft.com/office/drawing/2014/main" val="2107412507"/>
                    </a:ext>
                  </a:extLst>
                </a:gridCol>
              </a:tblGrid>
              <a:tr h="717074">
                <a:tc>
                  <a:txBody>
                    <a:bodyPr/>
                    <a:lstStyle/>
                    <a:p>
                      <a:pPr fontAlgn="auto"/>
                      <a:r>
                        <a:rPr lang="sv-SE" sz="1600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600" dirty="0">
                          <a:effectLst/>
                        </a:rPr>
                        <a:t>Profession ​</a:t>
                      </a:r>
                      <a:endParaRPr lang="sv-SE" sz="16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v-SE" sz="1600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600" dirty="0">
                          <a:effectLst/>
                        </a:rPr>
                        <a:t>Antal  ​</a:t>
                      </a:r>
                      <a:endParaRPr lang="sv-SE" sz="16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v-SE" sz="1600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600" dirty="0">
                          <a:effectLst/>
                        </a:rPr>
                        <a:t> ​öppettider</a:t>
                      </a:r>
                      <a:endParaRPr lang="sv-SE" sz="16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94927"/>
                  </a:ext>
                </a:extLst>
              </a:tr>
              <a:tr h="921950">
                <a:tc>
                  <a:txBody>
                    <a:bodyPr/>
                    <a:lstStyle/>
                    <a:p>
                      <a:pPr fontAlgn="auto"/>
                      <a:r>
                        <a:rPr lang="sv-SE" sz="1600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600" dirty="0">
                          <a:effectLst/>
                        </a:rPr>
                        <a:t>Läkare 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600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600" dirty="0">
                          <a:effectLst/>
                        </a:rPr>
                        <a:t>1- (2)</a:t>
                      </a:r>
                    </a:p>
                    <a:p>
                      <a:pPr lvl="0">
                        <a:buNone/>
                      </a:pPr>
                      <a:r>
                        <a:rPr lang="sv-SE" sz="1600" dirty="0">
                          <a:effectLst/>
                        </a:rPr>
                        <a:t>Behovsstyrt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600" dirty="0">
                          <a:effectLst/>
                        </a:rPr>
                        <a:t>​Helg  9-17</a:t>
                      </a:r>
                      <a:endParaRPr lang="en-US" dirty="0"/>
                    </a:p>
                    <a:p>
                      <a:pPr fontAlgn="base"/>
                      <a:r>
                        <a:rPr lang="sv-SE" sz="1600" dirty="0">
                          <a:effectLst/>
                        </a:rPr>
                        <a:t> 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83476"/>
                  </a:ext>
                </a:extLst>
              </a:tr>
              <a:tr h="738553">
                <a:tc>
                  <a:txBody>
                    <a:bodyPr/>
                    <a:lstStyle/>
                    <a:p>
                      <a:pPr fontAlgn="auto"/>
                      <a:r>
                        <a:rPr lang="sv-SE" sz="1600" i="1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600" i="1" dirty="0">
                          <a:effectLst/>
                        </a:rPr>
                        <a:t>Kurator​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600" i="1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600" i="1" dirty="0">
                          <a:effectLst/>
                        </a:rPr>
                        <a:t>1 ​ (utvecklas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600" i="1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endParaRPr lang="sv-SE" sz="1600" i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446350"/>
                  </a:ext>
                </a:extLst>
              </a:tr>
              <a:tr h="650630">
                <a:tc>
                  <a:txBody>
                    <a:bodyPr/>
                    <a:lstStyle/>
                    <a:p>
                      <a:pPr fontAlgn="auto"/>
                      <a:r>
                        <a:rPr lang="sv-SE" sz="1600" i="1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600" i="1" dirty="0">
                          <a:effectLst/>
                        </a:rPr>
                        <a:t>Sjuksköterskor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600" i="1" dirty="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600" i="1" dirty="0">
                          <a:effectLst/>
                        </a:rPr>
                        <a:t>1 ​(utvecklas)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endParaRPr lang="sv-SE" sz="1600" i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08584"/>
                  </a:ext>
                </a:extLst>
              </a:tr>
            </a:tbl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213096AA-3550-C2B5-A252-5F025739EC86}"/>
              </a:ext>
            </a:extLst>
          </p:cNvPr>
          <p:cNvSpPr txBox="1"/>
          <p:nvPr/>
        </p:nvSpPr>
        <p:spPr>
          <a:xfrm>
            <a:off x="4522595" y="60654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b="1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82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021866-CB6E-8CBC-51E8-CA8875BC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Osäkerhetsfaktorer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F68884-CE02-70DB-0205-652B6FD94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endParaRPr lang="sv-SE" dirty="0">
              <a:cs typeface="Arial"/>
            </a:endParaRPr>
          </a:p>
          <a:p>
            <a:pPr marL="251460" indent="-251460"/>
            <a:r>
              <a:rPr lang="sv-SE" dirty="0">
                <a:cs typeface="Arial"/>
              </a:rPr>
              <a:t>Tekniska lösningar för digitala besök</a:t>
            </a:r>
          </a:p>
          <a:p>
            <a:pPr marL="251460" indent="-251460"/>
            <a:r>
              <a:rPr lang="sv-SE" dirty="0">
                <a:cs typeface="Arial"/>
              </a:rPr>
              <a:t>1177 direkt </a:t>
            </a:r>
          </a:p>
          <a:p>
            <a:pPr marL="251460" indent="-251460"/>
            <a:r>
              <a:rPr lang="sv-SE" dirty="0">
                <a:cs typeface="Arial"/>
              </a:rPr>
              <a:t>Triageringsverktyg</a:t>
            </a:r>
          </a:p>
          <a:p>
            <a:pPr marL="251460" indent="-251460"/>
            <a:r>
              <a:rPr lang="sv-SE" dirty="0">
                <a:cs typeface="Arial"/>
              </a:rPr>
              <a:t>Omvårdnad för patienter vid långhelg </a:t>
            </a:r>
          </a:p>
          <a:p>
            <a:pPr marL="0" indent="0">
              <a:buNone/>
            </a:pPr>
            <a:endParaRPr lang="sv-SE" dirty="0">
              <a:cs typeface="Arial"/>
            </a:endParaRPr>
          </a:p>
          <a:p>
            <a:pPr marL="251460" indent="-251460"/>
            <a:endParaRPr lang="sv-SE" dirty="0">
              <a:cs typeface="Arial"/>
            </a:endParaRPr>
          </a:p>
          <a:p>
            <a:pPr marL="251460" indent="-251460"/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89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28D02-2517-20EA-526B-79EE414E8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148" y="3786"/>
            <a:ext cx="5760000" cy="1311128"/>
          </a:xfrm>
        </p:spPr>
        <p:txBody>
          <a:bodyPr/>
          <a:lstStyle/>
          <a:p>
            <a:r>
              <a:rPr lang="sv-SE" sz="2800" dirty="0">
                <a:cs typeface="Arial"/>
              </a:rPr>
              <a:t>Arbetsprocess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86E8659-96CF-FCBA-E954-2F6D7982853E}"/>
              </a:ext>
            </a:extLst>
          </p:cNvPr>
          <p:cNvSpPr txBox="1"/>
          <p:nvPr/>
        </p:nvSpPr>
        <p:spPr>
          <a:xfrm>
            <a:off x="1329734" y="1367457"/>
            <a:ext cx="10862266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cs typeface="Arial"/>
              </a:rPr>
              <a:t>Information om pågående arbete under våren, vårdval och områdesledning. Augusti ingår förslaget som en del av budgetarbetet. </a:t>
            </a:r>
          </a:p>
          <a:p>
            <a:endParaRPr lang="sv-SE" b="1" dirty="0">
              <a:cs typeface="Arial"/>
            </a:endParaRPr>
          </a:p>
          <a:p>
            <a:r>
              <a:rPr lang="sv-SE" b="1" dirty="0">
                <a:cs typeface="Arial"/>
              </a:rPr>
              <a:t>Facklig samverkan</a:t>
            </a:r>
            <a:r>
              <a:rPr lang="sv-SE" dirty="0">
                <a:cs typeface="Arial"/>
              </a:rPr>
              <a:t> – Information 24 aug</a:t>
            </a:r>
          </a:p>
          <a:p>
            <a:endParaRPr lang="sv-SE" dirty="0">
              <a:cs typeface="Arial"/>
            </a:endParaRPr>
          </a:p>
          <a:p>
            <a:r>
              <a:rPr lang="sv-SE" b="1" dirty="0">
                <a:cs typeface="Arial"/>
              </a:rPr>
              <a:t>Riskbedömning 29 augusti </a:t>
            </a:r>
            <a:r>
              <a:rPr lang="sv-SE" dirty="0">
                <a:cs typeface="Arial"/>
              </a:rPr>
              <a:t>- Centralt</a:t>
            </a:r>
          </a:p>
          <a:p>
            <a:endParaRPr lang="sv-SE" dirty="0">
              <a:cs typeface="Arial"/>
            </a:endParaRPr>
          </a:p>
          <a:p>
            <a:r>
              <a:rPr lang="sv-SE" b="1" dirty="0">
                <a:cs typeface="Arial"/>
              </a:rPr>
              <a:t>Fortsatt arbete med arbetsgrupper efter </a:t>
            </a:r>
            <a:r>
              <a:rPr lang="sv-SE" b="1" dirty="0" err="1">
                <a:cs typeface="Arial"/>
              </a:rPr>
              <a:t>ev</a:t>
            </a:r>
            <a:r>
              <a:rPr lang="sv-SE" b="1" dirty="0">
                <a:cs typeface="Arial"/>
              </a:rPr>
              <a:t> beslut: (september)</a:t>
            </a:r>
            <a:endParaRPr lang="sv-SE" dirty="0"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sv-SE" dirty="0">
                <a:cs typeface="Arial"/>
              </a:rPr>
              <a:t>Bemanning </a:t>
            </a:r>
          </a:p>
          <a:p>
            <a:pPr marL="285750" indent="-285750">
              <a:buFont typeface="Calibri"/>
              <a:buChar char="-"/>
            </a:pPr>
            <a:r>
              <a:rPr lang="sv-SE" dirty="0">
                <a:cs typeface="Arial"/>
              </a:rPr>
              <a:t>Schema 11h regel mm</a:t>
            </a:r>
            <a:endParaRPr lang="sv-SE" dirty="0"/>
          </a:p>
          <a:p>
            <a:pPr marL="285750" indent="-285750">
              <a:buFont typeface="Calibri"/>
              <a:buChar char="-"/>
            </a:pPr>
            <a:r>
              <a:rPr lang="sv-SE" dirty="0">
                <a:cs typeface="Arial"/>
              </a:rPr>
              <a:t>Fysisk o Digital arbetsplats förhållningsätt </a:t>
            </a:r>
            <a:endParaRPr lang="sv-SE" dirty="0"/>
          </a:p>
          <a:p>
            <a:pPr marL="285750" indent="-285750">
              <a:buFont typeface="Calibri"/>
              <a:buChar char="-"/>
            </a:pPr>
            <a:r>
              <a:rPr lang="sv-SE" dirty="0">
                <a:cs typeface="Arial"/>
              </a:rPr>
              <a:t>Fördelningsprinciper av jourturer </a:t>
            </a:r>
            <a:endParaRPr lang="sv-SE" dirty="0"/>
          </a:p>
          <a:p>
            <a:pPr marL="285750" indent="-285750">
              <a:buFont typeface="Calibri"/>
              <a:buChar char="-"/>
            </a:pPr>
            <a:r>
              <a:rPr lang="sv-SE" dirty="0">
                <a:cs typeface="Arial"/>
              </a:rPr>
              <a:t>Produktion och tillgänglighet</a:t>
            </a:r>
          </a:p>
          <a:p>
            <a:pPr marL="285750" indent="-285750">
              <a:buFont typeface="Calibri"/>
              <a:buChar char="-"/>
            </a:pPr>
            <a:r>
              <a:rPr lang="sv-SE" dirty="0">
                <a:cs typeface="Arial"/>
              </a:rPr>
              <a:t>Tekniska förutsättningar </a:t>
            </a:r>
          </a:p>
          <a:p>
            <a:pPr marL="285750" indent="-285750">
              <a:buFont typeface="Calibri"/>
              <a:buChar char="-"/>
            </a:pPr>
            <a:r>
              <a:rPr lang="sv-SE" dirty="0">
                <a:cs typeface="Arial"/>
              </a:rPr>
              <a:t>Samarbete 1177</a:t>
            </a:r>
          </a:p>
          <a:p>
            <a:pPr marL="285750" indent="-285750">
              <a:buFont typeface="Calibri"/>
              <a:buChar char="-"/>
            </a:pPr>
            <a:r>
              <a:rPr lang="sv-SE" dirty="0">
                <a:cs typeface="Arial"/>
              </a:rPr>
              <a:t>Riskanalyser berörda enheter Kristinehamn, Säffle, Karlstad samt Arvika </a:t>
            </a:r>
          </a:p>
          <a:p>
            <a:pPr marL="285750" indent="-285750">
              <a:buFont typeface="Calibri"/>
              <a:buChar char="-"/>
            </a:pPr>
            <a:r>
              <a:rPr lang="sv-SE" dirty="0">
                <a:cs typeface="Arial"/>
              </a:rPr>
              <a:t>mm</a:t>
            </a:r>
          </a:p>
          <a:p>
            <a:pPr marL="285750" indent="-285750">
              <a:buFont typeface="Calibri"/>
              <a:buChar char="-"/>
            </a:pPr>
            <a:endParaRPr lang="sv-SE" dirty="0">
              <a:cs typeface="Arial"/>
            </a:endParaRPr>
          </a:p>
          <a:p>
            <a:pPr marL="285750" indent="-285750">
              <a:buFont typeface="Calibri"/>
              <a:buChar char="-"/>
            </a:pP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06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E18074E-D6B2-1FF0-B1D3-96F05B4C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520" y="0"/>
            <a:ext cx="4505652" cy="1325563"/>
          </a:xfrm>
        </p:spPr>
        <p:txBody>
          <a:bodyPr/>
          <a:lstStyle/>
          <a:p>
            <a:r>
              <a:rPr lang="sv-SE"/>
              <a:t>Varför?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ACB5D71-A346-986E-CC06-3C11B13D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5520" y="1512000"/>
            <a:ext cx="4505652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 sz="1800" b="1" dirty="0"/>
              <a:t>Jämlikt utbud </a:t>
            </a:r>
            <a:r>
              <a:rPr lang="sv-SE" sz="1800" dirty="0"/>
              <a:t>över länet efter behov genom en gemensam jourorganisation över länet.</a:t>
            </a:r>
          </a:p>
          <a:p>
            <a:pPr marL="251460" indent="-251460"/>
            <a:r>
              <a:rPr lang="sv-SE" sz="1800" b="1" dirty="0"/>
              <a:t>Bättre förutsättningar för bemanning </a:t>
            </a:r>
            <a:r>
              <a:rPr lang="sv-SE" sz="1800" dirty="0"/>
              <a:t>då den behövs fysiskt på tre orter i ställer för fem. Digitala vårdcentralen kan bemannas oavsett fysisk plats.</a:t>
            </a:r>
          </a:p>
          <a:p>
            <a:pPr marL="251460" indent="-251460"/>
            <a:r>
              <a:rPr lang="sv-SE" sz="1800" b="1" dirty="0"/>
              <a:t>Patienterna söker vård som tidigare </a:t>
            </a:r>
            <a:r>
              <a:rPr lang="sv-SE" sz="1800" dirty="0"/>
              <a:t>via 1177 på telefon och får hjälp efter sitt behov. </a:t>
            </a:r>
            <a:endParaRPr lang="sv-SE" sz="1800" dirty="0">
              <a:cs typeface="Arial"/>
            </a:endParaRPr>
          </a:p>
          <a:p>
            <a:pPr marL="251460" indent="-251460"/>
            <a:r>
              <a:rPr lang="sv-SE" sz="1800" b="1" dirty="0"/>
              <a:t>Digitala jourcentralen kan alltid hänvisa </a:t>
            </a:r>
            <a:r>
              <a:rPr lang="sv-SE" sz="1800" dirty="0"/>
              <a:t>till fysisk jourcentral och kommer kunna ta hjälp av ”näva” för provtagning i Säffle och Kristinehamn.</a:t>
            </a:r>
            <a:endParaRPr lang="sv-SE" sz="1800" dirty="0">
              <a:cs typeface="Arial"/>
            </a:endParaRPr>
          </a:p>
        </p:txBody>
      </p:sp>
      <p:pic>
        <p:nvPicPr>
          <p:cNvPr id="10" name="Platshållare för bild 9" descr="Gula och blå symboler">
            <a:extLst>
              <a:ext uri="{FF2B5EF4-FFF2-40B4-BE49-F238E27FC236}">
                <a16:creationId xmlns:a16="http://schemas.microsoft.com/office/drawing/2014/main" id="{3D47D353-65E5-C02E-E421-1BA34BD830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r="17924"/>
          <a:stretch>
            <a:fillRect/>
          </a:stretch>
        </p:blipFill>
        <p:spPr>
          <a:xfrm>
            <a:off x="346075" y="0"/>
            <a:ext cx="5749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20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7F094-FAAA-B90A-4730-525B801E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385846"/>
            <a:ext cx="7200000" cy="1325563"/>
          </a:xfrm>
        </p:spPr>
        <p:txBody>
          <a:bodyPr/>
          <a:lstStyle/>
          <a:p>
            <a:r>
              <a:rPr lang="sv-SE"/>
              <a:t>Vad handlar det om?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E61F3E-61FD-8023-7654-50161EFCA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4277" y="1896388"/>
            <a:ext cx="7814755" cy="38144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endParaRPr lang="sv-SE" dirty="0">
              <a:cs typeface="Arial"/>
            </a:endParaRPr>
          </a:p>
          <a:p>
            <a:pPr marL="251460" indent="-251460"/>
            <a:r>
              <a:rPr lang="sv-SE" dirty="0"/>
              <a:t>Översyn av de allmänmedicinska jourmottagningarna kvällar och helger.</a:t>
            </a:r>
            <a:endParaRPr lang="sv-SE" dirty="0">
              <a:cs typeface="Arial"/>
            </a:endParaRPr>
          </a:p>
          <a:p>
            <a:pPr marL="251460" indent="-251460"/>
            <a:r>
              <a:rPr lang="sv-SE" dirty="0"/>
              <a:t>Förslag till utveckling av </a:t>
            </a:r>
            <a:r>
              <a:rPr lang="sv-SE" dirty="0" err="1"/>
              <a:t>digifysiska</a:t>
            </a:r>
            <a:r>
              <a:rPr lang="sv-SE" dirty="0"/>
              <a:t> </a:t>
            </a:r>
            <a:r>
              <a:rPr lang="sv-SE" dirty="0" err="1"/>
              <a:t>vårdmöten</a:t>
            </a:r>
            <a:r>
              <a:rPr lang="sv-SE" dirty="0"/>
              <a:t> och förändring av uppdrag på jourcentralerna för att optimera resurser och få en ökad tillgänglighet.</a:t>
            </a:r>
          </a:p>
          <a:p>
            <a:pPr marL="251460" indent="-251460"/>
            <a:r>
              <a:rPr lang="sv-SE" dirty="0">
                <a:cs typeface="Arial"/>
              </a:rPr>
              <a:t>Ingen förändring av nuvarande beredskap.</a:t>
            </a:r>
          </a:p>
        </p:txBody>
      </p:sp>
    </p:spTree>
    <p:extLst>
      <p:ext uri="{BB962C8B-B14F-4D97-AF65-F5344CB8AC3E}">
        <p14:creationId xmlns:p14="http://schemas.microsoft.com/office/powerpoint/2010/main" val="133609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1C23D-64D4-6B03-B8A2-EE2406D0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824179"/>
            <a:ext cx="7871984" cy="1325563"/>
          </a:xfrm>
        </p:spPr>
        <p:txBody>
          <a:bodyPr/>
          <a:lstStyle/>
          <a:p>
            <a:br>
              <a:rPr lang="sv-SE">
                <a:ea typeface="Segoe UI"/>
                <a:cs typeface="Segoe UI"/>
              </a:rPr>
            </a:br>
            <a:r>
              <a:rPr lang="sv-SE">
                <a:cs typeface="Segoe UI"/>
              </a:rPr>
              <a:t>Länsgemensam </a:t>
            </a:r>
            <a:r>
              <a:rPr lang="sv-SE" err="1">
                <a:cs typeface="Segoe UI"/>
              </a:rPr>
              <a:t>digifysisk</a:t>
            </a:r>
            <a:r>
              <a:rPr lang="sv-SE">
                <a:cs typeface="Segoe UI"/>
              </a:rPr>
              <a:t> jourcentral</a:t>
            </a:r>
            <a:br>
              <a:rPr lang="sv-SE">
                <a:cs typeface="Segoe UI"/>
              </a:rPr>
            </a:br>
            <a:endParaRPr lang="sv-SE">
              <a:cs typeface="Segoe UI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617CA2-4E64-B3E4-2BFA-7173E5AE6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7754" y="2475707"/>
            <a:ext cx="8209021" cy="34979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>
              <a:buNone/>
            </a:pPr>
            <a:endParaRPr lang="sv-SE" b="1">
              <a:cs typeface="Arial"/>
            </a:endParaRPr>
          </a:p>
          <a:p>
            <a:pPr marL="251460" indent="-251460"/>
            <a:r>
              <a:rPr lang="sv-SE">
                <a:cs typeface="Calibri"/>
              </a:rPr>
              <a:t>Målbilden är en länsgemensam jourorganisation med tre fysiska jourcentraler samt en digital jourcentral. </a:t>
            </a:r>
          </a:p>
          <a:p>
            <a:pPr marL="251460" indent="-251460"/>
            <a:endParaRPr lang="sv-SE">
              <a:cs typeface="Calibri"/>
            </a:endParaRPr>
          </a:p>
          <a:p>
            <a:pPr marL="251460" indent="-251460"/>
            <a:endParaRPr lang="sv-S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20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1C23D-64D4-6B03-B8A2-EE2406D0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23" y="904078"/>
            <a:ext cx="7871984" cy="1325563"/>
          </a:xfrm>
        </p:spPr>
        <p:txBody>
          <a:bodyPr/>
          <a:lstStyle/>
          <a:p>
            <a:br>
              <a:rPr lang="sv-SE">
                <a:ea typeface="Segoe UI"/>
                <a:cs typeface="Segoe UI"/>
              </a:rPr>
            </a:br>
            <a:r>
              <a:rPr lang="sv-SE">
                <a:ea typeface="Segoe UI"/>
                <a:cs typeface="Segoe UI"/>
              </a:rPr>
              <a:t>Jourcentraler samlokaliseras</a:t>
            </a:r>
            <a:br>
              <a:rPr lang="sv-SE">
                <a:cs typeface="Segoe UI"/>
              </a:rPr>
            </a:br>
            <a:endParaRPr lang="sv-SE">
              <a:cs typeface="Segoe UI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617CA2-4E64-B3E4-2BFA-7173E5AE6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0023" y="2370738"/>
            <a:ext cx="8209021" cy="10773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>
              <a:cs typeface="Calibri"/>
            </a:endParaRPr>
          </a:p>
          <a:p>
            <a:pPr marL="0" indent="0">
              <a:buNone/>
            </a:pPr>
            <a:r>
              <a:rPr lang="sv-SE">
                <a:cs typeface="Calibri"/>
              </a:rPr>
              <a:t>Riskbedömning utifrån förslag :</a:t>
            </a:r>
          </a:p>
          <a:p>
            <a:pPr marL="251460" indent="-251460"/>
            <a:endParaRPr lang="sv-SE">
              <a:cs typeface="Calibri"/>
            </a:endParaRPr>
          </a:p>
          <a:p>
            <a:pPr marL="251460" indent="-251460"/>
            <a:endParaRPr lang="sv-SE"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769840-B5E0-3C55-B10A-7ADD71C6D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023" y="3302225"/>
            <a:ext cx="8762259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4860925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4860925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4860925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4860925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4860925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4860925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4860925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4860925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0838" algn="l"/>
                <a:tab pos="4860925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sv-SE" altLang="sv-SE" sz="1600" b="0" i="0" u="none" strike="noStrike" cap="none" normalizeH="0" baseline="0" dirty="0">
                <a:ln>
                  <a:noFill/>
                </a:ln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Samlokalisera jourcentralen i Säffle med jourcentralen i Arvika.</a:t>
            </a:r>
            <a:r>
              <a:rPr lang="sv-SE" altLang="sv-SE" sz="1600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kumimoji="0" lang="sv-SE" altLang="sv-S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v-SE" altLang="sv-SE" sz="1600" b="0" i="0" u="none" strike="noStrike" cap="none" normalizeH="0" baseline="0" dirty="0">
                <a:ln>
                  <a:noFill/>
                </a:ln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Samlokalisera jourcentralen i Kristinehamn med jourcentralen i Karlstad.</a:t>
            </a:r>
            <a:r>
              <a:rPr lang="sv-SE" altLang="sv-SE" sz="1600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kumimoji="0" lang="sv-SE" altLang="sv-S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  <a:tab pos="4860925" algn="l"/>
                <a:tab pos="5940425" algn="r"/>
              </a:tabLst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Komplettera jourverksamheten med en digital jourcentral.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effectLst/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  <a:tab pos="4860925" algn="l"/>
                <a:tab pos="5940425" algn="r"/>
              </a:tabLst>
            </a:pPr>
            <a:endParaRPr lang="sv-SE" altLang="sv-SE" sz="1600" b="0" i="0" u="none" strike="noStrike" cap="none" normalizeH="0" baseline="0">
              <a:ln>
                <a:noFill/>
              </a:ln>
              <a:effectLst/>
              <a:latin typeface="Times New Roman"/>
              <a:cs typeface="Times New Roman"/>
            </a:endParaRPr>
          </a:p>
          <a:p>
            <a:endParaRPr lang="sv-SE" altLang="sv-SE" sz="1600">
              <a:latin typeface="Times New Roman"/>
              <a:cs typeface="Times New Roman"/>
            </a:endParaRPr>
          </a:p>
          <a:p>
            <a:r>
              <a:rPr lang="sv-SE" altLang="sv-SE" sz="1600" b="1" dirty="0">
                <a:latin typeface="Times New Roman"/>
                <a:cs typeface="Times New Roman"/>
              </a:rPr>
              <a:t>Finansiering eller ekonomiska konsekvenser:</a:t>
            </a:r>
          </a:p>
          <a:p>
            <a:r>
              <a:rPr lang="sv-SE" altLang="sv-SE" sz="1600" dirty="0">
                <a:latin typeface="Times New Roman"/>
                <a:cs typeface="Times New Roman"/>
              </a:rPr>
              <a:t>Inga kostnadsökningar, besparing på 1 läkarlinje per helgdag samt sjuksköterskebemanning o undersköterskebemanning jourcentralen Säffle o Kristinehamn. </a:t>
            </a:r>
          </a:p>
          <a:p>
            <a:endParaRPr lang="sv-SE" altLang="sv-S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3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7418E5-97BE-E934-2AEF-E8B63EE2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69" y="837026"/>
            <a:ext cx="3257810" cy="1325563"/>
          </a:xfrm>
        </p:spPr>
        <p:txBody>
          <a:bodyPr/>
          <a:lstStyle/>
          <a:p>
            <a:r>
              <a:rPr lang="sv-SE"/>
              <a:t>Nuläge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BB01E5-03FE-8C98-EFCC-703BB77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968" y="2347876"/>
            <a:ext cx="3682687" cy="3240000"/>
          </a:xfrm>
        </p:spPr>
        <p:txBody>
          <a:bodyPr/>
          <a:lstStyle/>
          <a:p>
            <a:pPr rtl="0"/>
            <a:r>
              <a:rPr lang="sv-SE" sz="1800" b="1">
                <a:latin typeface="Arial"/>
                <a:ea typeface="Segoe UI"/>
                <a:cs typeface="Segoe UI"/>
              </a:rPr>
              <a:t>Jourtid kvällar och helger: </a:t>
            </a:r>
            <a:r>
              <a:rPr lang="sv-SE" sz="1800">
                <a:latin typeface="Arial"/>
                <a:ea typeface="Segoe UI"/>
                <a:cs typeface="Segoe UI"/>
              </a:rPr>
              <a:t>Ojämlikt utbud​ i länet</a:t>
            </a:r>
          </a:p>
          <a:p>
            <a:pPr rtl="0"/>
            <a:r>
              <a:rPr lang="sv-SE" sz="1800">
                <a:latin typeface="Arial"/>
                <a:ea typeface="Segoe UI"/>
                <a:cs typeface="Segoe UI"/>
              </a:rPr>
              <a:t>​</a:t>
            </a:r>
            <a:r>
              <a:rPr lang="sv-SE" sz="1800" b="1">
                <a:latin typeface="Arial"/>
                <a:ea typeface="Segoe UI"/>
                <a:cs typeface="Segoe UI"/>
              </a:rPr>
              <a:t>Jourcentraler:</a:t>
            </a:r>
            <a:r>
              <a:rPr lang="sv-SE" sz="1800">
                <a:latin typeface="Arial"/>
                <a:ea typeface="Segoe UI"/>
                <a:cs typeface="Segoe UI"/>
              </a:rPr>
              <a:t>​ Dagens fem jourcentraler erbjuder olika tillgänglighet i länet.​</a:t>
            </a:r>
          </a:p>
          <a:p>
            <a:pPr rtl="0"/>
            <a:r>
              <a:rPr lang="sv-SE" sz="1800">
                <a:latin typeface="Arial"/>
                <a:ea typeface="Segoe UI"/>
                <a:cs typeface="Segoe UI"/>
              </a:rPr>
              <a:t>​</a:t>
            </a:r>
            <a:r>
              <a:rPr lang="sv-SE" sz="1800" b="1">
                <a:latin typeface="Arial"/>
                <a:ea typeface="Segoe UI"/>
                <a:cs typeface="Segoe UI"/>
              </a:rPr>
              <a:t>Vårdcentral Värmland:</a:t>
            </a:r>
            <a:r>
              <a:rPr lang="sv-SE" sz="1800">
                <a:latin typeface="Arial"/>
                <a:ea typeface="Segoe UI"/>
                <a:cs typeface="Segoe UI"/>
              </a:rPr>
              <a:t>​ Erbjuder begränsad verksamhet jourtid.​</a:t>
            </a:r>
            <a:endParaRPr lang="sv-SE" sz="1800"/>
          </a:p>
          <a:p>
            <a:endParaRPr lang="sv-SE" sz="1800"/>
          </a:p>
        </p:txBody>
      </p:sp>
      <p:pic>
        <p:nvPicPr>
          <p:cNvPr id="5" name="Bildobjekt 5" descr="En bild som visar text, karta, skärmbild, diagram&#10;&#10;Automatiskt genererad beskrivning">
            <a:extLst>
              <a:ext uri="{FF2B5EF4-FFF2-40B4-BE49-F238E27FC236}">
                <a16:creationId xmlns:a16="http://schemas.microsoft.com/office/drawing/2014/main" id="{373CD63C-FC01-1931-2C4F-FE3D9C6E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225" y="545251"/>
            <a:ext cx="7234202" cy="523786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3008065-BF36-8A76-41C2-C1DAA3174BEA}"/>
              </a:ext>
            </a:extLst>
          </p:cNvPr>
          <p:cNvSpPr/>
          <p:nvPr/>
        </p:nvSpPr>
        <p:spPr>
          <a:xfrm>
            <a:off x="6531325" y="68010"/>
            <a:ext cx="1976934" cy="114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0C2543C-8DBE-1DFB-2424-EBEDFD5FCCA3}"/>
              </a:ext>
            </a:extLst>
          </p:cNvPr>
          <p:cNvSpPr/>
          <p:nvPr/>
        </p:nvSpPr>
        <p:spPr>
          <a:xfrm>
            <a:off x="9556506" y="3009167"/>
            <a:ext cx="189913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75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981A7B08-49EB-82DA-BFC4-C2A525155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0" y="1058950"/>
            <a:ext cx="3139322" cy="48813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AF07686-F39D-910A-DCB4-50A9965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193" y="972000"/>
            <a:ext cx="5675586" cy="1325563"/>
          </a:xfrm>
        </p:spPr>
        <p:txBody>
          <a:bodyPr/>
          <a:lstStyle/>
          <a:p>
            <a:r>
              <a:rPr lang="sv-SE"/>
              <a:t>Öka tillgängligheten för alla i Värmland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1BADFC-DE74-DC87-8023-07921DE75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6193" y="2482850"/>
            <a:ext cx="5486400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 b="1" dirty="0">
                <a:solidFill>
                  <a:schemeClr val="accent5"/>
                </a:solidFill>
                <a:ea typeface="Segoe UI"/>
                <a:cs typeface="Segoe UI"/>
              </a:rPr>
              <a:t>Tre jourcentraler </a:t>
            </a:r>
            <a:r>
              <a:rPr lang="sv-SE" dirty="0">
                <a:ea typeface="Segoe UI"/>
                <a:cs typeface="Segoe UI"/>
              </a:rPr>
              <a:t>i länet som erbjuder fysisk tillgänglighet jourtid.</a:t>
            </a:r>
            <a:endParaRPr lang="sv-SE" dirty="0"/>
          </a:p>
          <a:p>
            <a:pPr marL="251460" indent="-251460"/>
            <a:r>
              <a:rPr lang="sv-SE" b="1" dirty="0">
                <a:solidFill>
                  <a:schemeClr val="accent4"/>
                </a:solidFill>
                <a:ea typeface="Segoe UI"/>
                <a:cs typeface="Segoe UI"/>
              </a:rPr>
              <a:t>En digital jourcentral </a:t>
            </a:r>
            <a:r>
              <a:rPr lang="sv-SE" dirty="0">
                <a:ea typeface="Segoe UI"/>
                <a:cs typeface="Segoe UI"/>
              </a:rPr>
              <a:t>som tar emot patienter oavsett plats i Värmland. </a:t>
            </a:r>
            <a:br>
              <a:rPr lang="sv-SE" dirty="0">
                <a:ea typeface="Segoe UI"/>
                <a:cs typeface="Segoe UI"/>
              </a:rPr>
            </a:br>
            <a:r>
              <a:rPr lang="sv-SE" dirty="0">
                <a:ea typeface="Segoe UI"/>
                <a:cs typeface="Segoe UI"/>
              </a:rPr>
              <a:t>Möjlighet till provtagning Säffle/Kristinehamns Nävor samt jourcentraler.</a:t>
            </a:r>
          </a:p>
          <a:p>
            <a:pPr marL="0" indent="0">
              <a:buNone/>
            </a:pPr>
            <a:endParaRPr lang="sv-SE" b="1" dirty="0">
              <a:solidFill>
                <a:srgbClr val="FF0000"/>
              </a:solidFill>
              <a:ea typeface="Segoe UI"/>
              <a:cs typeface="Segoe UI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324EEB56-4C94-8070-CB64-AC2BACDB52CF}"/>
              </a:ext>
            </a:extLst>
          </p:cNvPr>
          <p:cNvSpPr/>
          <p:nvPr/>
        </p:nvSpPr>
        <p:spPr>
          <a:xfrm>
            <a:off x="2869324" y="4698124"/>
            <a:ext cx="115614" cy="1261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8543997E-16FA-C516-57B5-9542A71F0B97}"/>
              </a:ext>
            </a:extLst>
          </p:cNvPr>
          <p:cNvSpPr/>
          <p:nvPr/>
        </p:nvSpPr>
        <p:spPr>
          <a:xfrm>
            <a:off x="1991711" y="4272455"/>
            <a:ext cx="115614" cy="1261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FBF98B9F-594E-9A28-9620-E9217988FADC}"/>
              </a:ext>
            </a:extLst>
          </p:cNvPr>
          <p:cNvSpPr/>
          <p:nvPr/>
        </p:nvSpPr>
        <p:spPr>
          <a:xfrm>
            <a:off x="2437384" y="3032233"/>
            <a:ext cx="115614" cy="1261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65BAB4B7-10F8-2726-8C2F-AD0DC54EC96F}"/>
              </a:ext>
            </a:extLst>
          </p:cNvPr>
          <p:cNvSpPr/>
          <p:nvPr/>
        </p:nvSpPr>
        <p:spPr>
          <a:xfrm>
            <a:off x="694766" y="1308107"/>
            <a:ext cx="2284240" cy="90701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sv-SE" sz="1200"/>
          </a:p>
          <a:p>
            <a:r>
              <a:rPr lang="sv-SE" sz="1200" dirty="0"/>
              <a:t>Jourcentraler (fysiska) </a:t>
            </a:r>
            <a:endParaRPr lang="sv-SE" sz="1200" dirty="0">
              <a:cs typeface="Arial"/>
            </a:endParaRPr>
          </a:p>
          <a:p>
            <a:r>
              <a:rPr lang="sv-SE" sz="1200" dirty="0"/>
              <a:t>Karlstad: Vardag 18-21</a:t>
            </a:r>
            <a:endParaRPr lang="sv-SE" sz="1200" dirty="0">
              <a:cs typeface="Arial"/>
            </a:endParaRPr>
          </a:p>
          <a:p>
            <a:r>
              <a:rPr lang="sv-SE" sz="1200" dirty="0">
                <a:cs typeface="Arial"/>
              </a:rPr>
              <a:t>Helg 9-21</a:t>
            </a:r>
            <a:br>
              <a:rPr lang="sv-SE" sz="1200" dirty="0">
                <a:cs typeface="Arial"/>
              </a:rPr>
            </a:br>
            <a:r>
              <a:rPr lang="sv-SE" sz="1200" dirty="0">
                <a:cs typeface="Arial"/>
              </a:rPr>
              <a:t>Arvika Helg 9-17 </a:t>
            </a:r>
            <a:br>
              <a:rPr lang="sv-SE" sz="1200" dirty="0">
                <a:cs typeface="Arial"/>
              </a:rPr>
            </a:br>
            <a:r>
              <a:rPr lang="sv-SE" sz="1200" dirty="0">
                <a:cs typeface="Arial"/>
              </a:rPr>
              <a:t>Torsby: Helg 9-17</a:t>
            </a:r>
          </a:p>
          <a:p>
            <a:endParaRPr lang="sv-SE" sz="1400">
              <a:cs typeface="Arial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0243A2BF-F7D9-6791-B940-DCFB2704C20D}"/>
              </a:ext>
            </a:extLst>
          </p:cNvPr>
          <p:cNvSpPr/>
          <p:nvPr/>
        </p:nvSpPr>
        <p:spPr>
          <a:xfrm>
            <a:off x="3241695" y="3694097"/>
            <a:ext cx="1726745" cy="6771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sv-SE" sz="1600"/>
          </a:p>
          <a:p>
            <a:r>
              <a:rPr lang="sv-SE" sz="1200"/>
              <a:t>Jourcentral (digitalt) </a:t>
            </a:r>
            <a:endParaRPr lang="sv-SE" sz="1200">
              <a:cs typeface="Arial"/>
            </a:endParaRPr>
          </a:p>
          <a:p>
            <a:r>
              <a:rPr lang="sv-SE" sz="1200"/>
              <a:t>öppettider </a:t>
            </a:r>
            <a:endParaRPr lang="sv-SE" sz="1200">
              <a:cs typeface="Arial"/>
            </a:endParaRPr>
          </a:p>
          <a:p>
            <a:r>
              <a:rPr lang="sv-SE" sz="1200"/>
              <a:t>helger 9-17</a:t>
            </a:r>
            <a:endParaRPr lang="sv-SE" sz="1200">
              <a:cs typeface="Arial"/>
            </a:endParaRPr>
          </a:p>
          <a:p>
            <a:endParaRPr lang="sv-SE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98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30B72F4-EC8B-45FD-A8B8-2737A7BA9376}"/>
              </a:ext>
            </a:extLst>
          </p:cNvPr>
          <p:cNvSpPr txBox="1">
            <a:spLocks/>
          </p:cNvSpPr>
          <p:nvPr/>
        </p:nvSpPr>
        <p:spPr>
          <a:xfrm>
            <a:off x="4551452" y="2434977"/>
            <a:ext cx="5621765" cy="272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Jourcentralen </a:t>
            </a:r>
          </a:p>
          <a:p>
            <a:r>
              <a:rPr lang="sv-SE" sz="2400"/>
              <a:t>Säffle</a:t>
            </a:r>
          </a:p>
          <a:p>
            <a:r>
              <a:rPr lang="sv-SE" sz="2400"/>
              <a:t>Kristinehamn</a:t>
            </a:r>
          </a:p>
          <a:p>
            <a:r>
              <a:rPr lang="sv-SE" sz="2400"/>
              <a:t>Arvika</a:t>
            </a:r>
          </a:p>
          <a:p>
            <a:r>
              <a:rPr lang="sv-SE" sz="2400"/>
              <a:t>Karlstad</a:t>
            </a:r>
          </a:p>
          <a:p>
            <a:r>
              <a:rPr lang="sv-SE" sz="2400"/>
              <a:t>Torsby</a:t>
            </a:r>
          </a:p>
        </p:txBody>
      </p:sp>
    </p:spTree>
    <p:extLst>
      <p:ext uri="{BB962C8B-B14F-4D97-AF65-F5344CB8AC3E}">
        <p14:creationId xmlns:p14="http://schemas.microsoft.com/office/powerpoint/2010/main" val="239219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82210F-C6D6-A74C-63DF-6390FAC27563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894504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Öppenvårdskontakter, antal, exkl distanskontakter 2022</a:t>
            </a:r>
          </a:p>
          <a:p>
            <a:endParaRPr lang="sv-SE" sz="2000" b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921BAF-31BF-0021-8588-01DB363B6C5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93626" y="1292773"/>
            <a:ext cx="5708613" cy="4589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7D5A293-9D8B-2FA5-691C-861ABA964E01}"/>
              </a:ext>
            </a:extLst>
          </p:cNvPr>
          <p:cNvGraphicFramePr>
            <a:graphicFrameLocks noGrp="1"/>
          </p:cNvGraphicFramePr>
          <p:nvPr/>
        </p:nvGraphicFramePr>
        <p:xfrm>
          <a:off x="7361082" y="1292773"/>
          <a:ext cx="4135126" cy="3343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1175556259"/>
                    </a:ext>
                  </a:extLst>
                </a:gridCol>
                <a:gridCol w="1818646">
                  <a:extLst>
                    <a:ext uri="{9D8B030D-6E8A-4147-A177-3AD203B41FA5}">
                      <a16:colId xmlns:a16="http://schemas.microsoft.com/office/drawing/2014/main" val="2309194920"/>
                    </a:ext>
                  </a:extLst>
                </a:gridCol>
              </a:tblGrid>
              <a:tr h="326187">
                <a:tc>
                  <a:txBody>
                    <a:bodyPr/>
                    <a:lstStyle/>
                    <a:p>
                      <a:r>
                        <a:rPr lang="sv-SE" sz="1400"/>
                        <a:t>Hemmahörande 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Antal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067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358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Årjäng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096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Grums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541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8537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Arvika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6394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8174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5406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2833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8872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Sunne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97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b="1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/>
                        <a:t>1154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14180"/>
                  </a:ext>
                </a:extLst>
              </a:tr>
            </a:tbl>
          </a:graphicData>
        </a:graphic>
      </p:graphicFrame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4ABD422F-67BD-1D69-7432-5666C199BC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90875" y="5229225"/>
            <a:ext cx="540000" cy="540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Koppling 8">
            <a:extLst>
              <a:ext uri="{FF2B5EF4-FFF2-40B4-BE49-F238E27FC236}">
                <a16:creationId xmlns:a16="http://schemas.microsoft.com/office/drawing/2014/main" id="{268B0DC2-8FA5-8EE7-FAE1-DA9D118458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2125" y="4350298"/>
            <a:ext cx="288000" cy="288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A722C8E3-89EA-BD5E-BDA6-5EC613734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2125" y="4565399"/>
            <a:ext cx="216000" cy="216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lödesschema: Koppling 10">
            <a:extLst>
              <a:ext uri="{FF2B5EF4-FFF2-40B4-BE49-F238E27FC236}">
                <a16:creationId xmlns:a16="http://schemas.microsoft.com/office/drawing/2014/main" id="{564ADDDB-5375-F766-448F-DDE55C617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71949" y="445799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690C6CA-460C-31BA-0988-5532E384795D}"/>
              </a:ext>
            </a:extLst>
          </p:cNvPr>
          <p:cNvSpPr txBox="1"/>
          <p:nvPr/>
        </p:nvSpPr>
        <p:spPr>
          <a:xfrm>
            <a:off x="1193626" y="854390"/>
            <a:ext cx="553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>
                <a:solidFill>
                  <a:srgbClr val="002060"/>
                </a:solidFill>
              </a:rPr>
              <a:t>Jourcentralen Säffle</a:t>
            </a:r>
          </a:p>
        </p:txBody>
      </p:sp>
    </p:spTree>
    <p:extLst>
      <p:ext uri="{BB962C8B-B14F-4D97-AF65-F5344CB8AC3E}">
        <p14:creationId xmlns:p14="http://schemas.microsoft.com/office/powerpoint/2010/main" val="21399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82210F-C6D6-A74C-63DF-6390FAC27563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894504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Öppenvårdskontakter, antal, exkl distanskontakter 2022</a:t>
            </a:r>
          </a:p>
          <a:p>
            <a:endParaRPr lang="sv-SE" sz="2000" b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921BAF-31BF-0021-8588-01DB363B6C5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93626" y="1292773"/>
            <a:ext cx="5708613" cy="4589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7D5A293-9D8B-2FA5-691C-861ABA964E01}"/>
              </a:ext>
            </a:extLst>
          </p:cNvPr>
          <p:cNvGraphicFramePr>
            <a:graphicFrameLocks noGrp="1"/>
          </p:cNvGraphicFramePr>
          <p:nvPr/>
        </p:nvGraphicFramePr>
        <p:xfrm>
          <a:off x="7361082" y="1292773"/>
          <a:ext cx="4181164" cy="252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518">
                  <a:extLst>
                    <a:ext uri="{9D8B030D-6E8A-4147-A177-3AD203B41FA5}">
                      <a16:colId xmlns:a16="http://schemas.microsoft.com/office/drawing/2014/main" val="1175556259"/>
                    </a:ext>
                  </a:extLst>
                </a:gridCol>
                <a:gridCol w="1818646">
                  <a:extLst>
                    <a:ext uri="{9D8B030D-6E8A-4147-A177-3AD203B41FA5}">
                      <a16:colId xmlns:a16="http://schemas.microsoft.com/office/drawing/2014/main" val="2309194920"/>
                    </a:ext>
                  </a:extLst>
                </a:gridCol>
              </a:tblGrid>
              <a:tr h="326187">
                <a:tc>
                  <a:txBody>
                    <a:bodyPr/>
                    <a:lstStyle/>
                    <a:p>
                      <a:r>
                        <a:rPr lang="sv-SE" sz="1400"/>
                        <a:t>Hemmahörande 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Antal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067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1231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358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Filipstad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096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Storfors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541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8537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Arvika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6394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Forshaga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8174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499576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b="1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/>
                        <a:t>1471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14180"/>
                  </a:ext>
                </a:extLst>
              </a:tr>
            </a:tbl>
          </a:graphicData>
        </a:graphic>
      </p:graphicFrame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4ABD422F-67BD-1D69-7432-5666C199BC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9725" y="4508249"/>
            <a:ext cx="540000" cy="540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Koppling 8">
            <a:extLst>
              <a:ext uri="{FF2B5EF4-FFF2-40B4-BE49-F238E27FC236}">
                <a16:creationId xmlns:a16="http://schemas.microsoft.com/office/drawing/2014/main" id="{268B0DC2-8FA5-8EE7-FAE1-DA9D118458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71725" y="3107041"/>
            <a:ext cx="288000" cy="288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A722C8E3-89EA-BD5E-BDA6-5EC613734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0000" y="3822613"/>
            <a:ext cx="216000" cy="216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lödesschema: Koppling 10">
            <a:extLst>
              <a:ext uri="{FF2B5EF4-FFF2-40B4-BE49-F238E27FC236}">
                <a16:creationId xmlns:a16="http://schemas.microsoft.com/office/drawing/2014/main" id="{564ADDDB-5375-F766-448F-DDE55C617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71949" y="445799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CAC45D7-BB31-F093-E83A-082EE82A60FE}"/>
              </a:ext>
            </a:extLst>
          </p:cNvPr>
          <p:cNvSpPr txBox="1"/>
          <p:nvPr/>
        </p:nvSpPr>
        <p:spPr>
          <a:xfrm>
            <a:off x="1049788" y="801754"/>
            <a:ext cx="570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Jourcentralen Kristinehamn</a:t>
            </a:r>
          </a:p>
        </p:txBody>
      </p:sp>
    </p:spTree>
    <p:extLst>
      <p:ext uri="{BB962C8B-B14F-4D97-AF65-F5344CB8AC3E}">
        <p14:creationId xmlns:p14="http://schemas.microsoft.com/office/powerpoint/2010/main" val="220138392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fda619c-f891-459a-86c0-7e00aaa13cfd">
      <UserInfo>
        <DisplayName>Madelene Johanzon</DisplayName>
        <AccountId>90</AccountId>
        <AccountType/>
      </UserInfo>
    </SharedWithUsers>
    <lcf76f155ced4ddcb4097134ff3c332f xmlns="58d3a820-0123-4d66-b4fe-26423cfd9710">
      <Terms xmlns="http://schemas.microsoft.com/office/infopath/2007/PartnerControls"/>
    </lcf76f155ced4ddcb4097134ff3c332f>
    <TaxCatchAll xmlns="1fda619c-f891-459a-86c0-7e00aaa13c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B2A405BFC404FA792E5543916DE1B" ma:contentTypeVersion="11" ma:contentTypeDescription="Create a new document." ma:contentTypeScope="" ma:versionID="84fcf4e265b76ff39eed77eb11584fd0">
  <xsd:schema xmlns:xsd="http://www.w3.org/2001/XMLSchema" xmlns:xs="http://www.w3.org/2001/XMLSchema" xmlns:p="http://schemas.microsoft.com/office/2006/metadata/properties" xmlns:ns2="58d3a820-0123-4d66-b4fe-26423cfd9710" xmlns:ns3="1fda619c-f891-459a-86c0-7e00aaa13cfd" targetNamespace="http://schemas.microsoft.com/office/2006/metadata/properties" ma:root="true" ma:fieldsID="8ddde269611d437c48112ff0bf973c36" ns2:_="" ns3:_="">
    <xsd:import namespace="58d3a820-0123-4d66-b4fe-26423cfd9710"/>
    <xsd:import namespace="1fda619c-f891-459a-86c0-7e00aaa13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3a820-0123-4d66-b4fe-26423cfd9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619c-f891-459a-86c0-7e00aaa13c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5ff965-d6fe-4651-9e9b-1332e393faee}" ma:internalName="TaxCatchAll" ma:showField="CatchAllData" ma:web="1fda619c-f891-459a-86c0-7e00aaa13c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22C542-BE8A-454F-8923-114E7673DAD9}">
  <ds:schemaRefs>
    <ds:schemaRef ds:uri="1fda619c-f891-459a-86c0-7e00aaa13cfd"/>
    <ds:schemaRef ds:uri="58d3a820-0123-4d66-b4fe-26423cfd97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14655cc-1e19-4bdc-9f17-9d7639196e18"/>
    <ds:schemaRef ds:uri="0ea21c51-4af0-4908-a99b-9cb6df772d99"/>
  </ds:schemaRefs>
</ds:datastoreItem>
</file>

<file path=customXml/itemProps2.xml><?xml version="1.0" encoding="utf-8"?>
<ds:datastoreItem xmlns:ds="http://schemas.openxmlformats.org/officeDocument/2006/customXml" ds:itemID="{67D2D987-2E09-4A95-964A-983B20544B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3a820-0123-4d66-b4fe-26423cfd9710"/>
    <ds:schemaRef ds:uri="1fda619c-f891-459a-86c0-7e00aaa13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79793C-749D-43D4-BAB0-11AA5E151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42</TotalTime>
  <Words>906</Words>
  <Application>Microsoft Office PowerPoint</Application>
  <PresentationFormat>Bredbild</PresentationFormat>
  <Paragraphs>294</Paragraphs>
  <Slides>18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Gotham-Book</vt:lpstr>
      <vt:lpstr>Segoe UI</vt:lpstr>
      <vt:lpstr>Times New Roman</vt:lpstr>
      <vt:lpstr>Region Varmland</vt:lpstr>
      <vt:lpstr>Region Varmland Grå</vt:lpstr>
      <vt:lpstr>Stor rubrik</vt:lpstr>
      <vt:lpstr>Utveckling av digifysisk  jourverksamhet inom allmänmedicin</vt:lpstr>
      <vt:lpstr>Vad handlar det om?</vt:lpstr>
      <vt:lpstr> Länsgemensam digifysisk jourcentral </vt:lpstr>
      <vt:lpstr> Jourcentraler samlokaliseras </vt:lpstr>
      <vt:lpstr>Nuläge</vt:lpstr>
      <vt:lpstr>Öka tillgängligheten för alla i Värmland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Förslag verksamhetsförändring  </vt:lpstr>
      <vt:lpstr>Möjlig bemanning på digital jourcentral   Arbetsmaterial </vt:lpstr>
      <vt:lpstr>Osäkerhetsfaktorer</vt:lpstr>
      <vt:lpstr>Arbetsprocess</vt:lpstr>
      <vt:lpstr>Varför?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Magnusson</dc:creator>
  <cp:lastModifiedBy>Berit Bryske</cp:lastModifiedBy>
  <cp:revision>60</cp:revision>
  <dcterms:created xsi:type="dcterms:W3CDTF">2023-03-30T08:01:39Z</dcterms:created>
  <dcterms:modified xsi:type="dcterms:W3CDTF">2023-10-11T13:33:16Z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0x010100737B2A405BFC404FA792E5543916DE1B</vt:lpwstr>
  </property>
  <property fmtid="{D5CDD505-2E9C-101B-9397-08002B2CF9AE}" pid="3" name="MediaServiceImageTags">
    <vt:lpwstr/>
  </property>
</Properties>
</file>