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56" r:id="rId4"/>
    <p:sldId id="4078" r:id="rId5"/>
    <p:sldId id="4064" r:id="rId6"/>
    <p:sldId id="4079" r:id="rId7"/>
    <p:sldId id="4076" r:id="rId8"/>
    <p:sldId id="4067" r:id="rId9"/>
    <p:sldId id="4073" r:id="rId10"/>
    <p:sldId id="4043" r:id="rId11"/>
    <p:sldId id="4066" r:id="rId12"/>
    <p:sldId id="284" r:id="rId13"/>
    <p:sldId id="286" r:id="rId14"/>
    <p:sldId id="272" r:id="rId15"/>
    <p:sldId id="271" r:id="rId16"/>
    <p:sldId id="4069" r:id="rId17"/>
    <p:sldId id="275" r:id="rId18"/>
    <p:sldId id="4071" r:id="rId19"/>
    <p:sldId id="4065" r:id="rId20"/>
    <p:sldId id="4045" r:id="rId21"/>
    <p:sldId id="4046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081FA2-F24E-C81D-3B41-D6FDA4591D95}" name="Barbro Eråker" initials="BE" userId="S::barbro.eraker@regionvarmland.se::b42e7237-439d-45a2-9fe8-0efd3226f8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s Andersson" initials="MA" lastIdx="5" clrIdx="0">
    <p:extLst>
      <p:ext uri="{19B8F6BF-5375-455C-9EA6-DF929625EA0E}">
        <p15:presenceInfo xmlns:p15="http://schemas.microsoft.com/office/powerpoint/2012/main" userId="S::Mats.Andersson2@regionvarmland.se::5863942a-f8e8-4b89-bd52-fa0a9eccff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71" autoAdjust="0"/>
  </p:normalViewPr>
  <p:slideViewPr>
    <p:cSldViewPr snapToGrid="0">
      <p:cViewPr varScale="1">
        <p:scale>
          <a:sx n="92" d="100"/>
          <a:sy n="92" d="100"/>
        </p:scale>
        <p:origin x="11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 Andersson" userId="5863942a-f8e8-4b89-bd52-fa0a9eccffa3" providerId="ADAL" clId="{77217059-24A8-4324-948A-0D78B344A46E}"/>
    <pc:docChg chg="custSel modSld">
      <pc:chgData name="Mats Andersson" userId="5863942a-f8e8-4b89-bd52-fa0a9eccffa3" providerId="ADAL" clId="{77217059-24A8-4324-948A-0D78B344A46E}" dt="2023-03-22T12:47:50.001" v="0" actId="478"/>
      <pc:docMkLst>
        <pc:docMk/>
      </pc:docMkLst>
      <pc:sldChg chg="delSp mod">
        <pc:chgData name="Mats Andersson" userId="5863942a-f8e8-4b89-bd52-fa0a9eccffa3" providerId="ADAL" clId="{77217059-24A8-4324-948A-0D78B344A46E}" dt="2023-03-22T12:47:50.001" v="0" actId="478"/>
        <pc:sldMkLst>
          <pc:docMk/>
          <pc:sldMk cId="2356142771" sldId="4043"/>
        </pc:sldMkLst>
        <pc:picChg chg="del">
          <ac:chgData name="Mats Andersson" userId="5863942a-f8e8-4b89-bd52-fa0a9eccffa3" providerId="ADAL" clId="{77217059-24A8-4324-948A-0D78B344A46E}" dt="2023-03-22T12:47:50.001" v="0" actId="478"/>
          <ac:picMkLst>
            <pc:docMk/>
            <pc:sldMk cId="2356142771" sldId="4043"/>
            <ac:picMk id="5" creationId="{3C68EA46-E8B7-4AA9-9FE7-BF7C702481D2}"/>
          </ac:picMkLst>
        </pc:picChg>
      </pc:sldChg>
    </pc:docChg>
  </pc:docChgLst>
  <pc:docChgLst>
    <pc:chgData name="Barbro Eråker" userId="S::barbro.eraker@regionvarmland.se::b42e7237-439d-45a2-9fe8-0efd3226f88d" providerId="AD" clId="Web-{675C4F6C-ACF6-7042-180F-67F4C4178FE7}"/>
    <pc:docChg chg="mod">
      <pc:chgData name="Barbro Eråker" userId="S::barbro.eraker@regionvarmland.se::b42e7237-439d-45a2-9fe8-0efd3226f88d" providerId="AD" clId="Web-{675C4F6C-ACF6-7042-180F-67F4C4178FE7}" dt="2023-09-25T08:34:44.412" v="1"/>
      <pc:docMkLst>
        <pc:docMk/>
      </pc:docMkLst>
      <pc:sldChg chg="addCm">
        <pc:chgData name="Barbro Eråker" userId="S::barbro.eraker@regionvarmland.se::b42e7237-439d-45a2-9fe8-0efd3226f88d" providerId="AD" clId="Web-{675C4F6C-ACF6-7042-180F-67F4C4178FE7}" dt="2023-09-25T08:34:44.412" v="1"/>
        <pc:sldMkLst>
          <pc:docMk/>
          <pc:sldMk cId="2356142771" sldId="404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arbro Eråker" userId="S::barbro.eraker@regionvarmland.se::b42e7237-439d-45a2-9fe8-0efd3226f88d" providerId="AD" clId="Web-{675C4F6C-ACF6-7042-180F-67F4C4178FE7}" dt="2023-09-25T08:34:44.412" v="1"/>
              <pc2:cmMkLst xmlns:pc2="http://schemas.microsoft.com/office/powerpoint/2019/9/main/command">
                <pc:docMk/>
                <pc:sldMk cId="2356142771" sldId="4043"/>
                <pc2:cmMk id="{24695733-0BEC-4894-B950-8A53F9B0CFB0}"/>
              </pc2:cmMkLst>
            </pc226:cmChg>
          </p:ext>
        </pc:extLst>
      </pc:sldChg>
    </pc:docChg>
  </pc:docChgLst>
  <pc:docChgLst>
    <pc:chgData name="Mats Andersson" userId="5863942a-f8e8-4b89-bd52-fa0a9eccffa3" providerId="ADAL" clId="{9172D839-A794-4136-962C-48FEFD5A41CA}"/>
    <pc:docChg chg="undo redo custSel modSld">
      <pc:chgData name="Mats Andersson" userId="5863942a-f8e8-4b89-bd52-fa0a9eccffa3" providerId="ADAL" clId="{9172D839-A794-4136-962C-48FEFD5A41CA}" dt="2023-10-03T12:42:39.272" v="78" actId="6549"/>
      <pc:docMkLst>
        <pc:docMk/>
      </pc:docMkLst>
      <pc:sldChg chg="modSp mod delCm">
        <pc:chgData name="Mats Andersson" userId="5863942a-f8e8-4b89-bd52-fa0a9eccffa3" providerId="ADAL" clId="{9172D839-A794-4136-962C-48FEFD5A41CA}" dt="2023-10-03T12:42:39.272" v="78" actId="6549"/>
        <pc:sldMkLst>
          <pc:docMk/>
          <pc:sldMk cId="2356142771" sldId="4043"/>
        </pc:sldMkLst>
        <pc:spChg chg="mod">
          <ac:chgData name="Mats Andersson" userId="5863942a-f8e8-4b89-bd52-fa0a9eccffa3" providerId="ADAL" clId="{9172D839-A794-4136-962C-48FEFD5A41CA}" dt="2023-10-03T12:42:39.272" v="78" actId="6549"/>
          <ac:spMkLst>
            <pc:docMk/>
            <pc:sldMk cId="2356142771" sldId="4043"/>
            <ac:spMk id="3" creationId="{AE7731FF-CAC6-474A-8F76-4BA4491FCD7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ts Andersson" userId="5863942a-f8e8-4b89-bd52-fa0a9eccffa3" providerId="ADAL" clId="{9172D839-A794-4136-962C-48FEFD5A41CA}" dt="2023-10-03T12:41:02.589" v="0"/>
              <pc2:cmMkLst xmlns:pc2="http://schemas.microsoft.com/office/powerpoint/2019/9/main/command">
                <pc:docMk/>
                <pc:sldMk cId="2356142771" sldId="4043"/>
                <pc2:cmMk id="{24695733-0BEC-4894-B950-8A53F9B0CFB0}"/>
              </pc2:cmMkLst>
            </pc226:cmChg>
          </p:ext>
        </pc:extLst>
      </pc:sldChg>
    </pc:docChg>
  </pc:docChgLst>
  <pc:docChgLst>
    <pc:chgData name="Mats Andersson" userId="5863942a-f8e8-4b89-bd52-fa0a9eccffa3" providerId="ADAL" clId="{7936208A-5FCC-4CC9-A5F2-1991BA816295}"/>
    <pc:docChg chg="undo redo custSel delSld modSld">
      <pc:chgData name="Mats Andersson" userId="5863942a-f8e8-4b89-bd52-fa0a9eccffa3" providerId="ADAL" clId="{7936208A-5FCC-4CC9-A5F2-1991BA816295}" dt="2023-01-12T14:40:20.943" v="56" actId="6549"/>
      <pc:docMkLst>
        <pc:docMk/>
      </pc:docMkLst>
      <pc:sldChg chg="del">
        <pc:chgData name="Mats Andersson" userId="5863942a-f8e8-4b89-bd52-fa0a9eccffa3" providerId="ADAL" clId="{7936208A-5FCC-4CC9-A5F2-1991BA816295}" dt="2023-01-12T13:30:35.879" v="1" actId="47"/>
        <pc:sldMkLst>
          <pc:docMk/>
          <pc:sldMk cId="1392130676" sldId="266"/>
        </pc:sldMkLst>
      </pc:sldChg>
      <pc:sldChg chg="modNotesTx">
        <pc:chgData name="Mats Andersson" userId="5863942a-f8e8-4b89-bd52-fa0a9eccffa3" providerId="ADAL" clId="{7936208A-5FCC-4CC9-A5F2-1991BA816295}" dt="2023-01-12T13:41:39.202" v="53" actId="6549"/>
        <pc:sldMkLst>
          <pc:docMk/>
          <pc:sldMk cId="3079929209" sldId="286"/>
        </pc:sldMkLst>
      </pc:sldChg>
      <pc:sldChg chg="modSp mod modNotesTx">
        <pc:chgData name="Mats Andersson" userId="5863942a-f8e8-4b89-bd52-fa0a9eccffa3" providerId="ADAL" clId="{7936208A-5FCC-4CC9-A5F2-1991BA816295}" dt="2023-01-12T13:40:54.783" v="52" actId="6549"/>
        <pc:sldMkLst>
          <pc:docMk/>
          <pc:sldMk cId="1712751730" sldId="4065"/>
        </pc:sldMkLst>
        <pc:spChg chg="mod">
          <ac:chgData name="Mats Andersson" userId="5863942a-f8e8-4b89-bd52-fa0a9eccffa3" providerId="ADAL" clId="{7936208A-5FCC-4CC9-A5F2-1991BA816295}" dt="2023-01-12T13:40:44.409" v="51" actId="20577"/>
          <ac:spMkLst>
            <pc:docMk/>
            <pc:sldMk cId="1712751730" sldId="4065"/>
            <ac:spMk id="3" creationId="{DDF5784F-9B6A-31BF-B722-7919E4038EDC}"/>
          </ac:spMkLst>
        </pc:spChg>
      </pc:sldChg>
      <pc:sldChg chg="del">
        <pc:chgData name="Mats Andersson" userId="5863942a-f8e8-4b89-bd52-fa0a9eccffa3" providerId="ADAL" clId="{7936208A-5FCC-4CC9-A5F2-1991BA816295}" dt="2023-01-12T13:42:16.631" v="54" actId="47"/>
        <pc:sldMkLst>
          <pc:docMk/>
          <pc:sldMk cId="3119481614" sldId="4072"/>
        </pc:sldMkLst>
      </pc:sldChg>
      <pc:sldChg chg="del">
        <pc:chgData name="Mats Andersson" userId="5863942a-f8e8-4b89-bd52-fa0a9eccffa3" providerId="ADAL" clId="{7936208A-5FCC-4CC9-A5F2-1991BA816295}" dt="2023-01-12T13:30:58.956" v="2" actId="47"/>
        <pc:sldMkLst>
          <pc:docMk/>
          <pc:sldMk cId="3745473229" sldId="4074"/>
        </pc:sldMkLst>
      </pc:sldChg>
      <pc:sldChg chg="del">
        <pc:chgData name="Mats Andersson" userId="5863942a-f8e8-4b89-bd52-fa0a9eccffa3" providerId="ADAL" clId="{7936208A-5FCC-4CC9-A5F2-1991BA816295}" dt="2023-01-12T13:30:34.891" v="0" actId="47"/>
        <pc:sldMkLst>
          <pc:docMk/>
          <pc:sldMk cId="4131553225" sldId="4077"/>
        </pc:sldMkLst>
      </pc:sldChg>
      <pc:sldChg chg="modSp mod">
        <pc:chgData name="Mats Andersson" userId="5863942a-f8e8-4b89-bd52-fa0a9eccffa3" providerId="ADAL" clId="{7936208A-5FCC-4CC9-A5F2-1991BA816295}" dt="2023-01-12T14:40:20.943" v="56" actId="6549"/>
        <pc:sldMkLst>
          <pc:docMk/>
          <pc:sldMk cId="1682074665" sldId="4078"/>
        </pc:sldMkLst>
        <pc:spChg chg="mod">
          <ac:chgData name="Mats Andersson" userId="5863942a-f8e8-4b89-bd52-fa0a9eccffa3" providerId="ADAL" clId="{7936208A-5FCC-4CC9-A5F2-1991BA816295}" dt="2023-01-12T14:40:20.943" v="56" actId="6549"/>
          <ac:spMkLst>
            <pc:docMk/>
            <pc:sldMk cId="1682074665" sldId="4078"/>
            <ac:spMk id="3" creationId="{464857B1-D39B-F774-9A40-9162A01908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6A39D-7708-4766-9D5D-4C2FEA737E06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94EA-770F-4D69-B3DF-310CF648D3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23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kunskapsstod-och-regler/omraden/evidensbaserad-praktik/arbeta-evidensbasera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Exempel på vad det ur patientperspektiv innebär att </a:t>
            </a:r>
            <a:r>
              <a:rPr lang="sv-SE" sz="1200" b="0"/>
              <a:t>vården ska vara god, jämlik och kunskapsbaserad. </a:t>
            </a:r>
            <a:r>
              <a:rPr lang="sv-SE"/>
              <a:t>Ove </a:t>
            </a:r>
            <a:r>
              <a:rPr lang="sv-SE" err="1"/>
              <a:t>Puisto</a:t>
            </a:r>
            <a:r>
              <a:rPr lang="sv-SE"/>
              <a:t> har varit patientföreträdare i nationell arbetsgrupp för personcentrerat och sammanhållet vårdförlopp stroke och TIA.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3234-DB69-48EB-A3E6-95D650B6355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389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På vårdgivarwebben samlas information om vårt arbete med kunskapsbaserad hälso- och sjukvård. Här finns information om organisation och struktur för arbetet med bland annat rådet, lokala programområden med mera. Här finns också nyhetsflödet Aktuellt inom kunskapsstyrning.</a:t>
            </a:r>
          </a:p>
          <a:p>
            <a:endParaRPr lang="sv-SE"/>
          </a:p>
          <a:p>
            <a:r>
              <a:rPr lang="sv-SE"/>
              <a:t>På kunskapsstyrningsvard.se finns nationellt nyhetsbrev, information om aktuella remisser, publicerade kunskapsstöd med mera.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794EA-770F-4D69-B3DF-310CF648D3BF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87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Evidensbaserad praktik innebär en medveten och systematisk användning av flera kunskapskällor för beslut om insatser: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den bästa tillgängliga kunskapen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den professionelles expertis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berörda personens situation erfarenhet och önskemål.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Kunskapsstyrning, det vill säga bästa tillgängliga kunskap, är en viktig pusselbit i evidensbaserad praktik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Källa: </a:t>
            </a:r>
            <a:r>
              <a:rPr lang="sv-S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https://www.socialstyrelsen.se/kunskapsstod-och-regler/omraden/evidensbaserad-praktik/arbeta-evidensbaserat/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794EA-770F-4D69-B3DF-310CF648D3B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091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Kunskapsstyrning är svensk vårds gemensamma system för att kunna leverera en mer kunskapsbaserad, jämlik och resurseffektiv vård av hög kvalitet: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På nationell nivå tas nya kunskapsunderlag fram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Sjukvårdsregional nivå samordnar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På lokal nivå tar vi emot och inför nya kunskapsunderlag.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794EA-770F-4D69-B3DF-310CF648D3B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63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794EA-770F-4D69-B3DF-310CF648D3B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052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1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794EA-770F-4D69-B3DF-310CF648D3B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35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Calibri" panose="020F0502020204030204" pitchFamily="34" charset="0"/>
                <a:cs typeface="Calibri" panose="020F0502020204030204" pitchFamily="34" charset="0"/>
              </a:rPr>
              <a:t>Värdskapet för </a:t>
            </a:r>
            <a:r>
              <a:rPr lang="sv-SE" sz="1200" err="1">
                <a:latin typeface="Calibri" panose="020F0502020204030204" pitchFamily="34" charset="0"/>
                <a:cs typeface="Calibri" panose="020F0502020204030204" pitchFamily="34" charset="0"/>
              </a:rPr>
              <a:t>NPO:erna</a:t>
            </a:r>
            <a:r>
              <a:rPr lang="sv-SE" sz="1200">
                <a:latin typeface="Calibri" panose="020F0502020204030204" pitchFamily="34" charset="0"/>
                <a:cs typeface="Calibri" panose="020F0502020204030204" pitchFamily="34" charset="0"/>
              </a:rPr>
              <a:t> är i sin tur fördelat mellan sjukvårdsregionerna. Värdskapet innebär att förse </a:t>
            </a:r>
            <a:r>
              <a:rPr lang="sv-SE" sz="1200" err="1">
                <a:latin typeface="Calibri" panose="020F0502020204030204" pitchFamily="34" charset="0"/>
                <a:cs typeface="Calibri" panose="020F0502020204030204" pitchFamily="34" charset="0"/>
              </a:rPr>
              <a:t>NPO:et</a:t>
            </a:r>
            <a:r>
              <a:rPr lang="sv-SE" sz="1200">
                <a:latin typeface="Calibri" panose="020F0502020204030204" pitchFamily="34" charset="0"/>
                <a:cs typeface="Calibri" panose="020F0502020204030204" pitchFamily="34" charset="0"/>
              </a:rPr>
              <a:t> med stödresurser som processledare, kompetens och utvecklingskraft. I vissa fall ligger värdskapet på SKR.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/>
              <a:t>Värdskap för NPO </a:t>
            </a:r>
            <a:r>
              <a:rPr lang="sv-SE" sz="1200" err="1"/>
              <a:t>perioperativ</a:t>
            </a:r>
            <a:r>
              <a:rPr lang="sv-SE" sz="1200"/>
              <a:t> vård, intensivvård och transplantation ej utsett än.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98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16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 lokala programområdena (LPO) följer samma struktur som de nationella. De har bland annat i uppdrag att ta emot och vara ett stöd i implementeringen av nationella kunskapsstöd inom sitt programområde.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794EA-770F-4D69-B3DF-310CF648D3B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143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794EA-770F-4D69-B3DF-310CF648D3B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2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A251-3FF8-48CA-BED3-EF28C102AD88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8290-1CF4-44CB-B118-F91CFD79F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2495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01338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9172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2" r:id="rId12"/>
    <p:sldLayoutId id="2147483693" r:id="rId13"/>
    <p:sldLayoutId id="2147483694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varmland.se/vardgivarwebben/vard-och-behandling/kunskapsbaserad-halso--och-sjukvard/programomraden?c=svid10_76b3d79b17bcd4916ae2fbc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elltklinisktkunskapsstod.se/vardprogramochvardforlop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kunskapsstyrningvard.se/kunskapsstyrningvard/kunskapsstod/remisservardforloppvardprogramochriktlinjer.44270.html" TargetMode="External"/><Relationship Id="rId4" Type="http://schemas.openxmlformats.org/officeDocument/2006/relationships/hyperlink" Target="https://regionvarmland.se/vardgivarwebben/vard-och-behandling/kunskapsbaserad-halso--och-sjukvard/nationellt-kliniskt-kunskapsstod-nk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kunskapsstyrn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s://www.regionvarmland.se/regionvarmland/ovrigt/hantera-prenumerationer" TargetMode="External"/><Relationship Id="rId4" Type="http://schemas.openxmlformats.org/officeDocument/2006/relationships/hyperlink" Target="https://www.kunskapsstyrningvard.s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/>
              <a:t>Kunskapsstyrning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Januari 2023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ktangel 163">
            <a:extLst>
              <a:ext uri="{FF2B5EF4-FFF2-40B4-BE49-F238E27FC236}">
                <a16:creationId xmlns:a16="http://schemas.microsoft.com/office/drawing/2014/main" id="{A07B1409-F366-1240-BDCA-6FE6877DCCB2}"/>
              </a:ext>
            </a:extLst>
          </p:cNvPr>
          <p:cNvSpPr/>
          <p:nvPr/>
        </p:nvSpPr>
        <p:spPr>
          <a:xfrm>
            <a:off x="614563" y="1914161"/>
            <a:ext cx="10815435" cy="3503408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ruta 105">
            <a:extLst>
              <a:ext uri="{FF2B5EF4-FFF2-40B4-BE49-F238E27FC236}">
                <a16:creationId xmlns:a16="http://schemas.microsoft.com/office/drawing/2014/main" id="{082F88D5-39D8-2C47-AB96-E724939A5012}"/>
              </a:ext>
            </a:extLst>
          </p:cNvPr>
          <p:cNvSpPr txBox="1"/>
          <p:nvPr/>
        </p:nvSpPr>
        <p:spPr>
          <a:xfrm>
            <a:off x="4670914" y="1903797"/>
            <a:ext cx="3863909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Levnadsvanor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Lung- och allergisjukdomar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Nervsystemets 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Njur- och urinvägssjukdomar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Mag- och tarmsjukdomar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Medicinsk diagnostik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Perioperativ vård, intensivvård och transplantation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Psykisk hälsa</a:t>
            </a: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8BC9D11D-23BB-4F43-993A-DFF68BF151A2}"/>
              </a:ext>
            </a:extLst>
          </p:cNvPr>
          <p:cNvSpPr/>
          <p:nvPr/>
        </p:nvSpPr>
        <p:spPr>
          <a:xfrm>
            <a:off x="615149" y="1440431"/>
            <a:ext cx="10823311" cy="472641"/>
          </a:xfrm>
          <a:prstGeom prst="rect">
            <a:avLst/>
          </a:prstGeom>
          <a:solidFill>
            <a:srgbClr val="37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C3194003-6A98-A44B-9040-9411050F8282}"/>
              </a:ext>
            </a:extLst>
          </p:cNvPr>
          <p:cNvSpPr/>
          <p:nvPr/>
        </p:nvSpPr>
        <p:spPr>
          <a:xfrm>
            <a:off x="623025" y="1458002"/>
            <a:ext cx="10976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PROGRAMOMRÅDEN</a:t>
            </a:r>
            <a:b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098EA5BC-3FAB-BB44-89C2-57DB4FFBD9BC}"/>
              </a:ext>
            </a:extLst>
          </p:cNvPr>
          <p:cNvSpPr/>
          <p:nvPr/>
        </p:nvSpPr>
        <p:spPr>
          <a:xfrm>
            <a:off x="8793317" y="4747365"/>
            <a:ext cx="2496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primärvårdsrådet</a:t>
            </a:r>
          </a:p>
        </p:txBody>
      </p:sp>
      <p:sp>
        <p:nvSpPr>
          <p:cNvPr id="114" name="textruta 113">
            <a:extLst>
              <a:ext uri="{FF2B5EF4-FFF2-40B4-BE49-F238E27FC236}">
                <a16:creationId xmlns:a16="http://schemas.microsoft.com/office/drawing/2014/main" id="{DD27EAE4-33BA-B342-ABF0-6609323A2186}"/>
              </a:ext>
            </a:extLst>
          </p:cNvPr>
          <p:cNvSpPr txBox="1"/>
          <p:nvPr/>
        </p:nvSpPr>
        <p:spPr>
          <a:xfrm>
            <a:off x="8793317" y="1954203"/>
            <a:ext cx="2672881" cy="31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Rehabilitering, habilitering och försäkringsmedicin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Reumatiska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Rörelseorganens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Sällsynta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Tandvård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Äldres hälsa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Ögonsjukdomar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Öron-, näsa- och halssjukdomar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ruta 114">
            <a:extLst>
              <a:ext uri="{FF2B5EF4-FFF2-40B4-BE49-F238E27FC236}">
                <a16:creationId xmlns:a16="http://schemas.microsoft.com/office/drawing/2014/main" id="{608E2FA2-1697-5D44-A4D1-819B8D539250}"/>
              </a:ext>
            </a:extLst>
          </p:cNvPr>
          <p:cNvSpPr txBox="1"/>
          <p:nvPr/>
        </p:nvSpPr>
        <p:spPr>
          <a:xfrm>
            <a:off x="864894" y="1892424"/>
            <a:ext cx="3553194" cy="350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Akut vård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Barns och ungdomars hälsa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Cancersjukdomar 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(utgörs av RCC i samverkan)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Vilande värdskap Norra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Endokrina 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Hjärt- och kärlsjukdomar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Hud- och könssjukdomar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Infektionssjukdomar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Kvinnosjukdomar och förlossning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Kirurgi och plastikkirurgi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riangel 115">
            <a:extLst>
              <a:ext uri="{FF2B5EF4-FFF2-40B4-BE49-F238E27FC236}">
                <a16:creationId xmlns:a16="http://schemas.microsoft.com/office/drawing/2014/main" id="{2C515A83-3731-DA48-BE56-C7DF531EBBAD}"/>
              </a:ext>
            </a:extLst>
          </p:cNvPr>
          <p:cNvSpPr/>
          <p:nvPr/>
        </p:nvSpPr>
        <p:spPr>
          <a:xfrm rot="5400000">
            <a:off x="713009" y="2015283"/>
            <a:ext cx="180033" cy="15520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riangel 116">
            <a:extLst>
              <a:ext uri="{FF2B5EF4-FFF2-40B4-BE49-F238E27FC236}">
                <a16:creationId xmlns:a16="http://schemas.microsoft.com/office/drawing/2014/main" id="{9ADE7C7D-21D3-F74D-83A4-FC7E6ECA09E9}"/>
              </a:ext>
            </a:extLst>
          </p:cNvPr>
          <p:cNvSpPr/>
          <p:nvPr/>
        </p:nvSpPr>
        <p:spPr>
          <a:xfrm rot="5400000">
            <a:off x="713009" y="2357569"/>
            <a:ext cx="180033" cy="1552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riangel 117">
            <a:extLst>
              <a:ext uri="{FF2B5EF4-FFF2-40B4-BE49-F238E27FC236}">
                <a16:creationId xmlns:a16="http://schemas.microsoft.com/office/drawing/2014/main" id="{DD28A3CA-BAA6-D541-8153-EF6BF4C56E1C}"/>
              </a:ext>
            </a:extLst>
          </p:cNvPr>
          <p:cNvSpPr/>
          <p:nvPr/>
        </p:nvSpPr>
        <p:spPr>
          <a:xfrm rot="5400000">
            <a:off x="713009" y="2688969"/>
            <a:ext cx="180033" cy="15520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riangel 118">
            <a:extLst>
              <a:ext uri="{FF2B5EF4-FFF2-40B4-BE49-F238E27FC236}">
                <a16:creationId xmlns:a16="http://schemas.microsoft.com/office/drawing/2014/main" id="{48415E9D-AAB2-CE40-8990-B796E74CCBE8}"/>
              </a:ext>
            </a:extLst>
          </p:cNvPr>
          <p:cNvSpPr/>
          <p:nvPr/>
        </p:nvSpPr>
        <p:spPr>
          <a:xfrm rot="5400000">
            <a:off x="713009" y="3161887"/>
            <a:ext cx="180033" cy="155201"/>
          </a:xfrm>
          <a:prstGeom prst="triangle">
            <a:avLst/>
          </a:prstGeom>
          <a:solidFill>
            <a:srgbClr val="26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riangel 119">
            <a:extLst>
              <a:ext uri="{FF2B5EF4-FFF2-40B4-BE49-F238E27FC236}">
                <a16:creationId xmlns:a16="http://schemas.microsoft.com/office/drawing/2014/main" id="{C10D25F8-8F70-0147-8B1A-5F9A78750F62}"/>
              </a:ext>
            </a:extLst>
          </p:cNvPr>
          <p:cNvSpPr/>
          <p:nvPr/>
        </p:nvSpPr>
        <p:spPr>
          <a:xfrm rot="5400000">
            <a:off x="713009" y="3482401"/>
            <a:ext cx="180033" cy="15520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riangel 120">
            <a:extLst>
              <a:ext uri="{FF2B5EF4-FFF2-40B4-BE49-F238E27FC236}">
                <a16:creationId xmlns:a16="http://schemas.microsoft.com/office/drawing/2014/main" id="{2E30D6E4-E279-A143-8972-AFE40949C4EB}"/>
              </a:ext>
            </a:extLst>
          </p:cNvPr>
          <p:cNvSpPr/>
          <p:nvPr/>
        </p:nvSpPr>
        <p:spPr>
          <a:xfrm rot="5400000">
            <a:off x="713009" y="3802915"/>
            <a:ext cx="180033" cy="155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Triangel 121">
            <a:extLst>
              <a:ext uri="{FF2B5EF4-FFF2-40B4-BE49-F238E27FC236}">
                <a16:creationId xmlns:a16="http://schemas.microsoft.com/office/drawing/2014/main" id="{DDCE6FC2-C563-F34C-8602-5D7A221BBD7F}"/>
              </a:ext>
            </a:extLst>
          </p:cNvPr>
          <p:cNvSpPr/>
          <p:nvPr/>
        </p:nvSpPr>
        <p:spPr>
          <a:xfrm rot="5400000">
            <a:off x="713009" y="4123429"/>
            <a:ext cx="180033" cy="155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riangel 122">
            <a:extLst>
              <a:ext uri="{FF2B5EF4-FFF2-40B4-BE49-F238E27FC236}">
                <a16:creationId xmlns:a16="http://schemas.microsoft.com/office/drawing/2014/main" id="{DE71F957-2B11-2647-942B-1E96D81A024B}"/>
              </a:ext>
            </a:extLst>
          </p:cNvPr>
          <p:cNvSpPr/>
          <p:nvPr/>
        </p:nvSpPr>
        <p:spPr>
          <a:xfrm rot="5400000">
            <a:off x="713009" y="4443944"/>
            <a:ext cx="180033" cy="1552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riangel 124">
            <a:extLst>
              <a:ext uri="{FF2B5EF4-FFF2-40B4-BE49-F238E27FC236}">
                <a16:creationId xmlns:a16="http://schemas.microsoft.com/office/drawing/2014/main" id="{17771540-C64E-CE4D-B546-DF5949D1C764}"/>
              </a:ext>
            </a:extLst>
          </p:cNvPr>
          <p:cNvSpPr/>
          <p:nvPr/>
        </p:nvSpPr>
        <p:spPr>
          <a:xfrm rot="5400000">
            <a:off x="4387334" y="2015283"/>
            <a:ext cx="180033" cy="155201"/>
          </a:xfrm>
          <a:prstGeom prst="triangle">
            <a:avLst/>
          </a:prstGeom>
          <a:solidFill>
            <a:srgbClr val="26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riangel 125">
            <a:extLst>
              <a:ext uri="{FF2B5EF4-FFF2-40B4-BE49-F238E27FC236}">
                <a16:creationId xmlns:a16="http://schemas.microsoft.com/office/drawing/2014/main" id="{CFF2EEBF-13FC-D142-8954-91AC88D02A32}"/>
              </a:ext>
            </a:extLst>
          </p:cNvPr>
          <p:cNvSpPr/>
          <p:nvPr/>
        </p:nvSpPr>
        <p:spPr>
          <a:xfrm rot="5400000">
            <a:off x="4387334" y="2335797"/>
            <a:ext cx="180033" cy="155201"/>
          </a:xfrm>
          <a:prstGeom prst="triangle">
            <a:avLst/>
          </a:prstGeom>
          <a:solidFill>
            <a:srgbClr val="18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riangel 126">
            <a:extLst>
              <a:ext uri="{FF2B5EF4-FFF2-40B4-BE49-F238E27FC236}">
                <a16:creationId xmlns:a16="http://schemas.microsoft.com/office/drawing/2014/main" id="{F011A9A2-CC6E-964D-9C4F-6B76C41800B9}"/>
              </a:ext>
            </a:extLst>
          </p:cNvPr>
          <p:cNvSpPr/>
          <p:nvPr/>
        </p:nvSpPr>
        <p:spPr>
          <a:xfrm rot="5400000">
            <a:off x="4387334" y="2656311"/>
            <a:ext cx="180033" cy="15520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riangel 127">
            <a:extLst>
              <a:ext uri="{FF2B5EF4-FFF2-40B4-BE49-F238E27FC236}">
                <a16:creationId xmlns:a16="http://schemas.microsoft.com/office/drawing/2014/main" id="{98F80365-C462-C148-A37A-E070CAAD2D61}"/>
              </a:ext>
            </a:extLst>
          </p:cNvPr>
          <p:cNvSpPr/>
          <p:nvPr/>
        </p:nvSpPr>
        <p:spPr>
          <a:xfrm rot="5400000">
            <a:off x="4387334" y="2976825"/>
            <a:ext cx="180033" cy="15520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riangel 128">
            <a:extLst>
              <a:ext uri="{FF2B5EF4-FFF2-40B4-BE49-F238E27FC236}">
                <a16:creationId xmlns:a16="http://schemas.microsoft.com/office/drawing/2014/main" id="{CCB349D0-1659-F542-B389-672CF2F43EAC}"/>
              </a:ext>
            </a:extLst>
          </p:cNvPr>
          <p:cNvSpPr/>
          <p:nvPr/>
        </p:nvSpPr>
        <p:spPr>
          <a:xfrm rot="5400000">
            <a:off x="4387334" y="3297339"/>
            <a:ext cx="180033" cy="155201"/>
          </a:xfrm>
          <a:prstGeom prst="triangle">
            <a:avLst/>
          </a:prstGeom>
          <a:solidFill>
            <a:srgbClr val="18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Triangel 129">
            <a:extLst>
              <a:ext uri="{FF2B5EF4-FFF2-40B4-BE49-F238E27FC236}">
                <a16:creationId xmlns:a16="http://schemas.microsoft.com/office/drawing/2014/main" id="{6B332B48-CEE6-FD47-BC15-CB974C4C53E8}"/>
              </a:ext>
            </a:extLst>
          </p:cNvPr>
          <p:cNvSpPr/>
          <p:nvPr/>
        </p:nvSpPr>
        <p:spPr>
          <a:xfrm rot="5400000">
            <a:off x="4387334" y="3617853"/>
            <a:ext cx="180033" cy="155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riangel 132">
            <a:extLst>
              <a:ext uri="{FF2B5EF4-FFF2-40B4-BE49-F238E27FC236}">
                <a16:creationId xmlns:a16="http://schemas.microsoft.com/office/drawing/2014/main" id="{86C28E39-1DDE-E54A-A4F3-B6B2B9267EBE}"/>
              </a:ext>
            </a:extLst>
          </p:cNvPr>
          <p:cNvSpPr/>
          <p:nvPr/>
        </p:nvSpPr>
        <p:spPr>
          <a:xfrm rot="5400000">
            <a:off x="8589511" y="2055039"/>
            <a:ext cx="180033" cy="1552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riangel 133">
            <a:extLst>
              <a:ext uri="{FF2B5EF4-FFF2-40B4-BE49-F238E27FC236}">
                <a16:creationId xmlns:a16="http://schemas.microsoft.com/office/drawing/2014/main" id="{A6B4E87E-EFD2-BE42-9455-BBC4FA885D22}"/>
              </a:ext>
            </a:extLst>
          </p:cNvPr>
          <p:cNvSpPr/>
          <p:nvPr/>
        </p:nvSpPr>
        <p:spPr>
          <a:xfrm rot="5400000">
            <a:off x="8589511" y="2530869"/>
            <a:ext cx="180033" cy="155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riangel 134">
            <a:extLst>
              <a:ext uri="{FF2B5EF4-FFF2-40B4-BE49-F238E27FC236}">
                <a16:creationId xmlns:a16="http://schemas.microsoft.com/office/drawing/2014/main" id="{271A1FC3-25B3-A944-B5AE-2F056709549D}"/>
              </a:ext>
            </a:extLst>
          </p:cNvPr>
          <p:cNvSpPr/>
          <p:nvPr/>
        </p:nvSpPr>
        <p:spPr>
          <a:xfrm rot="5400000">
            <a:off x="8589511" y="2863575"/>
            <a:ext cx="180033" cy="155201"/>
          </a:xfrm>
          <a:prstGeom prst="triangle">
            <a:avLst/>
          </a:prstGeom>
          <a:solidFill>
            <a:srgbClr val="18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riangel 135">
            <a:extLst>
              <a:ext uri="{FF2B5EF4-FFF2-40B4-BE49-F238E27FC236}">
                <a16:creationId xmlns:a16="http://schemas.microsoft.com/office/drawing/2014/main" id="{0E416B48-3261-2844-B6C4-BB6FEF01ADDF}"/>
              </a:ext>
            </a:extLst>
          </p:cNvPr>
          <p:cNvSpPr/>
          <p:nvPr/>
        </p:nvSpPr>
        <p:spPr>
          <a:xfrm rot="5400000">
            <a:off x="8589511" y="3196281"/>
            <a:ext cx="180033" cy="155201"/>
          </a:xfrm>
          <a:prstGeom prst="triangle">
            <a:avLst/>
          </a:prstGeom>
          <a:solidFill>
            <a:srgbClr val="37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riangel 136">
            <a:extLst>
              <a:ext uri="{FF2B5EF4-FFF2-40B4-BE49-F238E27FC236}">
                <a16:creationId xmlns:a16="http://schemas.microsoft.com/office/drawing/2014/main" id="{7C0A42AD-B539-A541-97B2-00F0049439E1}"/>
              </a:ext>
            </a:extLst>
          </p:cNvPr>
          <p:cNvSpPr/>
          <p:nvPr/>
        </p:nvSpPr>
        <p:spPr>
          <a:xfrm rot="5400000">
            <a:off x="8589511" y="3528987"/>
            <a:ext cx="180033" cy="15520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Triangel 137">
            <a:extLst>
              <a:ext uri="{FF2B5EF4-FFF2-40B4-BE49-F238E27FC236}">
                <a16:creationId xmlns:a16="http://schemas.microsoft.com/office/drawing/2014/main" id="{A8A6238A-447C-7F48-BA42-3CC253DBABDB}"/>
              </a:ext>
            </a:extLst>
          </p:cNvPr>
          <p:cNvSpPr/>
          <p:nvPr/>
        </p:nvSpPr>
        <p:spPr>
          <a:xfrm rot="5400000">
            <a:off x="8589511" y="3861693"/>
            <a:ext cx="180033" cy="15520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Triangel 138">
            <a:extLst>
              <a:ext uri="{FF2B5EF4-FFF2-40B4-BE49-F238E27FC236}">
                <a16:creationId xmlns:a16="http://schemas.microsoft.com/office/drawing/2014/main" id="{157EA9EE-176E-3D45-90CF-8E2836DA23C6}"/>
              </a:ext>
            </a:extLst>
          </p:cNvPr>
          <p:cNvSpPr/>
          <p:nvPr/>
        </p:nvSpPr>
        <p:spPr>
          <a:xfrm rot="5400000">
            <a:off x="8589511" y="4194399"/>
            <a:ext cx="180033" cy="155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riangel 139">
            <a:extLst>
              <a:ext uri="{FF2B5EF4-FFF2-40B4-BE49-F238E27FC236}">
                <a16:creationId xmlns:a16="http://schemas.microsoft.com/office/drawing/2014/main" id="{03510D56-2408-E542-BC0B-863AE56FD99E}"/>
              </a:ext>
            </a:extLst>
          </p:cNvPr>
          <p:cNvSpPr/>
          <p:nvPr/>
        </p:nvSpPr>
        <p:spPr>
          <a:xfrm rot="5400000">
            <a:off x="8589511" y="4527106"/>
            <a:ext cx="180033" cy="15520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textruta 141">
            <a:extLst>
              <a:ext uri="{FF2B5EF4-FFF2-40B4-BE49-F238E27FC236}">
                <a16:creationId xmlns:a16="http://schemas.microsoft.com/office/drawing/2014/main" id="{33FF78C0-CEC2-F84B-88CA-D25A391703F0}"/>
              </a:ext>
            </a:extLst>
          </p:cNvPr>
          <p:cNvSpPr txBox="1"/>
          <p:nvPr/>
        </p:nvSpPr>
        <p:spPr>
          <a:xfrm>
            <a:off x="735363" y="5802597"/>
            <a:ext cx="549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Norra</a:t>
            </a:r>
          </a:p>
        </p:txBody>
      </p:sp>
      <p:sp>
        <p:nvSpPr>
          <p:cNvPr id="143" name="Triangel 142">
            <a:extLst>
              <a:ext uri="{FF2B5EF4-FFF2-40B4-BE49-F238E27FC236}">
                <a16:creationId xmlns:a16="http://schemas.microsoft.com/office/drawing/2014/main" id="{A907F3C4-A16C-F842-BABA-E821048FE900}"/>
              </a:ext>
            </a:extLst>
          </p:cNvPr>
          <p:cNvSpPr/>
          <p:nvPr/>
        </p:nvSpPr>
        <p:spPr>
          <a:xfrm rot="5400000">
            <a:off x="604825" y="5867444"/>
            <a:ext cx="180033" cy="155201"/>
          </a:xfrm>
          <a:prstGeom prst="triangle">
            <a:avLst/>
          </a:prstGeom>
          <a:solidFill>
            <a:srgbClr val="26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textruta 144">
            <a:extLst>
              <a:ext uri="{FF2B5EF4-FFF2-40B4-BE49-F238E27FC236}">
                <a16:creationId xmlns:a16="http://schemas.microsoft.com/office/drawing/2014/main" id="{9A9A1E26-09F0-4B41-8E76-EDFFD5B3B6A8}"/>
              </a:ext>
            </a:extLst>
          </p:cNvPr>
          <p:cNvSpPr txBox="1"/>
          <p:nvPr/>
        </p:nvSpPr>
        <p:spPr>
          <a:xfrm>
            <a:off x="1521566" y="5802597"/>
            <a:ext cx="1390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Stockholm-Gotland</a:t>
            </a:r>
          </a:p>
        </p:txBody>
      </p:sp>
      <p:sp>
        <p:nvSpPr>
          <p:cNvPr id="146" name="Triangel 145">
            <a:extLst>
              <a:ext uri="{FF2B5EF4-FFF2-40B4-BE49-F238E27FC236}">
                <a16:creationId xmlns:a16="http://schemas.microsoft.com/office/drawing/2014/main" id="{AFCF30A0-EBD5-DE4E-B0D3-62408F9B0E72}"/>
              </a:ext>
            </a:extLst>
          </p:cNvPr>
          <p:cNvSpPr/>
          <p:nvPr/>
        </p:nvSpPr>
        <p:spPr>
          <a:xfrm rot="5400000">
            <a:off x="1391028" y="5867444"/>
            <a:ext cx="180033" cy="155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textruta 147">
            <a:extLst>
              <a:ext uri="{FF2B5EF4-FFF2-40B4-BE49-F238E27FC236}">
                <a16:creationId xmlns:a16="http://schemas.microsoft.com/office/drawing/2014/main" id="{406F1288-F996-9F40-8CD6-40577FB3ADA1}"/>
              </a:ext>
            </a:extLst>
          </p:cNvPr>
          <p:cNvSpPr txBox="1"/>
          <p:nvPr/>
        </p:nvSpPr>
        <p:spPr>
          <a:xfrm>
            <a:off x="3170105" y="5802597"/>
            <a:ext cx="730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Sydöstra</a:t>
            </a:r>
          </a:p>
        </p:txBody>
      </p:sp>
      <p:sp>
        <p:nvSpPr>
          <p:cNvPr id="149" name="Triangel 148">
            <a:extLst>
              <a:ext uri="{FF2B5EF4-FFF2-40B4-BE49-F238E27FC236}">
                <a16:creationId xmlns:a16="http://schemas.microsoft.com/office/drawing/2014/main" id="{E5F5BFA9-C476-4C4E-B639-42A3AAE7C3A1}"/>
              </a:ext>
            </a:extLst>
          </p:cNvPr>
          <p:cNvSpPr/>
          <p:nvPr/>
        </p:nvSpPr>
        <p:spPr>
          <a:xfrm rot="5400000">
            <a:off x="3039567" y="5867444"/>
            <a:ext cx="180033" cy="1552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ruta 150">
            <a:extLst>
              <a:ext uri="{FF2B5EF4-FFF2-40B4-BE49-F238E27FC236}">
                <a16:creationId xmlns:a16="http://schemas.microsoft.com/office/drawing/2014/main" id="{9817D101-9C6A-3445-970F-D74D74827C4C}"/>
              </a:ext>
            </a:extLst>
          </p:cNvPr>
          <p:cNvSpPr txBox="1"/>
          <p:nvPr/>
        </p:nvSpPr>
        <p:spPr>
          <a:xfrm>
            <a:off x="4136614" y="5802597"/>
            <a:ext cx="549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Södra</a:t>
            </a:r>
          </a:p>
        </p:txBody>
      </p:sp>
      <p:sp>
        <p:nvSpPr>
          <p:cNvPr id="152" name="Triangel 151">
            <a:extLst>
              <a:ext uri="{FF2B5EF4-FFF2-40B4-BE49-F238E27FC236}">
                <a16:creationId xmlns:a16="http://schemas.microsoft.com/office/drawing/2014/main" id="{509A0551-C844-E74A-A7A6-ED94EEC549E1}"/>
              </a:ext>
            </a:extLst>
          </p:cNvPr>
          <p:cNvSpPr/>
          <p:nvPr/>
        </p:nvSpPr>
        <p:spPr>
          <a:xfrm rot="5400000">
            <a:off x="4006076" y="5867444"/>
            <a:ext cx="180033" cy="15520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ruta 153">
            <a:extLst>
              <a:ext uri="{FF2B5EF4-FFF2-40B4-BE49-F238E27FC236}">
                <a16:creationId xmlns:a16="http://schemas.microsoft.com/office/drawing/2014/main" id="{C526D860-E545-C145-8180-E560F6ACD9C0}"/>
              </a:ext>
            </a:extLst>
          </p:cNvPr>
          <p:cNvSpPr txBox="1"/>
          <p:nvPr/>
        </p:nvSpPr>
        <p:spPr>
          <a:xfrm>
            <a:off x="4939321" y="5802597"/>
            <a:ext cx="1056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Mellansverige</a:t>
            </a:r>
          </a:p>
        </p:txBody>
      </p:sp>
      <p:sp>
        <p:nvSpPr>
          <p:cNvPr id="155" name="Triangel 154">
            <a:extLst>
              <a:ext uri="{FF2B5EF4-FFF2-40B4-BE49-F238E27FC236}">
                <a16:creationId xmlns:a16="http://schemas.microsoft.com/office/drawing/2014/main" id="{AA7C548B-676B-6F47-943F-401F276F1C7A}"/>
              </a:ext>
            </a:extLst>
          </p:cNvPr>
          <p:cNvSpPr/>
          <p:nvPr/>
        </p:nvSpPr>
        <p:spPr>
          <a:xfrm rot="5400000">
            <a:off x="4808783" y="5867444"/>
            <a:ext cx="180033" cy="15520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ruta 156">
            <a:extLst>
              <a:ext uri="{FF2B5EF4-FFF2-40B4-BE49-F238E27FC236}">
                <a16:creationId xmlns:a16="http://schemas.microsoft.com/office/drawing/2014/main" id="{136E6D02-7ED0-0C49-82BB-869AAE445011}"/>
              </a:ext>
            </a:extLst>
          </p:cNvPr>
          <p:cNvSpPr txBox="1"/>
          <p:nvPr/>
        </p:nvSpPr>
        <p:spPr>
          <a:xfrm>
            <a:off x="6334358" y="5802597"/>
            <a:ext cx="58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Västra</a:t>
            </a:r>
          </a:p>
        </p:txBody>
      </p:sp>
      <p:sp>
        <p:nvSpPr>
          <p:cNvPr id="158" name="Triangel 157">
            <a:extLst>
              <a:ext uri="{FF2B5EF4-FFF2-40B4-BE49-F238E27FC236}">
                <a16:creationId xmlns:a16="http://schemas.microsoft.com/office/drawing/2014/main" id="{54514DC2-08D0-A244-B746-CFCFF52A6170}"/>
              </a:ext>
            </a:extLst>
          </p:cNvPr>
          <p:cNvSpPr/>
          <p:nvPr/>
        </p:nvSpPr>
        <p:spPr>
          <a:xfrm rot="5400000">
            <a:off x="6203820" y="5867444"/>
            <a:ext cx="180033" cy="155201"/>
          </a:xfrm>
          <a:prstGeom prst="triangle">
            <a:avLst/>
          </a:prstGeom>
          <a:solidFill>
            <a:srgbClr val="18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ruta 158">
            <a:extLst>
              <a:ext uri="{FF2B5EF4-FFF2-40B4-BE49-F238E27FC236}">
                <a16:creationId xmlns:a16="http://schemas.microsoft.com/office/drawing/2014/main" id="{18811365-B1B2-E046-B02B-881916A7CB22}"/>
              </a:ext>
            </a:extLst>
          </p:cNvPr>
          <p:cNvSpPr txBox="1"/>
          <p:nvPr/>
        </p:nvSpPr>
        <p:spPr>
          <a:xfrm>
            <a:off x="7152043" y="5802597"/>
            <a:ext cx="1535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SKR/Vilande värdskap</a:t>
            </a:r>
          </a:p>
        </p:txBody>
      </p:sp>
      <p:sp>
        <p:nvSpPr>
          <p:cNvPr id="160" name="Triangel 159">
            <a:extLst>
              <a:ext uri="{FF2B5EF4-FFF2-40B4-BE49-F238E27FC236}">
                <a16:creationId xmlns:a16="http://schemas.microsoft.com/office/drawing/2014/main" id="{0ED24DC6-D29E-1944-9D19-85C5D5F69771}"/>
              </a:ext>
            </a:extLst>
          </p:cNvPr>
          <p:cNvSpPr/>
          <p:nvPr/>
        </p:nvSpPr>
        <p:spPr>
          <a:xfrm rot="5400000">
            <a:off x="7021505" y="5867444"/>
            <a:ext cx="180033" cy="15520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E8AEC3F5-3015-EA41-B74D-9712DDF524E3}"/>
              </a:ext>
            </a:extLst>
          </p:cNvPr>
          <p:cNvSpPr/>
          <p:nvPr/>
        </p:nvSpPr>
        <p:spPr>
          <a:xfrm>
            <a:off x="515447" y="5533336"/>
            <a:ext cx="1149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Regionala värdskap </a:t>
            </a:r>
          </a:p>
        </p:txBody>
      </p:sp>
      <p:sp>
        <p:nvSpPr>
          <p:cNvPr id="56" name="Rubrik 1">
            <a:extLst>
              <a:ext uri="{FF2B5EF4-FFF2-40B4-BE49-F238E27FC236}">
                <a16:creationId xmlns:a16="http://schemas.microsoft.com/office/drawing/2014/main" id="{3D8E41F0-3AF5-EB42-A676-80298D88C3D5}"/>
              </a:ext>
            </a:extLst>
          </p:cNvPr>
          <p:cNvSpPr txBox="1">
            <a:spLocks/>
          </p:cNvSpPr>
          <p:nvPr/>
        </p:nvSpPr>
        <p:spPr>
          <a:xfrm>
            <a:off x="988742" y="580983"/>
            <a:ext cx="10447196" cy="6097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Sjukvårdsregionalt värdskap för nationella programområden</a:t>
            </a:r>
          </a:p>
        </p:txBody>
      </p:sp>
      <p:sp>
        <p:nvSpPr>
          <p:cNvPr id="51" name="Triangel 128">
            <a:extLst>
              <a:ext uri="{FF2B5EF4-FFF2-40B4-BE49-F238E27FC236}">
                <a16:creationId xmlns:a16="http://schemas.microsoft.com/office/drawing/2014/main" id="{CCB349D0-1659-F542-B389-672CF2F43EAC}"/>
              </a:ext>
            </a:extLst>
          </p:cNvPr>
          <p:cNvSpPr/>
          <p:nvPr/>
        </p:nvSpPr>
        <p:spPr>
          <a:xfrm rot="5400000">
            <a:off x="717009" y="4750825"/>
            <a:ext cx="180033" cy="155201"/>
          </a:xfrm>
          <a:prstGeom prst="triangle">
            <a:avLst/>
          </a:prstGeom>
          <a:solidFill>
            <a:srgbClr val="18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riangel 128">
            <a:extLst>
              <a:ext uri="{FF2B5EF4-FFF2-40B4-BE49-F238E27FC236}">
                <a16:creationId xmlns:a16="http://schemas.microsoft.com/office/drawing/2014/main" id="{CCB349D0-1659-F542-B389-672CF2F43EAC}"/>
              </a:ext>
            </a:extLst>
          </p:cNvPr>
          <p:cNvSpPr/>
          <p:nvPr/>
        </p:nvSpPr>
        <p:spPr>
          <a:xfrm rot="5400000">
            <a:off x="4385120" y="4590474"/>
            <a:ext cx="180033" cy="155201"/>
          </a:xfrm>
          <a:prstGeom prst="triangle">
            <a:avLst/>
          </a:prstGeom>
          <a:solidFill>
            <a:srgbClr val="18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riangel 136">
            <a:extLst>
              <a:ext uri="{FF2B5EF4-FFF2-40B4-BE49-F238E27FC236}">
                <a16:creationId xmlns:a16="http://schemas.microsoft.com/office/drawing/2014/main" id="{7C0A42AD-B539-A541-97B2-00F0049439E1}"/>
              </a:ext>
            </a:extLst>
          </p:cNvPr>
          <p:cNvSpPr/>
          <p:nvPr/>
        </p:nvSpPr>
        <p:spPr>
          <a:xfrm rot="5400000">
            <a:off x="8586710" y="4859813"/>
            <a:ext cx="180033" cy="15520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riangel 132">
            <a:extLst>
              <a:ext uri="{FF2B5EF4-FFF2-40B4-BE49-F238E27FC236}">
                <a16:creationId xmlns:a16="http://schemas.microsoft.com/office/drawing/2014/main" id="{C8D5CA93-B1D8-3EEE-4277-FA3FCE86F6EF}"/>
              </a:ext>
            </a:extLst>
          </p:cNvPr>
          <p:cNvSpPr/>
          <p:nvPr/>
        </p:nvSpPr>
        <p:spPr>
          <a:xfrm rot="5400000">
            <a:off x="4370078" y="3897486"/>
            <a:ext cx="180033" cy="1552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4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ktangel 163">
            <a:extLst>
              <a:ext uri="{FF2B5EF4-FFF2-40B4-BE49-F238E27FC236}">
                <a16:creationId xmlns:a16="http://schemas.microsoft.com/office/drawing/2014/main" id="{A07B1409-F366-1240-BDCA-6FE6877DCCB2}"/>
              </a:ext>
            </a:extLst>
          </p:cNvPr>
          <p:cNvSpPr/>
          <p:nvPr/>
        </p:nvSpPr>
        <p:spPr>
          <a:xfrm>
            <a:off x="614563" y="1914161"/>
            <a:ext cx="10815435" cy="3503408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8BC9D11D-23BB-4F43-993A-DFF68BF151A2}"/>
              </a:ext>
            </a:extLst>
          </p:cNvPr>
          <p:cNvSpPr/>
          <p:nvPr/>
        </p:nvSpPr>
        <p:spPr>
          <a:xfrm>
            <a:off x="615149" y="1440431"/>
            <a:ext cx="10823311" cy="472641"/>
          </a:xfrm>
          <a:prstGeom prst="rect">
            <a:avLst/>
          </a:prstGeom>
          <a:solidFill>
            <a:srgbClr val="37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C3194003-6A98-A44B-9040-9411050F8282}"/>
              </a:ext>
            </a:extLst>
          </p:cNvPr>
          <p:cNvSpPr/>
          <p:nvPr/>
        </p:nvSpPr>
        <p:spPr>
          <a:xfrm>
            <a:off x="623025" y="1458002"/>
            <a:ext cx="10976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</a:t>
            </a:r>
            <a:r>
              <a:rPr kumimoji="0" lang="sv-SE" sz="20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SAMVERKANSGRUPPER</a:t>
            </a:r>
            <a:b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ruta 114">
            <a:extLst>
              <a:ext uri="{FF2B5EF4-FFF2-40B4-BE49-F238E27FC236}">
                <a16:creationId xmlns:a16="http://schemas.microsoft.com/office/drawing/2014/main" id="{608E2FA2-1697-5D44-A4D1-819B8D539250}"/>
              </a:ext>
            </a:extLst>
          </p:cNvPr>
          <p:cNvSpPr txBox="1"/>
          <p:nvPr/>
        </p:nvSpPr>
        <p:spPr>
          <a:xfrm>
            <a:off x="864894" y="2200542"/>
            <a:ext cx="3587313" cy="260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lnSpc>
                <a:spcPts val="2480"/>
              </a:lnSpc>
              <a:buFont typeface="Arial" panose="020B0604020202020204" pitchFamily="34" charset="0"/>
              <a:buChar char="•"/>
              <a:defRPr/>
            </a:pPr>
            <a:r>
              <a:rPr lang="sv-SE">
                <a:solidFill>
                  <a:srgbClr val="000000"/>
                </a:solidFill>
              </a:rPr>
              <a:t>Data och analys</a:t>
            </a:r>
          </a:p>
          <a:p>
            <a:pPr marL="285750" indent="-285750" fontAlgn="b">
              <a:lnSpc>
                <a:spcPts val="2480"/>
              </a:lnSpc>
              <a:buFont typeface="Arial" panose="020B0604020202020204" pitchFamily="34" charset="0"/>
              <a:buChar char="•"/>
              <a:defRPr/>
            </a:pPr>
            <a:r>
              <a:rPr lang="sv-SE" sz="1800">
                <a:solidFill>
                  <a:srgbClr val="000000"/>
                </a:solidFill>
              </a:rPr>
              <a:t>Forskning och </a:t>
            </a:r>
            <a:r>
              <a:rPr lang="sv-SE" sz="1800" err="1">
                <a:solidFill>
                  <a:srgbClr val="000000"/>
                </a:solidFill>
              </a:rPr>
              <a:t>life</a:t>
            </a:r>
            <a:r>
              <a:rPr lang="sv-SE" sz="1800">
                <a:solidFill>
                  <a:srgbClr val="000000"/>
                </a:solidFill>
              </a:rPr>
              <a:t> science</a:t>
            </a:r>
          </a:p>
          <a:p>
            <a:pPr marL="285750" indent="-285750" fontAlgn="b">
              <a:lnSpc>
                <a:spcPts val="2480"/>
              </a:lnSpc>
              <a:buFont typeface="Arial" panose="020B0604020202020204" pitchFamily="34" charset="0"/>
              <a:buChar char="•"/>
              <a:defRPr/>
            </a:pPr>
            <a:r>
              <a:rPr lang="sv-SE" sz="1800">
                <a:solidFill>
                  <a:srgbClr val="000000"/>
                </a:solidFill>
              </a:rPr>
              <a:t>Läkemedel och medicinteknik</a:t>
            </a:r>
            <a:endParaRPr lang="sv-SE">
              <a:solidFill>
                <a:srgbClr val="000000"/>
              </a:solidFill>
            </a:endParaRPr>
          </a:p>
          <a:p>
            <a:pPr marL="285750" lvl="0" indent="-285750" fontAlgn="b">
              <a:lnSpc>
                <a:spcPts val="2480"/>
              </a:lnSpc>
              <a:buFont typeface="Arial" panose="020B0604020202020204" pitchFamily="34" charset="0"/>
              <a:buChar char="•"/>
              <a:defRPr/>
            </a:pPr>
            <a:r>
              <a:rPr lang="sv-SE">
                <a:solidFill>
                  <a:srgbClr val="000000"/>
                </a:solidFill>
              </a:rPr>
              <a:t>Metoder för kunskapsstöd</a:t>
            </a:r>
          </a:p>
          <a:p>
            <a:pPr marL="285750" indent="-285750" fontAlgn="b">
              <a:lnSpc>
                <a:spcPts val="2480"/>
              </a:lnSpc>
              <a:buFont typeface="Arial" panose="020B0604020202020204" pitchFamily="34" charset="0"/>
              <a:buChar char="•"/>
              <a:defRPr/>
            </a:pPr>
            <a:r>
              <a:rPr lang="sv-SE" sz="1800">
                <a:solidFill>
                  <a:srgbClr val="000000"/>
                </a:solidFill>
              </a:rPr>
              <a:t>Patientsäkerhet</a:t>
            </a:r>
          </a:p>
          <a:p>
            <a:pPr marL="285750" indent="-285750" fontAlgn="b">
              <a:lnSpc>
                <a:spcPts val="2480"/>
              </a:lnSpc>
              <a:buFont typeface="Arial" panose="020B0604020202020204" pitchFamily="34" charset="0"/>
              <a:buChar char="•"/>
              <a:defRPr/>
            </a:pPr>
            <a:r>
              <a:rPr lang="sv-SE" sz="1800">
                <a:solidFill>
                  <a:srgbClr val="000000"/>
                </a:solidFill>
              </a:rPr>
              <a:t>Strukturerad vårdinformation</a:t>
            </a:r>
          </a:p>
          <a:p>
            <a:pPr marL="285750" indent="-285750" fontAlgn="b">
              <a:lnSpc>
                <a:spcPts val="2480"/>
              </a:lnSpc>
              <a:buFont typeface="Arial" panose="020B0604020202020204" pitchFamily="34" charset="0"/>
              <a:buChar char="•"/>
              <a:defRPr/>
            </a:pPr>
            <a:r>
              <a:rPr lang="sv-SE" sz="1800">
                <a:solidFill>
                  <a:srgbClr val="000000"/>
                </a:solidFill>
              </a:rPr>
              <a:t>Stöd för utveckling och ledarskap</a:t>
            </a:r>
          </a:p>
          <a:p>
            <a:pPr marL="285750" lvl="0" indent="-285750" fontAlgn="b">
              <a:lnSpc>
                <a:spcPts val="2480"/>
              </a:lnSpc>
              <a:buFont typeface="Arial" panose="020B0604020202020204" pitchFamily="34" charset="0"/>
              <a:buChar char="•"/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08E2FA2-1697-5D44-A4D1-819B8D539250}"/>
              </a:ext>
            </a:extLst>
          </p:cNvPr>
          <p:cNvSpPr txBox="1"/>
          <p:nvPr/>
        </p:nvSpPr>
        <p:spPr>
          <a:xfrm>
            <a:off x="6096000" y="1912776"/>
            <a:ext cx="3587313" cy="1328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">
              <a:lnSpc>
                <a:spcPts val="2480"/>
              </a:lnSpc>
              <a:buFont typeface="Arial" panose="020B0604020202020204" pitchFamily="34" charset="0"/>
              <a:buChar char="•"/>
              <a:defRPr/>
            </a:pPr>
            <a:endParaRPr lang="sv-SE" sz="2000">
              <a:solidFill>
                <a:srgbClr val="000000"/>
              </a:solidFill>
            </a:endParaRPr>
          </a:p>
          <a:p>
            <a:pPr lvl="0" fontAlgn="b">
              <a:lnSpc>
                <a:spcPts val="2480"/>
              </a:lnSpc>
              <a:defRPr/>
            </a:pPr>
            <a:r>
              <a:rPr lang="sv-SE" sz="2000">
                <a:solidFill>
                  <a:srgbClr val="000000"/>
                </a:solidFill>
              </a:rPr>
              <a:t>Vid behov kan ytterligare samverkansgrupper inrättas, till exempel för tillfälliga satsningar.</a:t>
            </a:r>
          </a:p>
        </p:txBody>
      </p:sp>
    </p:spTree>
    <p:extLst>
      <p:ext uri="{BB962C8B-B14F-4D97-AF65-F5344CB8AC3E}">
        <p14:creationId xmlns:p14="http://schemas.microsoft.com/office/powerpoint/2010/main" val="307992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1F962-AA05-0346-8919-2F2A380EC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Nationella programområden (NPO) – uppdrag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E4C7F0-3F8D-2041-8873-E382B6304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399"/>
            <a:ext cx="9144000" cy="481875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Hur ser det ut idag? Behovs- och gapanalys</a:t>
            </a:r>
            <a:br>
              <a:rPr lang="sv-SE"/>
            </a:br>
            <a:r>
              <a:rPr lang="sv-SE"/>
              <a:t>Åtgärder/förslag/prioritera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Utser nationella arbetsgrupper (NAG)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Omvärldsbevakning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Kunskapsstöd för jämlik hälsa och vård-</a:t>
            </a:r>
            <a:br>
              <a:rPr lang="sv-SE"/>
            </a:br>
            <a:r>
              <a:rPr lang="sv-SE"/>
              <a:t>behandlingsrekommendationer – </a:t>
            </a:r>
            <a:br>
              <a:rPr lang="sv-SE"/>
            </a:br>
            <a:r>
              <a:rPr lang="sv-SE"/>
              <a:t>standardiserade vårdförlopp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Kvalitetsregister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Ordnat införande/ordnad utfasning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Nivåstrukturering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Bidra i arbete med eventuella statliga satsningar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Samverka med myndigheter inom aktuellt område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Annat, till exempel e-hälsa, kompetensutveckling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2EB1E33-75DE-DC4D-82F4-50DE99AEA581}"/>
              </a:ext>
            </a:extLst>
          </p:cNvPr>
          <p:cNvSpPr txBox="1"/>
          <p:nvPr/>
        </p:nvSpPr>
        <p:spPr>
          <a:xfrm>
            <a:off x="7144932" y="1422400"/>
            <a:ext cx="4464049" cy="2862322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grupp per </a:t>
            </a: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programområde med representation från samtliga sjukvårdsregioner (6 ledamöter)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>
                <a:solidFill>
                  <a:prstClr val="black"/>
                </a:solidFill>
                <a:latin typeface="Calibri" panose="020F0502020204030204"/>
              </a:rPr>
              <a:t>6 stycken NPO har även ordinarie  ledamöter från kommuner</a:t>
            </a:r>
            <a:endParaRPr kumimoji="0" lang="sv-S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Sjukvårdsregionalt värdskap för NPO</a:t>
            </a: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Stödresurser: processledare från värdsjukvårdsregion, metodstöd, statistik- och analysstöd, annat</a:t>
            </a:r>
          </a:p>
        </p:txBody>
      </p:sp>
    </p:spTree>
    <p:extLst>
      <p:ext uri="{BB962C8B-B14F-4D97-AF65-F5344CB8AC3E}">
        <p14:creationId xmlns:p14="http://schemas.microsoft.com/office/powerpoint/2010/main" val="189463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1F962-AA05-0346-8919-2F2A380EC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Regionala programområden (RPO) – uppdrag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E4C7F0-3F8D-2041-8873-E382B6304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369745" indent="-342900" defTabSz="813816">
              <a:buFont typeface="Arial" panose="020B0604020202020204" pitchFamily="34" charset="0"/>
              <a:buChar char="•"/>
              <a:defRPr sz="2136"/>
            </a:pPr>
            <a:r>
              <a:rPr lang="sv-SE"/>
              <a:t>Genomföra behovsinventering och bidra till det nationella programområdets behovsanalys och omvärldsbevakning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/>
              <a:t>Initiera frågor för nationell samverkan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/>
              <a:t>Skapa regionala tillämpningar av nationella kunskapsunderlag och beslutsstöd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/>
              <a:t>Ta emot, anpassa och omsätta nationell kunskap för att det ska nå ut till patientmötet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/>
              <a:t>Stödja spridning och implementering av bästa möjliga tillgängliga kunskap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/>
              <a:t>Integrera och skapa förutsättningar för de nationella kvalitetsregistren som en del av kunskapsstyrning i hälso- och sjukvården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/>
              <a:t>Samverkan med regional registercentrumorganisation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/>
              <a:t>Specifika regionala uppdrag</a:t>
            </a:r>
          </a:p>
        </p:txBody>
      </p:sp>
    </p:spTree>
    <p:extLst>
      <p:ext uri="{BB962C8B-B14F-4D97-AF65-F5344CB8AC3E}">
        <p14:creationId xmlns:p14="http://schemas.microsoft.com/office/powerpoint/2010/main" val="429439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132316-97CD-841A-5AF6-B8764A9C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Lokala programområden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739B75-9A8B-8192-B471-DB13F6F3F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De lokala programområdena (LPO) har bland annat i uppdrag att ta emot och vara ett stöd i implementeringen av nationella kunskapsstöd inom sitt programområde.</a:t>
            </a:r>
          </a:p>
          <a:p>
            <a:r>
              <a:rPr lang="sv-SE"/>
              <a:t>Programområdet leds av en sakkunnig. Till varje programområde finns också en utvecklingsledare knuten som ger metod- och processtöd.</a:t>
            </a:r>
          </a:p>
          <a:p>
            <a:r>
              <a:rPr lang="sv-SE" sz="2400"/>
              <a:t>På kunskapsstyrningens sidor finns motsvarande </a:t>
            </a:r>
            <a:r>
              <a:rPr lang="sv-SE" sz="2400">
                <a:hlinkClick r:id="rId3"/>
              </a:rPr>
              <a:t>Lokala programområden, LPO</a:t>
            </a:r>
            <a:r>
              <a:rPr lang="sv-SE" sz="2400"/>
              <a:t> beskrivna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247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1F962-AA05-0346-8919-2F2A380EC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Nationella samverkansgrupper (NSG)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E4C7F0-3F8D-2041-8873-E382B6304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330700"/>
          </a:xfrm>
        </p:spPr>
        <p:txBody>
          <a:bodyPr>
            <a:normAutofit lnSpcReduction="10000"/>
          </a:bodyPr>
          <a:lstStyle/>
          <a:p>
            <a:pPr marL="373063" indent="-342900">
              <a:buFont typeface="Arial" panose="020B0604020202020204" pitchFamily="34" charset="0"/>
              <a:buChar char="•"/>
            </a:pPr>
            <a:r>
              <a:rPr lang="sv-SE"/>
              <a:t>Data och analys</a:t>
            </a:r>
          </a:p>
          <a:p>
            <a:pPr marL="373063" indent="-342900">
              <a:buFont typeface="Arial" panose="020B0604020202020204" pitchFamily="34" charset="0"/>
              <a:buChar char="•"/>
            </a:pPr>
            <a:r>
              <a:rPr lang="sv-SE"/>
              <a:t>Forskning och </a:t>
            </a:r>
            <a:r>
              <a:rPr lang="sv-SE" err="1"/>
              <a:t>life</a:t>
            </a:r>
            <a:r>
              <a:rPr lang="sv-SE"/>
              <a:t> science</a:t>
            </a:r>
          </a:p>
          <a:p>
            <a:pPr marL="373063" indent="-342900">
              <a:buFont typeface="Arial" panose="020B0604020202020204" pitchFamily="34" charset="0"/>
              <a:buChar char="•"/>
            </a:pPr>
            <a:r>
              <a:rPr lang="sv-SE"/>
              <a:t>Läkemedel och medicinteknik</a:t>
            </a:r>
          </a:p>
          <a:p>
            <a:pPr marL="373063" indent="-342900">
              <a:buFont typeface="Arial" panose="020B0604020202020204" pitchFamily="34" charset="0"/>
              <a:buChar char="•"/>
            </a:pPr>
            <a:r>
              <a:rPr lang="sv-SE"/>
              <a:t>Metoder för kunskapsstöd</a:t>
            </a:r>
          </a:p>
          <a:p>
            <a:pPr marL="373063" indent="-342900">
              <a:buFont typeface="Arial" panose="020B0604020202020204" pitchFamily="34" charset="0"/>
              <a:buChar char="•"/>
            </a:pPr>
            <a:r>
              <a:rPr lang="sv-SE"/>
              <a:t>Patientsäkerhet</a:t>
            </a:r>
          </a:p>
          <a:p>
            <a:pPr marL="373063" indent="-342900">
              <a:buFont typeface="Arial" panose="020B0604020202020204" pitchFamily="34" charset="0"/>
              <a:buChar char="•"/>
            </a:pPr>
            <a:r>
              <a:rPr lang="sv-SE"/>
              <a:t>Strukturerad vårdinformation</a:t>
            </a:r>
          </a:p>
          <a:p>
            <a:pPr marL="373063" indent="-342900">
              <a:buFont typeface="Arial" panose="020B0604020202020204" pitchFamily="34" charset="0"/>
              <a:buChar char="•"/>
            </a:pPr>
            <a:r>
              <a:rPr lang="sv-SE"/>
              <a:t>Stöd för utveckling och ledarskap </a:t>
            </a:r>
          </a:p>
          <a:p>
            <a:pPr marL="487363" indent="-457200">
              <a:buFont typeface="Wingdings" panose="05000000000000000000" pitchFamily="2" charset="2"/>
              <a:buChar char="Ø"/>
            </a:pPr>
            <a:r>
              <a:rPr lang="sv-SE"/>
              <a:t>Vid behov kan ytterligare samverkansgrupper inrättas, till exempel för tillfälliga satsningar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1EAE2E-5C1A-A948-94A4-02889BD1DE17}"/>
              </a:ext>
            </a:extLst>
          </p:cNvPr>
          <p:cNvSpPr txBox="1"/>
          <p:nvPr/>
        </p:nvSpPr>
        <p:spPr>
          <a:xfrm>
            <a:off x="6637098" y="1422400"/>
            <a:ext cx="4780497" cy="2616101"/>
          </a:xfrm>
          <a:prstGeom prst="rect">
            <a:avLst/>
          </a:prstGeom>
          <a:solidFill>
            <a:schemeClr val="accent2">
              <a:alpha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pPr>
            <a:r>
              <a:rPr kumimoji="0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Uppdrag</a:t>
            </a: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</a:t>
            </a:r>
            <a:r>
              <a:rPr kumimoji="0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arierar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beroende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område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</a:t>
            </a:r>
            <a:r>
              <a:rPr kumimoji="0" lang="sv-SE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exempel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sv-SE" err="1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örvaltning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utveckling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Behovsanalys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Utser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expert-,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-,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referensgrupper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Omvärlds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bevakning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Annat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Sjukvårdsr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egionala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representanter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töd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från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stödfunktion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SK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33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132316-97CD-841A-5AF6-B8764A9C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Kunskapsstyrningens huvudprocesser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739B75-9A8B-8192-B471-DB13F6F3F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2400"/>
              <a:t>Ordnat mottagande av nationella kunskapsstöd</a:t>
            </a:r>
          </a:p>
          <a:p>
            <a:r>
              <a:rPr lang="sv-SE" sz="2400"/>
              <a:t>Ordnat införande av medicintekniska produkter och kliniska arbetssätt</a:t>
            </a:r>
          </a:p>
          <a:p>
            <a:r>
              <a:rPr lang="sv-SE"/>
              <a:t>Ordnat införande av kvalitetsindikatorer </a:t>
            </a:r>
            <a:endParaRPr lang="sv-SE" sz="2400"/>
          </a:p>
          <a:p>
            <a:r>
              <a:rPr lang="sv-SE" sz="2400" i="1"/>
              <a:t>Ordnad utfasning av medicintekniska produkter och arbetssätt</a:t>
            </a:r>
          </a:p>
        </p:txBody>
      </p:sp>
    </p:spTree>
    <p:extLst>
      <p:ext uri="{BB962C8B-B14F-4D97-AF65-F5344CB8AC3E}">
        <p14:creationId xmlns:p14="http://schemas.microsoft.com/office/powerpoint/2010/main" val="41078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7CE8E9-BA55-AB5B-26EC-B64535C0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Kunskapsstöd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F5784F-9B6A-31BF-B722-7919E4038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8" y="2482850"/>
            <a:ext cx="7790191" cy="3240000"/>
          </a:xfrm>
        </p:spPr>
        <p:txBody>
          <a:bodyPr/>
          <a:lstStyle/>
          <a:p>
            <a:r>
              <a:rPr lang="sv-SE" dirty="0"/>
              <a:t>Publicerade </a:t>
            </a:r>
            <a:r>
              <a:rPr lang="sv-SE" dirty="0">
                <a:solidFill>
                  <a:srgbClr val="000000"/>
                </a:solidFill>
              </a:rPr>
              <a:t>rekommendationer, v</a:t>
            </a:r>
            <a:r>
              <a:rPr lang="sv-SE" b="0" i="0" dirty="0">
                <a:solidFill>
                  <a:srgbClr val="000000"/>
                </a:solidFill>
                <a:effectLst/>
              </a:rPr>
              <a:t>årdförlopp, vårdprogram och riktlinjer finns på </a:t>
            </a:r>
            <a:r>
              <a:rPr lang="sv-SE" b="0" i="0" dirty="0">
                <a:solidFill>
                  <a:srgbClr val="000000"/>
                </a:solidFill>
                <a:effectLst/>
                <a:hlinkClick r:id="rId3"/>
              </a:rPr>
              <a:t>Nationellt kliniskt kunskapsstöd NKK</a:t>
            </a:r>
            <a:endParaRPr lang="sv-SE" b="0" i="0" dirty="0">
              <a:solidFill>
                <a:srgbClr val="000000"/>
              </a:solidFill>
              <a:effectLst/>
            </a:endParaRPr>
          </a:p>
          <a:p>
            <a:r>
              <a:rPr lang="sv-SE" b="0" i="0" dirty="0">
                <a:solidFill>
                  <a:srgbClr val="000000"/>
                </a:solidFill>
                <a:effectLst/>
                <a:hlinkClick r:id="rId4"/>
              </a:rPr>
              <a:t>Region Värmlands regionala redaktion</a:t>
            </a:r>
            <a:r>
              <a:rPr lang="sv-SE" b="0" i="0" dirty="0">
                <a:solidFill>
                  <a:srgbClr val="000000"/>
                </a:solidFill>
                <a:effectLst/>
              </a:rPr>
              <a:t> för NKK kompletterar de nationella rekommendationerna med tillägg om exempelvis ansvarsfördelning och lokala remissrutiner.</a:t>
            </a:r>
          </a:p>
          <a:p>
            <a:r>
              <a:rPr lang="sv-SE" dirty="0">
                <a:solidFill>
                  <a:srgbClr val="000000"/>
                </a:solidFill>
              </a:rPr>
              <a:t>V</a:t>
            </a:r>
            <a:r>
              <a:rPr lang="sv-SE" b="0" i="0" dirty="0">
                <a:solidFill>
                  <a:srgbClr val="000000"/>
                </a:solidFill>
                <a:effectLst/>
              </a:rPr>
              <a:t>årdförlopp, vårdprogram och riktlinjer på remiss finns på </a:t>
            </a:r>
            <a:r>
              <a:rPr lang="sv-SE" b="0" i="0" dirty="0">
                <a:solidFill>
                  <a:srgbClr val="000000"/>
                </a:solidFill>
                <a:effectLst/>
                <a:hlinkClick r:id="rId5"/>
              </a:rPr>
              <a:t>kunskapsstyrningsvard.se</a:t>
            </a:r>
            <a:endParaRPr lang="sv-SE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2751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81715D-511B-4340-B93C-BDA6D376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Mer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E700E8-6880-45FC-A847-20ABE9B2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3174" y="2484000"/>
            <a:ext cx="5091289" cy="3868032"/>
          </a:xfrm>
        </p:spPr>
        <p:txBody>
          <a:bodyPr/>
          <a:lstStyle/>
          <a:p>
            <a:pPr marL="0" indent="0">
              <a:buNone/>
            </a:pPr>
            <a:r>
              <a:rPr lang="sv-SE" sz="2200">
                <a:hlinkClick r:id="rId3"/>
              </a:rPr>
              <a:t>regionvarmland.se/kunskapsstyrning</a:t>
            </a:r>
            <a:endParaRPr lang="sv-SE" sz="2200"/>
          </a:p>
          <a:p>
            <a:pPr marL="0" indent="0">
              <a:buNone/>
            </a:pPr>
            <a:endParaRPr lang="sv-SE" sz="2200"/>
          </a:p>
          <a:p>
            <a:pPr marL="0" indent="0">
              <a:buNone/>
            </a:pPr>
            <a:r>
              <a:rPr lang="sv-SE" sz="2200">
                <a:hlinkClick r:id="rId4"/>
              </a:rPr>
              <a:t>kunskapsstyrningvard.se</a:t>
            </a:r>
            <a:endParaRPr lang="sv-SE" sz="2200"/>
          </a:p>
          <a:p>
            <a:pPr marL="0" indent="0">
              <a:buNone/>
            </a:pPr>
            <a:endParaRPr lang="sv-SE" sz="2200"/>
          </a:p>
          <a:p>
            <a:pPr marL="0" indent="0">
              <a:buNone/>
            </a:pPr>
            <a:r>
              <a:rPr lang="sv-SE" sz="220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För att följa Region Värmlands nyheter, gå till sidan </a:t>
            </a:r>
            <a:r>
              <a:rPr lang="sv-SE" sz="22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Hantera prenumerationer</a:t>
            </a:r>
            <a:r>
              <a:rPr lang="sv-SE" sz="220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och prenumerera på f</a:t>
            </a:r>
            <a:r>
              <a:rPr lang="sv-SE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lödet som heter </a:t>
            </a:r>
            <a:r>
              <a:rPr lang="sv-SE" sz="2200" b="1" i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Kunskapsstyrning</a:t>
            </a:r>
            <a:r>
              <a:rPr lang="sv-SE" sz="220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sv-SE" sz="2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latshållare för bild 5" descr="En bild som visar golv, person, inomhus, person&#10;&#10;Automatiskt genererad beskrivning">
            <a:extLst>
              <a:ext uri="{FF2B5EF4-FFF2-40B4-BE49-F238E27FC236}">
                <a16:creationId xmlns:a16="http://schemas.microsoft.com/office/drawing/2014/main" id="{B1B3A026-13A8-4DD1-8497-466504CEDF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r="22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289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55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017429-8004-421C-FD96-A3BD610D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Kunskapsstyrningssystemet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4857B1-D39B-F774-9A40-9162A0190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 2018 gick alla Sveriges regioner samman i ett nationellt system för kunskapsstyrning. </a:t>
            </a:r>
          </a:p>
          <a:p>
            <a:r>
              <a:rPr lang="sv-SE" dirty="0"/>
              <a:t>Alla regioner har förbundit sig att stödja systemet och bidra med resurser och kompetens. </a:t>
            </a:r>
          </a:p>
          <a:p>
            <a:r>
              <a:rPr lang="sv-SE" b="1"/>
              <a:t>Mål</a:t>
            </a:r>
            <a:r>
              <a:rPr lang="sv-SE"/>
              <a:t> </a:t>
            </a:r>
            <a:endParaRPr lang="sv-SE" dirty="0"/>
          </a:p>
          <a:p>
            <a:pPr lvl="1"/>
            <a:r>
              <a:rPr lang="sv-SE" b="0" dirty="0"/>
              <a:t>Alla invånare ska få en god, jämlik och kunskapsbaserad vård oavsett var de bor.</a:t>
            </a:r>
          </a:p>
          <a:p>
            <a:pPr lvl="1"/>
            <a:r>
              <a:rPr lang="sv-SE" sz="2400" b="0" dirty="0"/>
              <a:t>Att alltid använda bästa tillgängliga kunskap i varje patientmöte.</a:t>
            </a: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07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Varför kunskapsstyrning?</a:t>
            </a:r>
            <a:br>
              <a:rPr lang="sv-SE"/>
            </a:b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4045"/>
            <a:ext cx="6747813" cy="484806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145F274-C9BA-C63E-3EDF-9E06F6D2C208}"/>
              </a:ext>
            </a:extLst>
          </p:cNvPr>
          <p:cNvSpPr txBox="1"/>
          <p:nvPr/>
        </p:nvSpPr>
        <p:spPr>
          <a:xfrm>
            <a:off x="6747813" y="1825625"/>
            <a:ext cx="49361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”Man kan ha otur att få en sjukdom, och man kan ha otur och bo i fel del av landet. Det kan jag som patient inte godta. Man ska ha rätt till en jämlik vård.”</a:t>
            </a:r>
          </a:p>
          <a:p>
            <a:endParaRPr lang="sv-SE"/>
          </a:p>
          <a:p>
            <a:pPr algn="r"/>
            <a:r>
              <a:rPr lang="sv-SE" sz="2200">
                <a:latin typeface="Times New Roman" panose="02020603050405020304" pitchFamily="18" charset="0"/>
                <a:cs typeface="Times New Roman" panose="02020603050405020304" pitchFamily="18" charset="0"/>
              </a:rPr>
              <a:t>Ove </a:t>
            </a:r>
            <a:r>
              <a:rPr lang="sv-SE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Puisto</a:t>
            </a:r>
            <a:endParaRPr lang="sv-SE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3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916E85-34A6-F0CC-15B7-415A5E8F5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09" y="180304"/>
            <a:ext cx="9180946" cy="1311128"/>
          </a:xfrm>
        </p:spPr>
        <p:txBody>
          <a:bodyPr/>
          <a:lstStyle/>
          <a:p>
            <a:r>
              <a:rPr lang="sv-SE" dirty="0"/>
              <a:t>Den evidensbaserade modellen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8BF6D7-37EB-0752-B908-1D9BE23D3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" y="1900994"/>
            <a:ext cx="5725979" cy="388313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31D2B66-6FEE-0ACE-7163-E561D4B15810}"/>
              </a:ext>
            </a:extLst>
          </p:cNvPr>
          <p:cNvSpPr txBox="1"/>
          <p:nvPr/>
        </p:nvSpPr>
        <p:spPr>
          <a:xfrm>
            <a:off x="6588368" y="1900994"/>
            <a:ext cx="50760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0" i="0" dirty="0">
                <a:solidFill>
                  <a:srgbClr val="262626"/>
                </a:solidFill>
                <a:effectLst/>
              </a:rPr>
              <a:t>Evidensbaserad praktik innebär att den professionelle väger samman sin expertis med bästa tillgängliga kunskap, den enskildes situation, erfarenheter och önskemål vid beslut om insatser (källa: Socialstyrelsen)</a:t>
            </a:r>
          </a:p>
          <a:p>
            <a:endParaRPr lang="sv-SE" sz="2400" dirty="0">
              <a:solidFill>
                <a:srgbClr val="262626"/>
              </a:solidFill>
            </a:endParaRPr>
          </a:p>
          <a:p>
            <a:r>
              <a:rPr lang="sv-S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Kunskapsstyrning är en förutsättning för evidensbaserad praktik.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76969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2935FDA-9293-FFF7-C8CC-4730CDCFE639}"/>
              </a:ext>
            </a:extLst>
          </p:cNvPr>
          <p:cNvSpPr txBox="1"/>
          <p:nvPr/>
        </p:nvSpPr>
        <p:spPr>
          <a:xfrm>
            <a:off x="1283270" y="346735"/>
            <a:ext cx="962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latin typeface="+mj-lt"/>
              </a:rPr>
              <a:t>Kunskapsstyrningens tre nivåer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3C2AAF2-508B-03D4-A567-2BAD5762F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18" y="4545092"/>
            <a:ext cx="1068340" cy="1518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038EE9C-1E0E-1C46-AFB2-19F8366108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rgbClr val="93328E">
                <a:shade val="45000"/>
                <a:satMod val="135000"/>
              </a:srgbClr>
              <a:prstClr val="white"/>
            </a:duotone>
          </a:blip>
          <a:srcRect l="37883" t="20700"/>
          <a:stretch/>
        </p:blipFill>
        <p:spPr>
          <a:xfrm>
            <a:off x="2074959" y="3096592"/>
            <a:ext cx="1188509" cy="1229439"/>
          </a:xfrm>
          <a:prstGeom prst="rect">
            <a:avLst/>
          </a:prstGeom>
          <a:solidFill>
            <a:srgbClr val="93328E"/>
          </a:solidFill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8774CF3-5291-A967-6638-3AFD83040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5" r="8923"/>
          <a:stretch/>
        </p:blipFill>
        <p:spPr bwMode="auto">
          <a:xfrm>
            <a:off x="1153443" y="1267677"/>
            <a:ext cx="1099038" cy="20390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Likbent triangel 8">
            <a:extLst>
              <a:ext uri="{FF2B5EF4-FFF2-40B4-BE49-F238E27FC236}">
                <a16:creationId xmlns:a16="http://schemas.microsoft.com/office/drawing/2014/main" id="{47B97BA3-F534-F253-46CE-4C6A6D1D8B45}"/>
              </a:ext>
            </a:extLst>
          </p:cNvPr>
          <p:cNvSpPr/>
          <p:nvPr/>
        </p:nvSpPr>
        <p:spPr>
          <a:xfrm>
            <a:off x="2172094" y="3279546"/>
            <a:ext cx="3826772" cy="2855770"/>
          </a:xfrm>
          <a:prstGeom prst="triangle">
            <a:avLst/>
          </a:prstGeom>
          <a:solidFill>
            <a:srgbClr val="5B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Likbent triangel 10">
            <a:extLst>
              <a:ext uri="{FF2B5EF4-FFF2-40B4-BE49-F238E27FC236}">
                <a16:creationId xmlns:a16="http://schemas.microsoft.com/office/drawing/2014/main" id="{D2157504-7FA0-390A-227B-88D8C4E7F6A8}"/>
              </a:ext>
            </a:extLst>
          </p:cNvPr>
          <p:cNvSpPr/>
          <p:nvPr/>
        </p:nvSpPr>
        <p:spPr>
          <a:xfrm rot="10800000">
            <a:off x="2172094" y="1263626"/>
            <a:ext cx="3826772" cy="2855770"/>
          </a:xfrm>
          <a:prstGeom prst="triangle">
            <a:avLst/>
          </a:prstGeom>
          <a:solidFill>
            <a:srgbClr val="5B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1885CE5-6B0F-1062-95A2-195065CADB00}"/>
              </a:ext>
            </a:extLst>
          </p:cNvPr>
          <p:cNvSpPr txBox="1"/>
          <p:nvPr/>
        </p:nvSpPr>
        <p:spPr>
          <a:xfrm>
            <a:off x="2172092" y="1352732"/>
            <a:ext cx="382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/>
              <a:t>Nationell nivå:</a:t>
            </a:r>
            <a:br>
              <a:rPr lang="sv-SE" b="1"/>
            </a:br>
            <a:r>
              <a:rPr lang="sv-SE" i="1"/>
              <a:t>Ta fram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EA2575C-6B04-A2F5-5260-BE0B264FF9C5}"/>
              </a:ext>
            </a:extLst>
          </p:cNvPr>
          <p:cNvSpPr txBox="1"/>
          <p:nvPr/>
        </p:nvSpPr>
        <p:spPr>
          <a:xfrm>
            <a:off x="2141948" y="2895629"/>
            <a:ext cx="3923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/>
              <a:t>Sjukvårds-</a:t>
            </a:r>
            <a:br>
              <a:rPr lang="sv-SE" b="1"/>
            </a:br>
            <a:r>
              <a:rPr lang="sv-SE" b="1"/>
              <a:t>regional</a:t>
            </a:r>
          </a:p>
          <a:p>
            <a:pPr algn="ctr"/>
            <a:r>
              <a:rPr lang="sv-SE" b="1"/>
              <a:t>nivå:</a:t>
            </a:r>
          </a:p>
          <a:p>
            <a:pPr algn="ctr"/>
            <a:endParaRPr lang="sv-SE" b="1"/>
          </a:p>
          <a:p>
            <a:pPr algn="ctr"/>
            <a:r>
              <a:rPr lang="sv-SE" i="1"/>
              <a:t>Samordna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34819FF-7D69-B0D3-9A2E-B98348311908}"/>
              </a:ext>
            </a:extLst>
          </p:cNvPr>
          <p:cNvSpPr txBox="1"/>
          <p:nvPr/>
        </p:nvSpPr>
        <p:spPr>
          <a:xfrm>
            <a:off x="2172092" y="5263338"/>
            <a:ext cx="38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/>
              <a:t>Lokal nivå </a:t>
            </a:r>
          </a:p>
          <a:p>
            <a:pPr algn="ctr"/>
            <a:r>
              <a:rPr lang="sv-SE" b="1"/>
              <a:t>(egna regionen):</a:t>
            </a:r>
          </a:p>
          <a:p>
            <a:pPr algn="ctr"/>
            <a:r>
              <a:rPr lang="sv-SE" i="1"/>
              <a:t>Införa</a:t>
            </a: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6A5D6B86-467D-271B-9A1D-7F8FE8C9E362}"/>
              </a:ext>
            </a:extLst>
          </p:cNvPr>
          <p:cNvCxnSpPr>
            <a:cxnSpLocks/>
          </p:cNvCxnSpPr>
          <p:nvPr/>
        </p:nvCxnSpPr>
        <p:spPr>
          <a:xfrm>
            <a:off x="4085477" y="1999063"/>
            <a:ext cx="0" cy="963176"/>
          </a:xfrm>
          <a:prstGeom prst="straightConnector1">
            <a:avLst/>
          </a:prstGeom>
          <a:ln w="1016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0D5C528C-FED1-13AE-5C2A-41D2F56FBEB2}"/>
              </a:ext>
            </a:extLst>
          </p:cNvPr>
          <p:cNvCxnSpPr>
            <a:cxnSpLocks/>
          </p:cNvCxnSpPr>
          <p:nvPr/>
        </p:nvCxnSpPr>
        <p:spPr>
          <a:xfrm>
            <a:off x="4082950" y="4326031"/>
            <a:ext cx="0" cy="963176"/>
          </a:xfrm>
          <a:prstGeom prst="straightConnector1">
            <a:avLst/>
          </a:prstGeom>
          <a:ln w="1016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D0D49707-60EE-0B54-03B3-052728CB2133}"/>
              </a:ext>
            </a:extLst>
          </p:cNvPr>
          <p:cNvSpPr txBox="1"/>
          <p:nvPr/>
        </p:nvSpPr>
        <p:spPr>
          <a:xfrm>
            <a:off x="6942920" y="2996711"/>
            <a:ext cx="39586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Pratbubbla: rektangel 30">
            <a:extLst>
              <a:ext uri="{FF2B5EF4-FFF2-40B4-BE49-F238E27FC236}">
                <a16:creationId xmlns:a16="http://schemas.microsoft.com/office/drawing/2014/main" id="{28DF7909-0D6C-DF16-9D08-20599A26F6B5}"/>
              </a:ext>
            </a:extLst>
          </p:cNvPr>
          <p:cNvSpPr/>
          <p:nvPr/>
        </p:nvSpPr>
        <p:spPr>
          <a:xfrm>
            <a:off x="5822846" y="1999063"/>
            <a:ext cx="5235092" cy="3416999"/>
          </a:xfrm>
          <a:prstGeom prst="wedgeRectCallout">
            <a:avLst>
              <a:gd name="adj1" fmla="val -69440"/>
              <a:gd name="adj2" fmla="val 520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62EF7A8-CB8F-FCED-C05E-9956D42EB79D}"/>
              </a:ext>
            </a:extLst>
          </p:cNvPr>
          <p:cNvGrpSpPr/>
          <p:nvPr/>
        </p:nvGrpSpPr>
        <p:grpSpPr>
          <a:xfrm>
            <a:off x="5961035" y="2087221"/>
            <a:ext cx="5077521" cy="3293209"/>
            <a:chOff x="5961035" y="2087221"/>
            <a:chExt cx="5077521" cy="3293209"/>
          </a:xfrm>
        </p:grpSpPr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0F5EEEEC-9B2C-97EE-A203-D17B685DB388}"/>
                </a:ext>
              </a:extLst>
            </p:cNvPr>
            <p:cNvSpPr txBox="1"/>
            <p:nvPr/>
          </p:nvSpPr>
          <p:spPr>
            <a:xfrm>
              <a:off x="6942919" y="2087221"/>
              <a:ext cx="4095637" cy="32932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Sakkunnig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Expert i ett programområde.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Regional representant i RPO.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sv-SE" sz="1600">
                <a:solidFill>
                  <a:srgbClr val="000000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Utvecklingsledare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Arbetar i flera programområden. </a:t>
              </a:r>
              <a:r>
                <a:rPr kumimoji="0" lang="sv-SE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Faciliterar</a:t>
              </a: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arbetet i programområdet och stödjer sakkunnig.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sv-SE" sz="1600">
                <a:solidFill>
                  <a:srgbClr val="000000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Kunskapsstyrningsråd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Samordnar lokal kunskapsstyrning. Stödjer Hälso- och sjukvårdsledningen i kunskapsstyrningsfrågor. </a:t>
              </a:r>
            </a:p>
          </p:txBody>
        </p:sp>
        <p:pic>
          <p:nvPicPr>
            <p:cNvPr id="27" name="Bild 26" descr="Man kontur">
              <a:extLst>
                <a:ext uri="{FF2B5EF4-FFF2-40B4-BE49-F238E27FC236}">
                  <a16:creationId xmlns:a16="http://schemas.microsoft.com/office/drawing/2014/main" id="{10CE3A90-259A-127E-B1C8-D979EFF81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98865" y="3216291"/>
              <a:ext cx="846920" cy="846920"/>
            </a:xfrm>
            <a:prstGeom prst="rect">
              <a:avLst/>
            </a:prstGeom>
          </p:spPr>
        </p:pic>
        <p:pic>
          <p:nvPicPr>
            <p:cNvPr id="29" name="Bild 28" descr="Grupp kontur">
              <a:extLst>
                <a:ext uri="{FF2B5EF4-FFF2-40B4-BE49-F238E27FC236}">
                  <a16:creationId xmlns:a16="http://schemas.microsoft.com/office/drawing/2014/main" id="{EB36AA8B-75C7-13C2-3A96-393934BB3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61035" y="4316390"/>
              <a:ext cx="981881" cy="981881"/>
            </a:xfrm>
            <a:prstGeom prst="rect">
              <a:avLst/>
            </a:prstGeom>
          </p:spPr>
        </p:pic>
        <p:pic>
          <p:nvPicPr>
            <p:cNvPr id="30" name="Bild 29" descr="Man kontur">
              <a:extLst>
                <a:ext uri="{FF2B5EF4-FFF2-40B4-BE49-F238E27FC236}">
                  <a16:creationId xmlns:a16="http://schemas.microsoft.com/office/drawing/2014/main" id="{ED33BDAC-A29F-B02F-4C3D-1EEC3CCF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98865" y="2115319"/>
              <a:ext cx="846920" cy="846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39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ubrik 1">
            <a:extLst>
              <a:ext uri="{FF2B5EF4-FFF2-40B4-BE49-F238E27FC236}">
                <a16:creationId xmlns:a16="http://schemas.microsoft.com/office/drawing/2014/main" id="{A0848D1B-406A-AF94-A480-165C0EF366A5}"/>
              </a:ext>
            </a:extLst>
          </p:cNvPr>
          <p:cNvSpPr txBox="1">
            <a:spLocks/>
          </p:cNvSpPr>
          <p:nvPr/>
        </p:nvSpPr>
        <p:spPr>
          <a:xfrm>
            <a:off x="6820266" y="353697"/>
            <a:ext cx="4127500" cy="805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tx1"/>
                </a:solidFill>
              </a:rPr>
              <a:t>Samspel </a:t>
            </a:r>
            <a:br>
              <a:rPr lang="sv-SE">
                <a:solidFill>
                  <a:schemeClr val="tx1"/>
                </a:solidFill>
              </a:rPr>
            </a:br>
            <a:r>
              <a:rPr lang="sv-SE">
                <a:solidFill>
                  <a:schemeClr val="tx1"/>
                </a:solidFill>
              </a:rPr>
              <a:t>för kunskapsstyrning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BFECE36E-C589-E8E3-BF93-B1DC2607B4DC}"/>
              </a:ext>
            </a:extLst>
          </p:cNvPr>
          <p:cNvSpPr txBox="1"/>
          <p:nvPr/>
        </p:nvSpPr>
        <p:spPr>
          <a:xfrm>
            <a:off x="6869121" y="1338615"/>
            <a:ext cx="4423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00"/>
              <a:t>Utgå ifrån patienternas behov</a:t>
            </a:r>
          </a:p>
          <a:p>
            <a:r>
              <a:rPr lang="sv-SE" sz="1300"/>
              <a:t>Utgå från bästa tillgängliga kunskap</a:t>
            </a:r>
          </a:p>
          <a:p>
            <a:r>
              <a:rPr lang="sv-SE" sz="1300"/>
              <a:t>Analysera patientrelaterade resultat</a:t>
            </a:r>
          </a:p>
          <a:p>
            <a:r>
              <a:rPr lang="sv-SE" sz="1300"/>
              <a:t>Jobba med ständiga förbättringar och innovation</a:t>
            </a:r>
          </a:p>
          <a:p>
            <a:r>
              <a:rPr lang="sv-SE" sz="1300"/>
              <a:t>Efterfråga stöd vid behov</a:t>
            </a:r>
          </a:p>
          <a:p>
            <a:r>
              <a:rPr lang="sv-SE" sz="1300"/>
              <a:t>Sprida goda erfarenheter vidare</a:t>
            </a:r>
          </a:p>
          <a:p>
            <a:endParaRPr lang="sv-SE" sz="120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AA09B392-8E1C-E8CA-A769-6B854B175877}"/>
              </a:ext>
            </a:extLst>
          </p:cNvPr>
          <p:cNvSpPr txBox="1"/>
          <p:nvPr/>
        </p:nvSpPr>
        <p:spPr>
          <a:xfrm>
            <a:off x="6885680" y="2794322"/>
            <a:ext cx="52894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00"/>
              <a:t>Säkra verksamhetens tillgång till patientrelaterade resultat</a:t>
            </a:r>
          </a:p>
          <a:p>
            <a:r>
              <a:rPr lang="sv-SE" sz="1300"/>
              <a:t>Kvalitetsdialog utifrån patientrelaterade resultat</a:t>
            </a:r>
          </a:p>
          <a:p>
            <a:r>
              <a:rPr lang="sv-SE" sz="1300"/>
              <a:t>Lättillgängliga kunskapsstöd och stöd för implementering</a:t>
            </a:r>
          </a:p>
          <a:p>
            <a:r>
              <a:rPr lang="sv-SE" sz="1300"/>
              <a:t>Struktur och stöd för förbättringsarbete och innovation</a:t>
            </a:r>
          </a:p>
          <a:p>
            <a:r>
              <a:rPr lang="sv-SE" sz="1300"/>
              <a:t>Stöd till verksamheternas ledningar att leda för bättre patientresultat</a:t>
            </a:r>
          </a:p>
          <a:p>
            <a:r>
              <a:rPr lang="sv-SE" sz="1300"/>
              <a:t>Stöd för samverkan och erfarenhetsutbyte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5560A09B-F906-1A9F-B799-529D49F3324C}"/>
              </a:ext>
            </a:extLst>
          </p:cNvPr>
          <p:cNvSpPr txBox="1"/>
          <p:nvPr/>
        </p:nvSpPr>
        <p:spPr>
          <a:xfrm>
            <a:off x="6902577" y="4249627"/>
            <a:ext cx="5289423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sv-SE" sz="1300"/>
              <a:t>Gemensam infrastruktur för kliniskt kunskapsstöd</a:t>
            </a:r>
          </a:p>
          <a:p>
            <a:pPr lvl="0"/>
            <a:r>
              <a:rPr lang="sv-SE" sz="1300"/>
              <a:t>Samverkan i arbetet med indikatorer, uppföljning, jämförelser och analys</a:t>
            </a:r>
          </a:p>
          <a:p>
            <a:pPr lvl="0"/>
            <a:r>
              <a:rPr lang="sv-SE" sz="1300"/>
              <a:t>Samverka kring gemensamma utvecklingsområden</a:t>
            </a:r>
          </a:p>
          <a:p>
            <a:r>
              <a:rPr lang="sv-SE" sz="1300"/>
              <a:t>Stöd för samverkan och erfarenhetsutbyte</a:t>
            </a:r>
          </a:p>
        </p:txBody>
      </p:sp>
      <p:sp>
        <p:nvSpPr>
          <p:cNvPr id="36" name="Vänster klammerparentes 35">
            <a:extLst>
              <a:ext uri="{FF2B5EF4-FFF2-40B4-BE49-F238E27FC236}">
                <a16:creationId xmlns:a16="http://schemas.microsoft.com/office/drawing/2014/main" id="{EF688FFE-8D78-0BA4-2E93-8BBF90024BD7}"/>
              </a:ext>
            </a:extLst>
          </p:cNvPr>
          <p:cNvSpPr/>
          <p:nvPr/>
        </p:nvSpPr>
        <p:spPr>
          <a:xfrm>
            <a:off x="6748258" y="4335467"/>
            <a:ext cx="120863" cy="86435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Vänster klammerparentes 36">
            <a:extLst>
              <a:ext uri="{FF2B5EF4-FFF2-40B4-BE49-F238E27FC236}">
                <a16:creationId xmlns:a16="http://schemas.microsoft.com/office/drawing/2014/main" id="{02B016C5-B2DE-8CA7-443E-36CF8DED6A92}"/>
              </a:ext>
            </a:extLst>
          </p:cNvPr>
          <p:cNvSpPr/>
          <p:nvPr/>
        </p:nvSpPr>
        <p:spPr>
          <a:xfrm>
            <a:off x="6748259" y="2878313"/>
            <a:ext cx="144015" cy="12354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Vänster klammerparentes 37">
            <a:extLst>
              <a:ext uri="{FF2B5EF4-FFF2-40B4-BE49-F238E27FC236}">
                <a16:creationId xmlns:a16="http://schemas.microsoft.com/office/drawing/2014/main" id="{5E8A6B7A-A6A1-3BEE-5C81-926C6E21E2B4}"/>
              </a:ext>
            </a:extLst>
          </p:cNvPr>
          <p:cNvSpPr/>
          <p:nvPr/>
        </p:nvSpPr>
        <p:spPr>
          <a:xfrm>
            <a:off x="6748259" y="1403575"/>
            <a:ext cx="144015" cy="12354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6BFBB13D-B567-981D-31CD-1351F028F91D}"/>
              </a:ext>
            </a:extLst>
          </p:cNvPr>
          <p:cNvGrpSpPr/>
          <p:nvPr/>
        </p:nvGrpSpPr>
        <p:grpSpPr>
          <a:xfrm>
            <a:off x="896790" y="1184506"/>
            <a:ext cx="5735658" cy="4448162"/>
            <a:chOff x="1236541" y="1501016"/>
            <a:chExt cx="5735658" cy="4448162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9B127053-A859-A33D-C8E6-B3E76F6E6625}"/>
                </a:ext>
              </a:extLst>
            </p:cNvPr>
            <p:cNvGrpSpPr/>
            <p:nvPr/>
          </p:nvGrpSpPr>
          <p:grpSpPr>
            <a:xfrm>
              <a:off x="1236541" y="1501016"/>
              <a:ext cx="5735658" cy="4448162"/>
              <a:chOff x="3209031" y="1493267"/>
              <a:chExt cx="5735658" cy="4448162"/>
            </a:xfrm>
          </p:grpSpPr>
          <p:sp>
            <p:nvSpPr>
              <p:cNvPr id="47" name="Parallelltrapets 46">
                <a:extLst>
                  <a:ext uri="{FF2B5EF4-FFF2-40B4-BE49-F238E27FC236}">
                    <a16:creationId xmlns:a16="http://schemas.microsoft.com/office/drawing/2014/main" id="{273C52D1-4EFE-E42A-A04F-6939EA798155}"/>
                  </a:ext>
                </a:extLst>
              </p:cNvPr>
              <p:cNvSpPr/>
              <p:nvPr/>
            </p:nvSpPr>
            <p:spPr>
              <a:xfrm rot="10800000">
                <a:off x="4989500" y="4224280"/>
                <a:ext cx="2206430" cy="1713451"/>
              </a:xfrm>
              <a:prstGeom prst="trapezoid">
                <a:avLst>
                  <a:gd name="adj" fmla="val 63892"/>
                </a:avLst>
              </a:prstGeom>
              <a:solidFill>
                <a:srgbClr val="5B9BD5">
                  <a:lumMod val="75000"/>
                  <a:alpha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Parallelltrapets 47">
                <a:extLst>
                  <a:ext uri="{FF2B5EF4-FFF2-40B4-BE49-F238E27FC236}">
                    <a16:creationId xmlns:a16="http://schemas.microsoft.com/office/drawing/2014/main" id="{5727B437-2BFB-CE6C-BCFA-5937E1A5AB6B}"/>
                  </a:ext>
                </a:extLst>
              </p:cNvPr>
              <p:cNvSpPr/>
              <p:nvPr/>
            </p:nvSpPr>
            <p:spPr>
              <a:xfrm rot="10800000">
                <a:off x="3209031" y="1496303"/>
                <a:ext cx="5733536" cy="783220"/>
              </a:xfrm>
              <a:prstGeom prst="trapezoid">
                <a:avLst>
                  <a:gd name="adj" fmla="val 63892"/>
                </a:avLst>
              </a:prstGeom>
              <a:solidFill>
                <a:srgbClr val="5B9BD5">
                  <a:lumMod val="75000"/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Parallelltrapets 48">
                <a:extLst>
                  <a:ext uri="{FF2B5EF4-FFF2-40B4-BE49-F238E27FC236}">
                    <a16:creationId xmlns:a16="http://schemas.microsoft.com/office/drawing/2014/main" id="{BFE90201-A99D-619A-245A-45FB26F09BF1}"/>
                  </a:ext>
                </a:extLst>
              </p:cNvPr>
              <p:cNvSpPr/>
              <p:nvPr/>
            </p:nvSpPr>
            <p:spPr>
              <a:xfrm rot="10800000">
                <a:off x="4346355" y="3239833"/>
                <a:ext cx="3493631" cy="988141"/>
              </a:xfrm>
              <a:prstGeom prst="trapezoid">
                <a:avLst>
                  <a:gd name="adj" fmla="val 64220"/>
                </a:avLst>
              </a:prstGeom>
              <a:solidFill>
                <a:srgbClr val="5B9BD5">
                  <a:lumMod val="75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Parallelltrapets 49">
                <a:extLst>
                  <a:ext uri="{FF2B5EF4-FFF2-40B4-BE49-F238E27FC236}">
                    <a16:creationId xmlns:a16="http://schemas.microsoft.com/office/drawing/2014/main" id="{9896F038-3494-F30D-4A7A-26E5A78B5D83}"/>
                  </a:ext>
                </a:extLst>
              </p:cNvPr>
              <p:cNvSpPr/>
              <p:nvPr/>
            </p:nvSpPr>
            <p:spPr>
              <a:xfrm rot="10800000">
                <a:off x="3721209" y="2276026"/>
                <a:ext cx="4727052" cy="963809"/>
              </a:xfrm>
              <a:prstGeom prst="trapezoid">
                <a:avLst>
                  <a:gd name="adj" fmla="val 63892"/>
                </a:avLst>
              </a:prstGeom>
              <a:solidFill>
                <a:srgbClr val="0070C0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Likbent triangel 2">
                <a:extLst>
                  <a:ext uri="{FF2B5EF4-FFF2-40B4-BE49-F238E27FC236}">
                    <a16:creationId xmlns:a16="http://schemas.microsoft.com/office/drawing/2014/main" id="{FDBB24F7-38F9-CF39-4A48-CF7392E29470}"/>
                  </a:ext>
                </a:extLst>
              </p:cNvPr>
              <p:cNvSpPr/>
              <p:nvPr/>
            </p:nvSpPr>
            <p:spPr>
              <a:xfrm rot="10800000">
                <a:off x="3211154" y="1493267"/>
                <a:ext cx="5733535" cy="4448162"/>
              </a:xfrm>
              <a:custGeom>
                <a:avLst/>
                <a:gdLst>
                  <a:gd name="connsiteX0" fmla="*/ 0 w 4545751"/>
                  <a:gd name="connsiteY0" fmla="*/ 5561351 h 5561351"/>
                  <a:gd name="connsiteX1" fmla="*/ 2272876 w 4545751"/>
                  <a:gd name="connsiteY1" fmla="*/ 0 h 5561351"/>
                  <a:gd name="connsiteX2" fmla="*/ 4545751 w 4545751"/>
                  <a:gd name="connsiteY2" fmla="*/ 5561351 h 5561351"/>
                  <a:gd name="connsiteX3" fmla="*/ 0 w 4545751"/>
                  <a:gd name="connsiteY3" fmla="*/ 5561351 h 5561351"/>
                  <a:gd name="connsiteX0" fmla="*/ 0 w 4545751"/>
                  <a:gd name="connsiteY0" fmla="*/ 4767023 h 4767023"/>
                  <a:gd name="connsiteX1" fmla="*/ 2254404 w 4545751"/>
                  <a:gd name="connsiteY1" fmla="*/ 0 h 4767023"/>
                  <a:gd name="connsiteX2" fmla="*/ 4545751 w 4545751"/>
                  <a:gd name="connsiteY2" fmla="*/ 4767023 h 4767023"/>
                  <a:gd name="connsiteX3" fmla="*/ 0 w 4545751"/>
                  <a:gd name="connsiteY3" fmla="*/ 4767023 h 4767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45751" h="4767023">
                    <a:moveTo>
                      <a:pt x="0" y="4767023"/>
                    </a:moveTo>
                    <a:lnTo>
                      <a:pt x="2254404" y="0"/>
                    </a:lnTo>
                    <a:lnTo>
                      <a:pt x="4545751" y="4767023"/>
                    </a:lnTo>
                    <a:lnTo>
                      <a:pt x="0" y="4767023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lumMod val="75000"/>
                  </a:srgbClr>
                </a:solidFill>
                <a:prstDash val="solid"/>
                <a:miter lim="8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textruta 51">
                <a:extLst>
                  <a:ext uri="{FF2B5EF4-FFF2-40B4-BE49-F238E27FC236}">
                    <a16:creationId xmlns:a16="http://schemas.microsoft.com/office/drawing/2014/main" id="{48FBE87D-C6A3-5EE9-E668-87FB6F040742}"/>
                  </a:ext>
                </a:extLst>
              </p:cNvPr>
              <p:cNvSpPr txBox="1"/>
              <p:nvPr/>
            </p:nvSpPr>
            <p:spPr>
              <a:xfrm>
                <a:off x="4100843" y="2310423"/>
                <a:ext cx="4053016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Arial"/>
                  </a:rPr>
                  <a:t>Mikro – vårdteam </a:t>
                </a:r>
              </a:p>
            </p:txBody>
          </p:sp>
          <p:sp>
            <p:nvSpPr>
              <p:cNvPr id="53" name="textruta 52">
                <a:extLst>
                  <a:ext uri="{FF2B5EF4-FFF2-40B4-BE49-F238E27FC236}">
                    <a16:creationId xmlns:a16="http://schemas.microsoft.com/office/drawing/2014/main" id="{3E570717-99B1-87D9-AE4A-FB48273B2DF5}"/>
                  </a:ext>
                </a:extLst>
              </p:cNvPr>
              <p:cNvSpPr txBox="1"/>
              <p:nvPr/>
            </p:nvSpPr>
            <p:spPr>
              <a:xfrm>
                <a:off x="4013146" y="3251871"/>
                <a:ext cx="4140713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8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Meso</a:t>
                </a:r>
                <a:r>
                  <a: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– region</a:t>
                </a:r>
              </a:p>
            </p:txBody>
          </p:sp>
          <p:sp>
            <p:nvSpPr>
              <p:cNvPr id="54" name="textruta 53">
                <a:extLst>
                  <a:ext uri="{FF2B5EF4-FFF2-40B4-BE49-F238E27FC236}">
                    <a16:creationId xmlns:a16="http://schemas.microsoft.com/office/drawing/2014/main" id="{361D4F2B-C153-1626-D2CF-9D80B516197F}"/>
                  </a:ext>
                </a:extLst>
              </p:cNvPr>
              <p:cNvSpPr txBox="1"/>
              <p:nvPr/>
            </p:nvSpPr>
            <p:spPr>
              <a:xfrm>
                <a:off x="5200594" y="4248037"/>
                <a:ext cx="1804087" cy="646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Makro – nationell nivå</a:t>
                </a:r>
              </a:p>
            </p:txBody>
          </p:sp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09A4138C-78BD-159B-5041-05468B23A2F1}"/>
                  </a:ext>
                </a:extLst>
              </p:cNvPr>
              <p:cNvSpPr txBox="1"/>
              <p:nvPr/>
            </p:nvSpPr>
            <p:spPr>
              <a:xfrm>
                <a:off x="4306807" y="2564430"/>
                <a:ext cx="3612274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Arial"/>
                  </a:rPr>
                  <a:t>V</a:t>
                </a: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årdteam, patienter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och stödsystem, verksamhetschefer</a:t>
                </a:r>
              </a:p>
            </p:txBody>
          </p:sp>
          <p:sp>
            <p:nvSpPr>
              <p:cNvPr id="56" name="textruta 55">
                <a:extLst>
                  <a:ext uri="{FF2B5EF4-FFF2-40B4-BE49-F238E27FC236}">
                    <a16:creationId xmlns:a16="http://schemas.microsoft.com/office/drawing/2014/main" id="{DBD6DDCF-4E54-2FB2-33FB-09946E60E95F}"/>
                  </a:ext>
                </a:extLst>
              </p:cNvPr>
              <p:cNvSpPr txBox="1"/>
              <p:nvPr/>
            </p:nvSpPr>
            <p:spPr>
              <a:xfrm>
                <a:off x="4879318" y="3519728"/>
                <a:ext cx="2471351" cy="738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Hälso- och sjukvårdsledning, sjukvårdsregion,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samverkan kommun</a:t>
                </a:r>
              </a:p>
            </p:txBody>
          </p:sp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F7B2857A-3701-B688-6E7A-567D158637AF}"/>
                  </a:ext>
                </a:extLst>
              </p:cNvPr>
              <p:cNvSpPr txBox="1"/>
              <p:nvPr/>
            </p:nvSpPr>
            <p:spPr>
              <a:xfrm>
                <a:off x="5197496" y="4764982"/>
                <a:ext cx="1807185" cy="9541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Huvudmän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 samverkan,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SKR,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stat</a:t>
                </a:r>
                <a:endParaRPr kumimoji="0" lang="sv-S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pic>
            <p:nvPicPr>
              <p:cNvPr id="58" name="Bildobjekt 57">
                <a:extLst>
                  <a:ext uri="{FF2B5EF4-FFF2-40B4-BE49-F238E27FC236}">
                    <a16:creationId xmlns:a16="http://schemas.microsoft.com/office/drawing/2014/main" id="{EC169994-F1E0-CD57-1F3C-51D71BA7B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31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67220" y="1555025"/>
                <a:ext cx="2969419" cy="673953"/>
              </a:xfrm>
              <a:prstGeom prst="rect">
                <a:avLst/>
              </a:prstGeom>
            </p:spPr>
          </p:pic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0F2ED67F-AFB7-2493-F4EE-B2172D33F310}"/>
                  </a:ext>
                </a:extLst>
              </p:cNvPr>
              <p:cNvSpPr txBox="1"/>
              <p:nvPr/>
            </p:nvSpPr>
            <p:spPr>
              <a:xfrm>
                <a:off x="5579465" y="1664749"/>
                <a:ext cx="1066957" cy="369330"/>
              </a:xfrm>
              <a:prstGeom prst="rect">
                <a:avLst/>
              </a:prstGeom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Patienten</a:t>
                </a:r>
              </a:p>
            </p:txBody>
          </p:sp>
        </p:grpSp>
        <p:sp>
          <p:nvSpPr>
            <p:cNvPr id="41" name="Högerpil 33">
              <a:extLst>
                <a:ext uri="{FF2B5EF4-FFF2-40B4-BE49-F238E27FC236}">
                  <a16:creationId xmlns:a16="http://schemas.microsoft.com/office/drawing/2014/main" id="{6D526875-1DC2-DDD0-4DBA-70E549AE0478}"/>
                </a:ext>
              </a:extLst>
            </p:cNvPr>
            <p:cNvSpPr/>
            <p:nvPr/>
          </p:nvSpPr>
          <p:spPr>
            <a:xfrm rot="3498469">
              <a:off x="1637232" y="2210524"/>
              <a:ext cx="649779" cy="224586"/>
            </a:xfrm>
            <a:prstGeom prst="rightArrow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377D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Högerpil 34">
              <a:extLst>
                <a:ext uri="{FF2B5EF4-FFF2-40B4-BE49-F238E27FC236}">
                  <a16:creationId xmlns:a16="http://schemas.microsoft.com/office/drawing/2014/main" id="{7C67F568-351B-B168-5155-6043ABEB753B}"/>
                </a:ext>
              </a:extLst>
            </p:cNvPr>
            <p:cNvSpPr/>
            <p:nvPr/>
          </p:nvSpPr>
          <p:spPr>
            <a:xfrm rot="3374467">
              <a:off x="2859991" y="4133462"/>
              <a:ext cx="649779" cy="224586"/>
            </a:xfrm>
            <a:prstGeom prst="rightArrow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377D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Högerpil 35">
              <a:extLst>
                <a:ext uri="{FF2B5EF4-FFF2-40B4-BE49-F238E27FC236}">
                  <a16:creationId xmlns:a16="http://schemas.microsoft.com/office/drawing/2014/main" id="{201F7227-5C1F-85D5-A7FD-522273E53E14}"/>
                </a:ext>
              </a:extLst>
            </p:cNvPr>
            <p:cNvSpPr/>
            <p:nvPr/>
          </p:nvSpPr>
          <p:spPr>
            <a:xfrm rot="3488871">
              <a:off x="2236733" y="3135289"/>
              <a:ext cx="649779" cy="224586"/>
            </a:xfrm>
            <a:prstGeom prst="rightArrow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377D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Högerpil 36">
              <a:extLst>
                <a:ext uri="{FF2B5EF4-FFF2-40B4-BE49-F238E27FC236}">
                  <a16:creationId xmlns:a16="http://schemas.microsoft.com/office/drawing/2014/main" id="{08FEE006-6C28-2E29-776C-A85F87776A08}"/>
                </a:ext>
              </a:extLst>
            </p:cNvPr>
            <p:cNvSpPr/>
            <p:nvPr/>
          </p:nvSpPr>
          <p:spPr>
            <a:xfrm rot="18141061">
              <a:off x="4716721" y="4148638"/>
              <a:ext cx="649779" cy="224586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377D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Högerpil 37">
              <a:extLst>
                <a:ext uri="{FF2B5EF4-FFF2-40B4-BE49-F238E27FC236}">
                  <a16:creationId xmlns:a16="http://schemas.microsoft.com/office/drawing/2014/main" id="{23691B82-89C8-811E-CA3E-F1F3B6F60DA6}"/>
                </a:ext>
              </a:extLst>
            </p:cNvPr>
            <p:cNvSpPr/>
            <p:nvPr/>
          </p:nvSpPr>
          <p:spPr>
            <a:xfrm rot="18141061">
              <a:off x="5950445" y="2211393"/>
              <a:ext cx="649779" cy="224586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377D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Högerpil 38">
              <a:extLst>
                <a:ext uri="{FF2B5EF4-FFF2-40B4-BE49-F238E27FC236}">
                  <a16:creationId xmlns:a16="http://schemas.microsoft.com/office/drawing/2014/main" id="{E515DB19-DF84-6263-136E-24881DA4A750}"/>
                </a:ext>
              </a:extLst>
            </p:cNvPr>
            <p:cNvSpPr/>
            <p:nvPr/>
          </p:nvSpPr>
          <p:spPr>
            <a:xfrm rot="18141061">
              <a:off x="5368060" y="3122478"/>
              <a:ext cx="649779" cy="224586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377D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20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4">
            <a:extLst>
              <a:ext uri="{FF2B5EF4-FFF2-40B4-BE49-F238E27FC236}">
                <a16:creationId xmlns:a16="http://schemas.microsoft.com/office/drawing/2014/main" id="{4176C447-414B-6365-8FD4-C15BE9276C44}"/>
              </a:ext>
            </a:extLst>
          </p:cNvPr>
          <p:cNvSpPr/>
          <p:nvPr/>
        </p:nvSpPr>
        <p:spPr>
          <a:xfrm>
            <a:off x="615148" y="1567682"/>
            <a:ext cx="1155513" cy="518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46EB3957-D684-4486-283F-CD224EBB7D04}"/>
              </a:ext>
            </a:extLst>
          </p:cNvPr>
          <p:cNvSpPr txBox="1">
            <a:spLocks/>
          </p:cNvSpPr>
          <p:nvPr/>
        </p:nvSpPr>
        <p:spPr>
          <a:xfrm>
            <a:off x="812850" y="639050"/>
            <a:ext cx="9144000" cy="6097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Organisation system för kunskapsstyrning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4A7D39-C62A-0D67-4D21-97E0C98339E5}"/>
              </a:ext>
            </a:extLst>
          </p:cNvPr>
          <p:cNvSpPr/>
          <p:nvPr/>
        </p:nvSpPr>
        <p:spPr>
          <a:xfrm>
            <a:off x="2211043" y="3567349"/>
            <a:ext cx="6612374" cy="3181331"/>
          </a:xfrm>
          <a:prstGeom prst="rect">
            <a:avLst/>
          </a:prstGeom>
          <a:solidFill>
            <a:srgbClr val="F0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E7CD719-4C7B-63C8-CE8C-E44A3278241C}"/>
              </a:ext>
            </a:extLst>
          </p:cNvPr>
          <p:cNvSpPr/>
          <p:nvPr/>
        </p:nvSpPr>
        <p:spPr>
          <a:xfrm>
            <a:off x="2338657" y="5900404"/>
            <a:ext cx="5049864" cy="7159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D3469C2-95E6-866A-4F7D-800404485EA2}"/>
              </a:ext>
            </a:extLst>
          </p:cNvPr>
          <p:cNvSpPr txBox="1"/>
          <p:nvPr/>
        </p:nvSpPr>
        <p:spPr>
          <a:xfrm>
            <a:off x="2338657" y="6008474"/>
            <a:ext cx="504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Styrgrupp för Nationellt system för </a:t>
            </a:r>
            <a:b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kunskapsstyrning hälso- och sjukvård</a:t>
            </a:r>
            <a:r>
              <a:rPr kumimoji="0" lang="sv-SE" sz="16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(SKS)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7C994160-426B-654A-D4CE-1B86DC62F9DB}"/>
              </a:ext>
            </a:extLst>
          </p:cNvPr>
          <p:cNvGrpSpPr/>
          <p:nvPr/>
        </p:nvGrpSpPr>
        <p:grpSpPr>
          <a:xfrm>
            <a:off x="2338657" y="4821454"/>
            <a:ext cx="5049864" cy="584769"/>
            <a:chOff x="2385867" y="5093198"/>
            <a:chExt cx="5049864" cy="584769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E8892DD-B2E0-BE79-3D06-223C00826F74}"/>
                </a:ext>
              </a:extLst>
            </p:cNvPr>
            <p:cNvSpPr/>
            <p:nvPr/>
          </p:nvSpPr>
          <p:spPr>
            <a:xfrm>
              <a:off x="2385867" y="5093198"/>
              <a:ext cx="5049864" cy="58476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9A66DECA-0CC2-D5FF-9D69-F2F50AA13C18}"/>
                </a:ext>
              </a:extLst>
            </p:cNvPr>
            <p:cNvSpPr txBox="1"/>
            <p:nvPr/>
          </p:nvSpPr>
          <p:spPr>
            <a:xfrm>
              <a:off x="2385867" y="5203751"/>
              <a:ext cx="5049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Beredningsgrupp till SKS</a:t>
              </a:r>
            </a:p>
          </p:txBody>
        </p:sp>
      </p:grpSp>
      <p:sp>
        <p:nvSpPr>
          <p:cNvPr id="12" name="textruta 11">
            <a:extLst>
              <a:ext uri="{FF2B5EF4-FFF2-40B4-BE49-F238E27FC236}">
                <a16:creationId xmlns:a16="http://schemas.microsoft.com/office/drawing/2014/main" id="{61592A54-7287-2D07-8329-5C7DE189DB0E}"/>
              </a:ext>
            </a:extLst>
          </p:cNvPr>
          <p:cNvSpPr txBox="1"/>
          <p:nvPr/>
        </p:nvSpPr>
        <p:spPr>
          <a:xfrm>
            <a:off x="7449546" y="4630362"/>
            <a:ext cx="137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1">
                <a:solidFill>
                  <a:srgbClr val="000000"/>
                </a:solidFill>
                <a:latin typeface="Calibri" panose="020F0502020204030204"/>
              </a:rPr>
              <a:t>s</a:t>
            </a:r>
            <a:r>
              <a:rPr kumimoji="0" lang="sv-S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tödfunktion</a:t>
            </a: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 SKR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796B03F-0210-5BC3-35BA-1431780F80D7}"/>
              </a:ext>
            </a:extLst>
          </p:cNvPr>
          <p:cNvSpPr txBox="1"/>
          <p:nvPr/>
        </p:nvSpPr>
        <p:spPr>
          <a:xfrm>
            <a:off x="9263799" y="2681665"/>
            <a:ext cx="278889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Samverkan med: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b="1">
                <a:solidFill>
                  <a:schemeClr val="bg1"/>
                </a:solidFill>
                <a:latin typeface="Calibri" panose="020F0502020204030204"/>
              </a:rPr>
              <a:t>p</a:t>
            </a:r>
            <a:r>
              <a:rPr kumimoji="0" lang="sv-SE" sz="1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atient</a:t>
            </a: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/anhörigföreningar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professionsföreningar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b="1">
                <a:solidFill>
                  <a:schemeClr val="bg1"/>
                </a:solidFill>
                <a:latin typeface="Calibri" panose="020F0502020204030204"/>
              </a:rPr>
              <a:t>k</a:t>
            </a:r>
            <a:r>
              <a:rPr kumimoji="0" lang="sv-SE" sz="1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ommuner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b="1">
                <a:solidFill>
                  <a:schemeClr val="bg1"/>
                </a:solidFill>
                <a:latin typeface="Calibri" panose="020F0502020204030204"/>
              </a:rPr>
              <a:t>akademi 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b="1">
                <a:solidFill>
                  <a:schemeClr val="bg1"/>
                </a:solidFill>
                <a:latin typeface="Calibri" panose="020F0502020204030204"/>
              </a:rPr>
              <a:t>näringsliv med flera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5156346-FEEE-2CFD-FE2E-E0B0385BA5C6}"/>
              </a:ext>
            </a:extLst>
          </p:cNvPr>
          <p:cNvSpPr/>
          <p:nvPr/>
        </p:nvSpPr>
        <p:spPr>
          <a:xfrm>
            <a:off x="8926436" y="5892050"/>
            <a:ext cx="1374476" cy="7159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3D8EB69-CD45-2081-DFB1-E0C2FF31EC96}"/>
              </a:ext>
            </a:extLst>
          </p:cNvPr>
          <p:cNvSpPr txBox="1"/>
          <p:nvPr/>
        </p:nvSpPr>
        <p:spPr>
          <a:xfrm>
            <a:off x="8943682" y="5939186"/>
            <a:ext cx="137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Partnerskap myndigheter</a:t>
            </a:r>
          </a:p>
        </p:txBody>
      </p:sp>
      <p:cxnSp>
        <p:nvCxnSpPr>
          <p:cNvPr id="16" name="Rak pil 71">
            <a:extLst>
              <a:ext uri="{FF2B5EF4-FFF2-40B4-BE49-F238E27FC236}">
                <a16:creationId xmlns:a16="http://schemas.microsoft.com/office/drawing/2014/main" id="{A0AE095F-258A-7F0B-7EC5-2D8E5C2F9D69}"/>
              </a:ext>
            </a:extLst>
          </p:cNvPr>
          <p:cNvCxnSpPr>
            <a:cxnSpLocks/>
          </p:cNvCxnSpPr>
          <p:nvPr/>
        </p:nvCxnSpPr>
        <p:spPr>
          <a:xfrm>
            <a:off x="7533697" y="6212221"/>
            <a:ext cx="1237129" cy="1012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76">
            <a:extLst>
              <a:ext uri="{FF2B5EF4-FFF2-40B4-BE49-F238E27FC236}">
                <a16:creationId xmlns:a16="http://schemas.microsoft.com/office/drawing/2014/main" id="{0771A0D4-2B2F-B5AD-EE2D-4725C6595047}"/>
              </a:ext>
            </a:extLst>
          </p:cNvPr>
          <p:cNvCxnSpPr>
            <a:cxnSpLocks/>
          </p:cNvCxnSpPr>
          <p:nvPr/>
        </p:nvCxnSpPr>
        <p:spPr>
          <a:xfrm rot="5400000">
            <a:off x="6119383" y="5670238"/>
            <a:ext cx="327804" cy="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 78">
            <a:extLst>
              <a:ext uri="{FF2B5EF4-FFF2-40B4-BE49-F238E27FC236}">
                <a16:creationId xmlns:a16="http://schemas.microsoft.com/office/drawing/2014/main" id="{343F0B59-B2B0-2700-44CB-168A2B23AD0B}"/>
              </a:ext>
            </a:extLst>
          </p:cNvPr>
          <p:cNvCxnSpPr>
            <a:cxnSpLocks/>
          </p:cNvCxnSpPr>
          <p:nvPr/>
        </p:nvCxnSpPr>
        <p:spPr>
          <a:xfrm rot="5400000">
            <a:off x="6109830" y="4564712"/>
            <a:ext cx="327804" cy="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77">
            <a:extLst>
              <a:ext uri="{FF2B5EF4-FFF2-40B4-BE49-F238E27FC236}">
                <a16:creationId xmlns:a16="http://schemas.microsoft.com/office/drawing/2014/main" id="{EF2022D1-401E-BCA0-63D5-38C93E857352}"/>
              </a:ext>
            </a:extLst>
          </p:cNvPr>
          <p:cNvCxnSpPr>
            <a:cxnSpLocks/>
          </p:cNvCxnSpPr>
          <p:nvPr/>
        </p:nvCxnSpPr>
        <p:spPr>
          <a:xfrm rot="5400000">
            <a:off x="3368608" y="4564712"/>
            <a:ext cx="327804" cy="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 84">
            <a:extLst>
              <a:ext uri="{FF2B5EF4-FFF2-40B4-BE49-F238E27FC236}">
                <a16:creationId xmlns:a16="http://schemas.microsoft.com/office/drawing/2014/main" id="{764173D9-81FC-FEB1-DA89-294D9893A182}"/>
              </a:ext>
            </a:extLst>
          </p:cNvPr>
          <p:cNvCxnSpPr>
            <a:cxnSpLocks/>
          </p:cNvCxnSpPr>
          <p:nvPr/>
        </p:nvCxnSpPr>
        <p:spPr>
          <a:xfrm rot="5400000">
            <a:off x="6077298" y="3479478"/>
            <a:ext cx="327804" cy="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82">
            <a:extLst>
              <a:ext uri="{FF2B5EF4-FFF2-40B4-BE49-F238E27FC236}">
                <a16:creationId xmlns:a16="http://schemas.microsoft.com/office/drawing/2014/main" id="{94D76D42-49BD-B890-3CD0-37E9ABB52430}"/>
              </a:ext>
            </a:extLst>
          </p:cNvPr>
          <p:cNvCxnSpPr>
            <a:cxnSpLocks/>
          </p:cNvCxnSpPr>
          <p:nvPr/>
        </p:nvCxnSpPr>
        <p:spPr>
          <a:xfrm rot="5400000">
            <a:off x="6077298" y="2422881"/>
            <a:ext cx="327804" cy="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 21">
            <a:extLst>
              <a:ext uri="{FF2B5EF4-FFF2-40B4-BE49-F238E27FC236}">
                <a16:creationId xmlns:a16="http://schemas.microsoft.com/office/drawing/2014/main" id="{F8B12691-388B-328F-38EC-1121DF71861D}"/>
              </a:ext>
            </a:extLst>
          </p:cNvPr>
          <p:cNvGrpSpPr/>
          <p:nvPr/>
        </p:nvGrpSpPr>
        <p:grpSpPr>
          <a:xfrm>
            <a:off x="2336052" y="2681665"/>
            <a:ext cx="5049865" cy="584775"/>
            <a:chOff x="2909557" y="2507068"/>
            <a:chExt cx="5049865" cy="584775"/>
          </a:xfrm>
        </p:grpSpPr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62AF4402-9785-52C1-09CB-0A610176674D}"/>
                </a:ext>
              </a:extLst>
            </p:cNvPr>
            <p:cNvSpPr txBox="1"/>
            <p:nvPr/>
          </p:nvSpPr>
          <p:spPr>
            <a:xfrm>
              <a:off x="2909557" y="2507068"/>
              <a:ext cx="2246283" cy="579646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600" b="1" noProof="0">
                  <a:solidFill>
                    <a:srgbClr val="FFFFFF"/>
                  </a:solidFill>
                  <a:latin typeface="Calibri" panose="020F0502020204030204"/>
                </a:rPr>
                <a:t>Regionala programområden, RPO</a:t>
              </a:r>
              <a:endPara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A38610DD-2705-3A29-0363-F45855654B79}"/>
                </a:ext>
              </a:extLst>
            </p:cNvPr>
            <p:cNvSpPr txBox="1"/>
            <p:nvPr/>
          </p:nvSpPr>
          <p:spPr>
            <a:xfrm>
              <a:off x="5713139" y="2507068"/>
              <a:ext cx="2246283" cy="58477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Struktur sjukvårds-regionalt *6</a:t>
              </a:r>
            </a:p>
          </p:txBody>
        </p:sp>
        <p:cxnSp>
          <p:nvCxnSpPr>
            <p:cNvPr id="25" name="Rak pil 79">
              <a:extLst>
                <a:ext uri="{FF2B5EF4-FFF2-40B4-BE49-F238E27FC236}">
                  <a16:creationId xmlns:a16="http://schemas.microsoft.com/office/drawing/2014/main" id="{E5E2CEE1-9E79-0B65-782D-35BAE36903BA}"/>
                </a:ext>
              </a:extLst>
            </p:cNvPr>
            <p:cNvCxnSpPr>
              <a:cxnSpLocks/>
            </p:cNvCxnSpPr>
            <p:nvPr/>
          </p:nvCxnSpPr>
          <p:spPr>
            <a:xfrm>
              <a:off x="5267984" y="2783314"/>
              <a:ext cx="327804" cy="0"/>
            </a:xfrm>
            <a:prstGeom prst="straightConnector1">
              <a:avLst/>
            </a:prstGeom>
            <a:ln w="3492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60A04717-E467-68A0-BC4A-B1420A19CB40}"/>
              </a:ext>
            </a:extLst>
          </p:cNvPr>
          <p:cNvGrpSpPr/>
          <p:nvPr/>
        </p:nvGrpSpPr>
        <p:grpSpPr>
          <a:xfrm>
            <a:off x="2338657" y="1578268"/>
            <a:ext cx="5049864" cy="584775"/>
            <a:chOff x="2909558" y="3459888"/>
            <a:chExt cx="5049864" cy="584775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5C6D352A-1135-63EF-5BCA-B0EA8F68248E}"/>
                </a:ext>
              </a:extLst>
            </p:cNvPr>
            <p:cNvSpPr txBox="1"/>
            <p:nvPr/>
          </p:nvSpPr>
          <p:spPr>
            <a:xfrm>
              <a:off x="2909558" y="3459888"/>
              <a:ext cx="2246282" cy="579646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Strukturer regionalt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D21D44C6-EC96-79E5-627E-869C454D8517}"/>
                </a:ext>
              </a:extLst>
            </p:cNvPr>
            <p:cNvSpPr txBox="1"/>
            <p:nvPr/>
          </p:nvSpPr>
          <p:spPr>
            <a:xfrm>
              <a:off x="5713140" y="3459888"/>
              <a:ext cx="2246282" cy="584775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Struktur regionalt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*21</a:t>
              </a:r>
            </a:p>
          </p:txBody>
        </p:sp>
        <p:cxnSp>
          <p:nvCxnSpPr>
            <p:cNvPr id="29" name="Rak pil 80">
              <a:extLst>
                <a:ext uri="{FF2B5EF4-FFF2-40B4-BE49-F238E27FC236}">
                  <a16:creationId xmlns:a16="http://schemas.microsoft.com/office/drawing/2014/main" id="{2F44F0B5-FBF6-4D7F-421E-939279E4EF75}"/>
                </a:ext>
              </a:extLst>
            </p:cNvPr>
            <p:cNvCxnSpPr>
              <a:cxnSpLocks/>
            </p:cNvCxnSpPr>
            <p:nvPr/>
          </p:nvCxnSpPr>
          <p:spPr>
            <a:xfrm>
              <a:off x="5267984" y="3697712"/>
              <a:ext cx="327804" cy="0"/>
            </a:xfrm>
            <a:prstGeom prst="straightConnector1">
              <a:avLst/>
            </a:prstGeom>
            <a:ln w="3492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Rak pil 83">
            <a:extLst>
              <a:ext uri="{FF2B5EF4-FFF2-40B4-BE49-F238E27FC236}">
                <a16:creationId xmlns:a16="http://schemas.microsoft.com/office/drawing/2014/main" id="{AEEFE6A3-758E-338E-621E-1F541BE78B13}"/>
              </a:ext>
            </a:extLst>
          </p:cNvPr>
          <p:cNvCxnSpPr>
            <a:cxnSpLocks/>
          </p:cNvCxnSpPr>
          <p:nvPr/>
        </p:nvCxnSpPr>
        <p:spPr>
          <a:xfrm rot="5400000">
            <a:off x="3368608" y="3479478"/>
            <a:ext cx="327804" cy="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DBB23D7-4DAB-FF97-A336-CA93DF04494A}"/>
              </a:ext>
            </a:extLst>
          </p:cNvPr>
          <p:cNvGrpSpPr/>
          <p:nvPr/>
        </p:nvGrpSpPr>
        <p:grpSpPr>
          <a:xfrm>
            <a:off x="2336052" y="3736246"/>
            <a:ext cx="5078718" cy="579646"/>
            <a:chOff x="2908539" y="1536839"/>
            <a:chExt cx="5078718" cy="579646"/>
          </a:xfrm>
        </p:grpSpPr>
        <p:cxnSp>
          <p:nvCxnSpPr>
            <p:cNvPr id="32" name="Rak pil 70">
              <a:extLst>
                <a:ext uri="{FF2B5EF4-FFF2-40B4-BE49-F238E27FC236}">
                  <a16:creationId xmlns:a16="http://schemas.microsoft.com/office/drawing/2014/main" id="{4FE00C05-53B7-BEF0-D3F0-D1419E8ACE29}"/>
                </a:ext>
              </a:extLst>
            </p:cNvPr>
            <p:cNvCxnSpPr>
              <a:cxnSpLocks/>
            </p:cNvCxnSpPr>
            <p:nvPr/>
          </p:nvCxnSpPr>
          <p:spPr>
            <a:xfrm>
              <a:off x="5267984" y="1843037"/>
              <a:ext cx="327804" cy="0"/>
            </a:xfrm>
            <a:prstGeom prst="straightConnector1">
              <a:avLst/>
            </a:prstGeom>
            <a:ln w="3492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3E5898A9-3F6B-48D7-47C9-DD21FE4DDEF3}"/>
                </a:ext>
              </a:extLst>
            </p:cNvPr>
            <p:cNvSpPr txBox="1"/>
            <p:nvPr/>
          </p:nvSpPr>
          <p:spPr>
            <a:xfrm>
              <a:off x="5724288" y="1536839"/>
              <a:ext cx="2262969" cy="5796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Nationella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600" b="1">
                  <a:solidFill>
                    <a:srgbClr val="FFFFFF"/>
                  </a:solidFill>
                  <a:latin typeface="Calibri" panose="020F0502020204030204"/>
                </a:rPr>
                <a:t>s</a:t>
              </a:r>
              <a:r>
                <a:rPr kumimoji="0" lang="sv-SE" sz="16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amverkansgrupper</a:t>
              </a:r>
              <a:endPara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250F1D91-5EF3-CC52-5D30-556EC38ABE45}"/>
                </a:ext>
              </a:extLst>
            </p:cNvPr>
            <p:cNvSpPr txBox="1"/>
            <p:nvPr/>
          </p:nvSpPr>
          <p:spPr>
            <a:xfrm>
              <a:off x="2908539" y="1536839"/>
              <a:ext cx="2246283" cy="5796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Nationella programområden</a:t>
              </a:r>
            </a:p>
          </p:txBody>
        </p:sp>
      </p:grpSp>
      <p:cxnSp>
        <p:nvCxnSpPr>
          <p:cNvPr id="35" name="Rak pil 81">
            <a:extLst>
              <a:ext uri="{FF2B5EF4-FFF2-40B4-BE49-F238E27FC236}">
                <a16:creationId xmlns:a16="http://schemas.microsoft.com/office/drawing/2014/main" id="{DE62FF20-6BC2-4B39-9D24-DAA893422CD5}"/>
              </a:ext>
            </a:extLst>
          </p:cNvPr>
          <p:cNvCxnSpPr>
            <a:cxnSpLocks/>
          </p:cNvCxnSpPr>
          <p:nvPr/>
        </p:nvCxnSpPr>
        <p:spPr>
          <a:xfrm rot="5400000">
            <a:off x="3368608" y="2422881"/>
            <a:ext cx="327804" cy="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35">
            <a:extLst>
              <a:ext uri="{FF2B5EF4-FFF2-40B4-BE49-F238E27FC236}">
                <a16:creationId xmlns:a16="http://schemas.microsoft.com/office/drawing/2014/main" id="{840D0B6D-D0B5-C2A4-22C7-3723550C311F}"/>
              </a:ext>
            </a:extLst>
          </p:cNvPr>
          <p:cNvSpPr/>
          <p:nvPr/>
        </p:nvSpPr>
        <p:spPr>
          <a:xfrm>
            <a:off x="700219" y="3232640"/>
            <a:ext cx="1051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bg1"/>
                </a:solidFill>
              </a:rPr>
              <a:t>Politisk </a:t>
            </a:r>
          </a:p>
          <a:p>
            <a:r>
              <a:rPr lang="sv-SE" b="1">
                <a:solidFill>
                  <a:schemeClr val="bg1"/>
                </a:solidFill>
              </a:rPr>
              <a:t>styrning</a:t>
            </a:r>
          </a:p>
          <a:p>
            <a:r>
              <a:rPr lang="sv-SE" b="1">
                <a:solidFill>
                  <a:schemeClr val="bg1"/>
                </a:solidFill>
              </a:rPr>
              <a:t>på alla</a:t>
            </a:r>
          </a:p>
          <a:p>
            <a:r>
              <a:rPr lang="sv-SE" b="1">
                <a:solidFill>
                  <a:schemeClr val="bg1"/>
                </a:solidFill>
              </a:rPr>
              <a:t>nivåer</a:t>
            </a:r>
            <a:endParaRPr lang="sv-SE">
              <a:solidFill>
                <a:schemeClr val="bg1"/>
              </a:solidFill>
            </a:endParaRPr>
          </a:p>
        </p:txBody>
      </p:sp>
      <p:cxnSp>
        <p:nvCxnSpPr>
          <p:cNvPr id="37" name="Rak pil 76">
            <a:extLst>
              <a:ext uri="{FF2B5EF4-FFF2-40B4-BE49-F238E27FC236}">
                <a16:creationId xmlns:a16="http://schemas.microsoft.com/office/drawing/2014/main" id="{76A47640-DB39-76DF-0932-F215F5CE1A2E}"/>
              </a:ext>
            </a:extLst>
          </p:cNvPr>
          <p:cNvCxnSpPr>
            <a:cxnSpLocks/>
          </p:cNvCxnSpPr>
          <p:nvPr/>
        </p:nvCxnSpPr>
        <p:spPr>
          <a:xfrm rot="5400000">
            <a:off x="3368608" y="5652969"/>
            <a:ext cx="327804" cy="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5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7C88B1-5E7E-45FC-9890-2A2C9006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680" y="1663430"/>
            <a:ext cx="7605134" cy="81942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sv-SE" sz="3200"/>
              <a:t>Region Värmlands åtagande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7731FF-CAC6-474A-8F76-4BA4491FCD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1680" y="2482850"/>
            <a:ext cx="7605134" cy="3240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Region Värmland har ställt sig bakom det nationella systemet för kunskapsstyrning. Det innebär att </a:t>
            </a:r>
            <a:r>
              <a:rPr lang="sv-SE" sz="2000"/>
              <a:t>vi aktivt bidrar till </a:t>
            </a:r>
            <a:r>
              <a:rPr lang="sv-SE" sz="2000" dirty="0"/>
              <a:t>den nationella och sjukvårdsregionala nivån.</a:t>
            </a:r>
          </a:p>
          <a:p>
            <a:pPr marL="0" indent="0">
              <a:buNone/>
            </a:pPr>
            <a:r>
              <a:rPr lang="sv-SE" sz="2000" dirty="0"/>
              <a:t>Det finns både nationella och lokala beslut att gå från etablerings- och uppbyggnadsfas till en hållbar drifts- och utvecklingsfas. Region Värmlands fortsatta fokus är på implementering och tillämpning av bästa tillgängliga kunskap samt på uppföljning och resultat.</a:t>
            </a:r>
          </a:p>
        </p:txBody>
      </p:sp>
    </p:spTree>
    <p:extLst>
      <p:ext uri="{BB962C8B-B14F-4D97-AF65-F5344CB8AC3E}">
        <p14:creationId xmlns:p14="http://schemas.microsoft.com/office/powerpoint/2010/main" val="235614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3DE0CC-03A9-8C3A-A3FE-57BED131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Värmlands inriktning och tagna principbeslut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55CEDF-6F48-2EE0-075E-E3C0430CB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482849"/>
            <a:ext cx="8333116" cy="3508375"/>
          </a:xfrm>
        </p:spPr>
        <p:txBody>
          <a:bodyPr>
            <a:normAutofit/>
          </a:bodyPr>
          <a:lstStyle/>
          <a:p>
            <a:r>
              <a:rPr lang="sv-SE"/>
              <a:t>Sakkunniga är kliniskt verksamma erfarna medarbetare.</a:t>
            </a:r>
          </a:p>
          <a:p>
            <a:r>
              <a:rPr lang="sv-SE"/>
              <a:t>Utvecklingsledarna är centralt placerade och stödjer flera programområden, bl.a. för att sprida goda exempel mellan områden. De är experter på metoder och arbetssätt.</a:t>
            </a:r>
          </a:p>
          <a:p>
            <a:r>
              <a:rPr lang="sv-SE"/>
              <a:t>Sakkunniga och utvecklingsledare är stödfunktioner till verksamheterna gällande bl.a. gapanalys och implementering.</a:t>
            </a:r>
          </a:p>
          <a:p>
            <a:r>
              <a:rPr lang="sv-SE"/>
              <a:t>Beslut tas i chefslinjen.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B71D190-B0DE-8E53-6699-1250082B524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754140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22</TotalTime>
  <Words>1369</Words>
  <Application>Microsoft Office PowerPoint</Application>
  <PresentationFormat>Bredbild</PresentationFormat>
  <Paragraphs>238</Paragraphs>
  <Slides>19</Slides>
  <Notes>10</Notes>
  <HiddenSlides>7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open sans</vt:lpstr>
      <vt:lpstr>Times New Roman</vt:lpstr>
      <vt:lpstr>Wingdings</vt:lpstr>
      <vt:lpstr>Region Varmland</vt:lpstr>
      <vt:lpstr>Region Varmland Grå</vt:lpstr>
      <vt:lpstr>Stor rubrik</vt:lpstr>
      <vt:lpstr>Kunskapsstyrning</vt:lpstr>
      <vt:lpstr>Kunskapsstyrningssystemet</vt:lpstr>
      <vt:lpstr>Varför kunskapsstyrning? </vt:lpstr>
      <vt:lpstr>Den evidensbaserade modellen</vt:lpstr>
      <vt:lpstr>PowerPoint-presentation</vt:lpstr>
      <vt:lpstr>PowerPoint-presentation</vt:lpstr>
      <vt:lpstr>PowerPoint-presentation</vt:lpstr>
      <vt:lpstr>Region Värmlands åtagande</vt:lpstr>
      <vt:lpstr>Värmlands inriktning och tagna principbeslut </vt:lpstr>
      <vt:lpstr>PowerPoint-presentation</vt:lpstr>
      <vt:lpstr>PowerPoint-presentation</vt:lpstr>
      <vt:lpstr>Nationella programområden (NPO) – uppdrag</vt:lpstr>
      <vt:lpstr>Regionala programområden (RPO) – uppdrag </vt:lpstr>
      <vt:lpstr>Lokala programområden</vt:lpstr>
      <vt:lpstr>Nationella samverkansgrupper (NSG)</vt:lpstr>
      <vt:lpstr>Kunskapsstyrningens huvudprocesser</vt:lpstr>
      <vt:lpstr>Kunskapsstöd</vt:lpstr>
      <vt:lpstr>Mer information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Kunskapsstyrning</dc:title>
  <dc:creator>Mats Andersson</dc:creator>
  <cp:lastModifiedBy>Mats Andersson</cp:lastModifiedBy>
  <cp:revision>2</cp:revision>
  <dcterms:created xsi:type="dcterms:W3CDTF">2021-09-28T06:00:04Z</dcterms:created>
  <dcterms:modified xsi:type="dcterms:W3CDTF">2023-10-03T12:42:48Z</dcterms:modified>
</cp:coreProperties>
</file>