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b" ContentType="application/vnd.ms-excel.sheet.binary.macroEnabled.12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84" r:id="rId6"/>
  </p:sldMasterIdLst>
  <p:notesMasterIdLst>
    <p:notesMasterId r:id="rId80"/>
  </p:notesMasterIdLst>
  <p:sldIdLst>
    <p:sldId id="256" r:id="rId7"/>
    <p:sldId id="257" r:id="rId8"/>
    <p:sldId id="2147473329" r:id="rId9"/>
    <p:sldId id="294" r:id="rId10"/>
    <p:sldId id="8091" r:id="rId11"/>
    <p:sldId id="8088" r:id="rId12"/>
    <p:sldId id="8092" r:id="rId13"/>
    <p:sldId id="268" r:id="rId14"/>
    <p:sldId id="2147473330" r:id="rId15"/>
    <p:sldId id="287" r:id="rId16"/>
    <p:sldId id="285" r:id="rId17"/>
    <p:sldId id="288" r:id="rId18"/>
    <p:sldId id="2147473331" r:id="rId19"/>
    <p:sldId id="2147473332" r:id="rId20"/>
    <p:sldId id="259" r:id="rId21"/>
    <p:sldId id="2147473333" r:id="rId22"/>
    <p:sldId id="261" r:id="rId23"/>
    <p:sldId id="262" r:id="rId24"/>
    <p:sldId id="2147473334" r:id="rId25"/>
    <p:sldId id="265" r:id="rId26"/>
    <p:sldId id="2147473335" r:id="rId27"/>
    <p:sldId id="2147473336" r:id="rId28"/>
    <p:sldId id="258" r:id="rId29"/>
    <p:sldId id="2147473337" r:id="rId30"/>
    <p:sldId id="2147473338" r:id="rId31"/>
    <p:sldId id="2147473339" r:id="rId32"/>
    <p:sldId id="266" r:id="rId33"/>
    <p:sldId id="290" r:id="rId34"/>
    <p:sldId id="291" r:id="rId35"/>
    <p:sldId id="292" r:id="rId36"/>
    <p:sldId id="293" r:id="rId37"/>
    <p:sldId id="2147473327" r:id="rId38"/>
    <p:sldId id="308" r:id="rId39"/>
    <p:sldId id="9343" r:id="rId40"/>
    <p:sldId id="9331" r:id="rId41"/>
    <p:sldId id="9340" r:id="rId42"/>
    <p:sldId id="9344" r:id="rId43"/>
    <p:sldId id="9328" r:id="rId44"/>
    <p:sldId id="9332" r:id="rId45"/>
    <p:sldId id="2147473326" r:id="rId46"/>
    <p:sldId id="2147473322" r:id="rId47"/>
    <p:sldId id="2147473325" r:id="rId48"/>
    <p:sldId id="391" r:id="rId49"/>
    <p:sldId id="393" r:id="rId50"/>
    <p:sldId id="394" r:id="rId51"/>
    <p:sldId id="397" r:id="rId52"/>
    <p:sldId id="309" r:id="rId53"/>
    <p:sldId id="281" r:id="rId54"/>
    <p:sldId id="9348" r:id="rId55"/>
    <p:sldId id="297" r:id="rId56"/>
    <p:sldId id="9349" r:id="rId57"/>
    <p:sldId id="9350" r:id="rId58"/>
    <p:sldId id="401" r:id="rId59"/>
    <p:sldId id="298" r:id="rId60"/>
    <p:sldId id="296" r:id="rId61"/>
    <p:sldId id="398" r:id="rId62"/>
    <p:sldId id="399" r:id="rId63"/>
    <p:sldId id="400" r:id="rId64"/>
    <p:sldId id="260" r:id="rId65"/>
    <p:sldId id="9351" r:id="rId66"/>
    <p:sldId id="9352" r:id="rId67"/>
    <p:sldId id="9353" r:id="rId68"/>
    <p:sldId id="264" r:id="rId69"/>
    <p:sldId id="2147473320" r:id="rId70"/>
    <p:sldId id="2147473324" r:id="rId71"/>
    <p:sldId id="9345" r:id="rId72"/>
    <p:sldId id="9346" r:id="rId73"/>
    <p:sldId id="9347" r:id="rId74"/>
    <p:sldId id="2147473328" r:id="rId75"/>
    <p:sldId id="2147473317" r:id="rId76"/>
    <p:sldId id="2147473318" r:id="rId77"/>
    <p:sldId id="2147473319" r:id="rId78"/>
    <p:sldId id="263" r:id="rId7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47FE84-04E0-E274-6DC4-566C8DF19223}" v="3" dt="2025-09-25T07:50:36.134"/>
    <p1510:client id="{9B0A5BA2-5154-4956-A07C-0D29E236FD64}" v="8" dt="2025-09-25T12:04:20.185"/>
    <p1510:client id="{ED35E04A-ED37-4B32-10A9-5A4D6CEA48CB}" v="24" dt="2025-09-25T10:27:22.8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42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tableStyles" Target="tableStyles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notesMaster" Target="notesMasters/notesMaster1.xml"/><Relationship Id="rId85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61" Type="http://schemas.openxmlformats.org/officeDocument/2006/relationships/slide" Target="slides/slide55.xml"/><Relationship Id="rId8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sv-SE"/>
              <a:t>Värmländsk viktlista 2025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'Index 22 23 24'!$H$4</c:f>
              <c:strCache>
                <c:ptCount val="1"/>
                <c:pt idx="0">
                  <c:v> Män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'Index 22 23 24'!$H$5:$H$105</c:f>
              <c:numCache>
                <c:formatCode>#,##0.00</c:formatCode>
                <c:ptCount val="101"/>
                <c:pt idx="0">
                  <c:v>0.3568802335559873</c:v>
                </c:pt>
                <c:pt idx="1">
                  <c:v>0.79583019074236805</c:v>
                </c:pt>
                <c:pt idx="2">
                  <c:v>0.60994900013379694</c:v>
                </c:pt>
                <c:pt idx="3">
                  <c:v>0.53493977330855735</c:v>
                </c:pt>
                <c:pt idx="4">
                  <c:v>0.51578068959903645</c:v>
                </c:pt>
                <c:pt idx="5">
                  <c:v>0.44234694637240191</c:v>
                </c:pt>
                <c:pt idx="6">
                  <c:v>0.45538390273957813</c:v>
                </c:pt>
                <c:pt idx="7">
                  <c:v>0.41211168887249011</c:v>
                </c:pt>
                <c:pt idx="8">
                  <c:v>0.37906897076614926</c:v>
                </c:pt>
                <c:pt idx="9">
                  <c:v>0.39575259943042962</c:v>
                </c:pt>
                <c:pt idx="10">
                  <c:v>0.39759513113240347</c:v>
                </c:pt>
                <c:pt idx="11">
                  <c:v>0.39227935002658204</c:v>
                </c:pt>
                <c:pt idx="12">
                  <c:v>0.38290304563413396</c:v>
                </c:pt>
                <c:pt idx="13">
                  <c:v>0.39060405922654545</c:v>
                </c:pt>
                <c:pt idx="14">
                  <c:v>0.39593380369139825</c:v>
                </c:pt>
                <c:pt idx="15">
                  <c:v>0.40138550659898869</c:v>
                </c:pt>
                <c:pt idx="16">
                  <c:v>0.41313113107913102</c:v>
                </c:pt>
                <c:pt idx="17">
                  <c:v>0.43235317036140475</c:v>
                </c:pt>
                <c:pt idx="18">
                  <c:v>0.46689052276494564</c:v>
                </c:pt>
                <c:pt idx="19">
                  <c:v>0.44775035850920791</c:v>
                </c:pt>
                <c:pt idx="20">
                  <c:v>0.43509573315944872</c:v>
                </c:pt>
                <c:pt idx="21">
                  <c:v>0.43960829970311982</c:v>
                </c:pt>
                <c:pt idx="22">
                  <c:v>0.47686970035207299</c:v>
                </c:pt>
                <c:pt idx="23">
                  <c:v>0.49113572031993558</c:v>
                </c:pt>
                <c:pt idx="24">
                  <c:v>0.47009340781407899</c:v>
                </c:pt>
                <c:pt idx="25">
                  <c:v>0.47817165791660105</c:v>
                </c:pt>
                <c:pt idx="26">
                  <c:v>0.48255991803885551</c:v>
                </c:pt>
                <c:pt idx="27">
                  <c:v>0.51129852046412727</c:v>
                </c:pt>
                <c:pt idx="28">
                  <c:v>0.53087628678303411</c:v>
                </c:pt>
                <c:pt idx="29">
                  <c:v>0.52038284351127062</c:v>
                </c:pt>
                <c:pt idx="30">
                  <c:v>0.51435093620003969</c:v>
                </c:pt>
                <c:pt idx="31">
                  <c:v>0.53918590584196069</c:v>
                </c:pt>
                <c:pt idx="32">
                  <c:v>0.55246532880848742</c:v>
                </c:pt>
                <c:pt idx="33">
                  <c:v>0.52055643834549381</c:v>
                </c:pt>
                <c:pt idx="34">
                  <c:v>0.49351556582458045</c:v>
                </c:pt>
                <c:pt idx="35">
                  <c:v>0.56676490353729092</c:v>
                </c:pt>
                <c:pt idx="36">
                  <c:v>0.55889394406350823</c:v>
                </c:pt>
                <c:pt idx="37">
                  <c:v>0.61441919227489927</c:v>
                </c:pt>
                <c:pt idx="38">
                  <c:v>0.57458428358124736</c:v>
                </c:pt>
                <c:pt idx="39">
                  <c:v>0.59024306481484656</c:v>
                </c:pt>
                <c:pt idx="40">
                  <c:v>0.57293619314670174</c:v>
                </c:pt>
                <c:pt idx="41">
                  <c:v>0.57530382486504428</c:v>
                </c:pt>
                <c:pt idx="42">
                  <c:v>0.54739506195103604</c:v>
                </c:pt>
                <c:pt idx="43">
                  <c:v>0.59399683355508792</c:v>
                </c:pt>
                <c:pt idx="44">
                  <c:v>0.63448101456708883</c:v>
                </c:pt>
                <c:pt idx="45">
                  <c:v>0.6416084539438105</c:v>
                </c:pt>
                <c:pt idx="46">
                  <c:v>0.65280584767852556</c:v>
                </c:pt>
                <c:pt idx="47">
                  <c:v>0.69650737556309039</c:v>
                </c:pt>
                <c:pt idx="48">
                  <c:v>0.72230869677450726</c:v>
                </c:pt>
                <c:pt idx="49">
                  <c:v>0.74500471039768501</c:v>
                </c:pt>
                <c:pt idx="50">
                  <c:v>0.76556385906057844</c:v>
                </c:pt>
                <c:pt idx="51">
                  <c:v>0.73864797996672882</c:v>
                </c:pt>
                <c:pt idx="52">
                  <c:v>0.75928620619155718</c:v>
                </c:pt>
                <c:pt idx="53">
                  <c:v>0.79270328295708314</c:v>
                </c:pt>
                <c:pt idx="54">
                  <c:v>0.82751600156815452</c:v>
                </c:pt>
                <c:pt idx="55">
                  <c:v>0.8839058374051425</c:v>
                </c:pt>
                <c:pt idx="56">
                  <c:v>0.93881220627701978</c:v>
                </c:pt>
                <c:pt idx="57">
                  <c:v>0.92362440812134183</c:v>
                </c:pt>
                <c:pt idx="58">
                  <c:v>0.94696519723707251</c:v>
                </c:pt>
                <c:pt idx="59">
                  <c:v>0.98162290358105475</c:v>
                </c:pt>
                <c:pt idx="60">
                  <c:v>1.0084697186606026</c:v>
                </c:pt>
                <c:pt idx="61">
                  <c:v>1.1024691666794981</c:v>
                </c:pt>
                <c:pt idx="62">
                  <c:v>1.124023349191501</c:v>
                </c:pt>
                <c:pt idx="63">
                  <c:v>1.1755667770415235</c:v>
                </c:pt>
                <c:pt idx="64">
                  <c:v>1.1146476399869309</c:v>
                </c:pt>
                <c:pt idx="65">
                  <c:v>1.1717046609287818</c:v>
                </c:pt>
                <c:pt idx="66">
                  <c:v>1.2318466785131312</c:v>
                </c:pt>
                <c:pt idx="67">
                  <c:v>1.2943894182630424</c:v>
                </c:pt>
                <c:pt idx="68">
                  <c:v>1.360476354701887</c:v>
                </c:pt>
                <c:pt idx="69">
                  <c:v>1.3627446352560717</c:v>
                </c:pt>
                <c:pt idx="70">
                  <c:v>1.4323460804310262</c:v>
                </c:pt>
                <c:pt idx="71">
                  <c:v>1.4443003423651863</c:v>
                </c:pt>
                <c:pt idx="72">
                  <c:v>1.4603332503798612</c:v>
                </c:pt>
                <c:pt idx="73">
                  <c:v>1.5723674730987305</c:v>
                </c:pt>
                <c:pt idx="74">
                  <c:v>1.6658446161538596</c:v>
                </c:pt>
                <c:pt idx="75">
                  <c:v>1.7342064068660064</c:v>
                </c:pt>
                <c:pt idx="76">
                  <c:v>1.7809973180823253</c:v>
                </c:pt>
                <c:pt idx="77">
                  <c:v>1.9484323173744924</c:v>
                </c:pt>
                <c:pt idx="78">
                  <c:v>1.9632929941979669</c:v>
                </c:pt>
                <c:pt idx="79">
                  <c:v>1.9644828519763788</c:v>
                </c:pt>
                <c:pt idx="80">
                  <c:v>1.9628614756020608</c:v>
                </c:pt>
                <c:pt idx="81">
                  <c:v>2.0840049319386997</c:v>
                </c:pt>
                <c:pt idx="82">
                  <c:v>2.2527746099085459</c:v>
                </c:pt>
                <c:pt idx="83">
                  <c:v>2.3630329126601834</c:v>
                </c:pt>
                <c:pt idx="84">
                  <c:v>2.2699344132575061</c:v>
                </c:pt>
                <c:pt idx="85">
                  <c:v>2.4373300024462483</c:v>
                </c:pt>
                <c:pt idx="86">
                  <c:v>2.4090423952576603</c:v>
                </c:pt>
                <c:pt idx="87">
                  <c:v>2.4092374735479978</c:v>
                </c:pt>
                <c:pt idx="88">
                  <c:v>2.534194016739054</c:v>
                </c:pt>
                <c:pt idx="89">
                  <c:v>2.3574661622258368</c:v>
                </c:pt>
                <c:pt idx="90">
                  <c:v>2.4079744613027843</c:v>
                </c:pt>
                <c:pt idx="91">
                  <c:v>2.4275027971605523</c:v>
                </c:pt>
                <c:pt idx="92">
                  <c:v>2.3002279352737673</c:v>
                </c:pt>
                <c:pt idx="93">
                  <c:v>2.7204809229596609</c:v>
                </c:pt>
                <c:pt idx="94">
                  <c:v>2.3129935053249837</c:v>
                </c:pt>
                <c:pt idx="95">
                  <c:v>2.6949036589958459</c:v>
                </c:pt>
                <c:pt idx="96">
                  <c:v>2.4443529604328806</c:v>
                </c:pt>
                <c:pt idx="97">
                  <c:v>2.2222053262395982</c:v>
                </c:pt>
                <c:pt idx="98">
                  <c:v>2.145068595212642</c:v>
                </c:pt>
                <c:pt idx="99">
                  <c:v>1.4246971055710131</c:v>
                </c:pt>
                <c:pt idx="100">
                  <c:v>1.4914503290253431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BA6-44A5-B7E4-21891EF3C08F}"/>
            </c:ext>
          </c:extLst>
        </c:ser>
        <c:ser>
          <c:idx val="1"/>
          <c:order val="1"/>
          <c:tx>
            <c:strRef>
              <c:f>'Index 22 23 24'!$I$4</c:f>
              <c:strCache>
                <c:ptCount val="1"/>
                <c:pt idx="0">
                  <c:v> Kvinnor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'Index 22 23 24'!$I$5:$I$105</c:f>
              <c:numCache>
                <c:formatCode>#,##0.00</c:formatCode>
                <c:ptCount val="101"/>
                <c:pt idx="0">
                  <c:v>0.30518371581369252</c:v>
                </c:pt>
                <c:pt idx="1">
                  <c:v>0.66905476080680726</c:v>
                </c:pt>
                <c:pt idx="2">
                  <c:v>0.59624045415499516</c:v>
                </c:pt>
                <c:pt idx="3">
                  <c:v>0.57773515800462705</c:v>
                </c:pt>
                <c:pt idx="4">
                  <c:v>0.52139065123922412</c:v>
                </c:pt>
                <c:pt idx="5">
                  <c:v>0.47384637868255525</c:v>
                </c:pt>
                <c:pt idx="6">
                  <c:v>0.46323784980725552</c:v>
                </c:pt>
                <c:pt idx="7">
                  <c:v>0.44083471779810462</c:v>
                </c:pt>
                <c:pt idx="8">
                  <c:v>0.40255980699535709</c:v>
                </c:pt>
                <c:pt idx="9">
                  <c:v>0.40800162527262368</c:v>
                </c:pt>
                <c:pt idx="10">
                  <c:v>0.40593642643358524</c:v>
                </c:pt>
                <c:pt idx="11">
                  <c:v>0.38459085801290432</c:v>
                </c:pt>
                <c:pt idx="12">
                  <c:v>0.37160474965063672</c:v>
                </c:pt>
                <c:pt idx="13">
                  <c:v>0.39111639492631084</c:v>
                </c:pt>
                <c:pt idx="14">
                  <c:v>0.48642387458121222</c:v>
                </c:pt>
                <c:pt idx="15">
                  <c:v>0.5365762086374315</c:v>
                </c:pt>
                <c:pt idx="16">
                  <c:v>0.60394931271124752</c:v>
                </c:pt>
                <c:pt idx="17">
                  <c:v>0.64442882254675782</c:v>
                </c:pt>
                <c:pt idx="18">
                  <c:v>0.73908701921292375</c:v>
                </c:pt>
                <c:pt idx="19">
                  <c:v>0.77414021728048876</c:v>
                </c:pt>
                <c:pt idx="20">
                  <c:v>0.78536929636795161</c:v>
                </c:pt>
                <c:pt idx="21">
                  <c:v>0.80941657536195377</c:v>
                </c:pt>
                <c:pt idx="22">
                  <c:v>0.89449010783524585</c:v>
                </c:pt>
                <c:pt idx="23">
                  <c:v>0.89536508206264465</c:v>
                </c:pt>
                <c:pt idx="24">
                  <c:v>0.91539818045327814</c:v>
                </c:pt>
                <c:pt idx="25">
                  <c:v>0.90282917303778776</c:v>
                </c:pt>
                <c:pt idx="26">
                  <c:v>0.95342287496456202</c:v>
                </c:pt>
                <c:pt idx="27">
                  <c:v>0.96682455150130764</c:v>
                </c:pt>
                <c:pt idx="28">
                  <c:v>0.97380340990241387</c:v>
                </c:pt>
                <c:pt idx="29">
                  <c:v>1.0314484606989558</c:v>
                </c:pt>
                <c:pt idx="30">
                  <c:v>1.02750568145264</c:v>
                </c:pt>
                <c:pt idx="31">
                  <c:v>1.0060396976310562</c:v>
                </c:pt>
                <c:pt idx="32">
                  <c:v>1.0295998650181013</c:v>
                </c:pt>
                <c:pt idx="33">
                  <c:v>1.0102314693750833</c:v>
                </c:pt>
                <c:pt idx="34">
                  <c:v>1.00650623120431</c:v>
                </c:pt>
                <c:pt idx="35">
                  <c:v>1.0496364786815788</c:v>
                </c:pt>
                <c:pt idx="36">
                  <c:v>1.0233313319905117</c:v>
                </c:pt>
                <c:pt idx="37">
                  <c:v>1.0336516989404292</c:v>
                </c:pt>
                <c:pt idx="38">
                  <c:v>0.99182259575865783</c:v>
                </c:pt>
                <c:pt idx="39">
                  <c:v>1.0145398245167592</c:v>
                </c:pt>
                <c:pt idx="40">
                  <c:v>1.076079334323186</c:v>
                </c:pt>
                <c:pt idx="41">
                  <c:v>1.0110227194939387</c:v>
                </c:pt>
                <c:pt idx="42">
                  <c:v>0.98540368297334979</c:v>
                </c:pt>
                <c:pt idx="43">
                  <c:v>1.0339045834942144</c:v>
                </c:pt>
                <c:pt idx="44">
                  <c:v>1.0275845680517968</c:v>
                </c:pt>
                <c:pt idx="45">
                  <c:v>1.0934815698137508</c:v>
                </c:pt>
                <c:pt idx="46">
                  <c:v>1.0690584490078676</c:v>
                </c:pt>
                <c:pt idx="47">
                  <c:v>1.0884182143156027</c:v>
                </c:pt>
                <c:pt idx="48">
                  <c:v>1.1012723267373543</c:v>
                </c:pt>
                <c:pt idx="49">
                  <c:v>1.1286149589037744</c:v>
                </c:pt>
                <c:pt idx="50">
                  <c:v>1.1248001014300459</c:v>
                </c:pt>
                <c:pt idx="51">
                  <c:v>1.1304746666328809</c:v>
                </c:pt>
                <c:pt idx="52">
                  <c:v>1.1341638197686612</c:v>
                </c:pt>
                <c:pt idx="53">
                  <c:v>1.1920324856376696</c:v>
                </c:pt>
                <c:pt idx="54">
                  <c:v>1.2192284968920175</c:v>
                </c:pt>
                <c:pt idx="55">
                  <c:v>1.2593066830428963</c:v>
                </c:pt>
                <c:pt idx="56">
                  <c:v>1.2167300872163584</c:v>
                </c:pt>
                <c:pt idx="57">
                  <c:v>1.1861713601593911</c:v>
                </c:pt>
                <c:pt idx="58">
                  <c:v>1.2294028052566282</c:v>
                </c:pt>
                <c:pt idx="59">
                  <c:v>1.1974422399927385</c:v>
                </c:pt>
                <c:pt idx="60">
                  <c:v>1.2170082403396434</c:v>
                </c:pt>
                <c:pt idx="61">
                  <c:v>1.2247395581958915</c:v>
                </c:pt>
                <c:pt idx="62">
                  <c:v>1.2974149190867703</c:v>
                </c:pt>
                <c:pt idx="63">
                  <c:v>1.266342962806323</c:v>
                </c:pt>
                <c:pt idx="64">
                  <c:v>1.2895406996912502</c:v>
                </c:pt>
                <c:pt idx="65">
                  <c:v>1.2506030515020663</c:v>
                </c:pt>
                <c:pt idx="66">
                  <c:v>1.2584298406201591</c:v>
                </c:pt>
                <c:pt idx="67">
                  <c:v>1.2853563206505259</c:v>
                </c:pt>
                <c:pt idx="68">
                  <c:v>1.3132599091499613</c:v>
                </c:pt>
                <c:pt idx="69">
                  <c:v>1.4006349041925603</c:v>
                </c:pt>
                <c:pt idx="70">
                  <c:v>1.4291061489679115</c:v>
                </c:pt>
                <c:pt idx="71">
                  <c:v>1.4559719626743111</c:v>
                </c:pt>
                <c:pt idx="72">
                  <c:v>1.5144600433863811</c:v>
                </c:pt>
                <c:pt idx="73">
                  <c:v>1.5543179888453704</c:v>
                </c:pt>
                <c:pt idx="74">
                  <c:v>1.7318338470674723</c:v>
                </c:pt>
                <c:pt idx="75">
                  <c:v>1.7379906944195038</c:v>
                </c:pt>
                <c:pt idx="76">
                  <c:v>1.8134135293403641</c:v>
                </c:pt>
                <c:pt idx="77">
                  <c:v>1.9303859492910125</c:v>
                </c:pt>
                <c:pt idx="78">
                  <c:v>1.9746431244327323</c:v>
                </c:pt>
                <c:pt idx="79">
                  <c:v>2.0371345587450915</c:v>
                </c:pt>
                <c:pt idx="80">
                  <c:v>2.044886710753286</c:v>
                </c:pt>
                <c:pt idx="81">
                  <c:v>2.1025944182632661</c:v>
                </c:pt>
                <c:pt idx="82">
                  <c:v>2.1857794273182338</c:v>
                </c:pt>
                <c:pt idx="83">
                  <c:v>2.1682994711959136</c:v>
                </c:pt>
                <c:pt idx="84">
                  <c:v>2.1735578447609551</c:v>
                </c:pt>
                <c:pt idx="85">
                  <c:v>2.2056269809575308</c:v>
                </c:pt>
                <c:pt idx="86">
                  <c:v>2.1616664849704601</c:v>
                </c:pt>
                <c:pt idx="87">
                  <c:v>2.2467277860476123</c:v>
                </c:pt>
                <c:pt idx="88">
                  <c:v>2.257225899544149</c:v>
                </c:pt>
                <c:pt idx="89">
                  <c:v>2.1701209208175594</c:v>
                </c:pt>
                <c:pt idx="90">
                  <c:v>2.026528979651657</c:v>
                </c:pt>
                <c:pt idx="91">
                  <c:v>2.1189999554313412</c:v>
                </c:pt>
                <c:pt idx="92">
                  <c:v>1.8629926102273544</c:v>
                </c:pt>
                <c:pt idx="93">
                  <c:v>1.9880251035266354</c:v>
                </c:pt>
                <c:pt idx="94">
                  <c:v>1.9475138730878079</c:v>
                </c:pt>
                <c:pt idx="95">
                  <c:v>1.9369586913436863</c:v>
                </c:pt>
                <c:pt idx="96">
                  <c:v>1.7679210504694767</c:v>
                </c:pt>
                <c:pt idx="97">
                  <c:v>1.7064550558472396</c:v>
                </c:pt>
                <c:pt idx="98">
                  <c:v>1.4254572935878016</c:v>
                </c:pt>
                <c:pt idx="99">
                  <c:v>1.6428235131612601</c:v>
                </c:pt>
                <c:pt idx="100">
                  <c:v>1.6180606451017059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BA6-44A5-B7E4-21891EF3C0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39257488"/>
        <c:axId val="839261808"/>
      </c:lineChart>
      <c:catAx>
        <c:axId val="839257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839261808"/>
        <c:crosses val="autoZero"/>
        <c:auto val="1"/>
        <c:lblAlgn val="ctr"/>
        <c:lblOffset val="100"/>
        <c:noMultiLvlLbl val="0"/>
      </c:catAx>
      <c:valAx>
        <c:axId val="8392618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839257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svg"/><Relationship Id="rId1" Type="http://schemas.openxmlformats.org/officeDocument/2006/relationships/image" Target="../media/image27.png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228A95-0D48-4602-9D70-A547A403CEA9}" type="doc">
      <dgm:prSet loTypeId="urn:microsoft.com/office/officeart/2005/8/layout/vProcess5" loCatId="process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9218DA9-5D8C-4E60-B04F-C34177AB5C9D}">
      <dgm:prSet/>
      <dgm:spPr/>
      <dgm:t>
        <a:bodyPr/>
        <a:lstStyle/>
        <a:p>
          <a:r>
            <a:rPr lang="en-US" b="0" i="0" err="1"/>
            <a:t>Möjligheten</a:t>
          </a:r>
          <a:r>
            <a:rPr lang="en-US" b="0" i="0"/>
            <a:t> </a:t>
          </a:r>
          <a:r>
            <a:rPr lang="en-US" b="0" i="0" err="1"/>
            <a:t>att</a:t>
          </a:r>
          <a:r>
            <a:rPr lang="en-US" b="0" i="0"/>
            <a:t> </a:t>
          </a:r>
          <a:r>
            <a:rPr lang="en-US" b="0" i="0" err="1"/>
            <a:t>faxa</a:t>
          </a:r>
          <a:r>
            <a:rPr lang="en-US" b="0" i="0"/>
            <a:t> </a:t>
          </a:r>
          <a:r>
            <a:rPr lang="en-US" b="0" i="0" err="1"/>
            <a:t>kommer</a:t>
          </a:r>
          <a:r>
            <a:rPr lang="en-US" b="0" i="0"/>
            <a:t> </a:t>
          </a:r>
          <a:r>
            <a:rPr lang="en-US" b="0" i="0" err="1"/>
            <a:t>försvinna</a:t>
          </a:r>
          <a:r>
            <a:rPr lang="en-US" b="0" i="0"/>
            <a:t>, och det </a:t>
          </a:r>
          <a:r>
            <a:rPr lang="en-US" b="0" i="0" err="1"/>
            <a:t>gäller</a:t>
          </a:r>
          <a:r>
            <a:rPr lang="en-US" b="0" i="0"/>
            <a:t> ALLA </a:t>
          </a:r>
          <a:r>
            <a:rPr lang="en-US" b="0" i="0" err="1"/>
            <a:t>organisationer</a:t>
          </a:r>
          <a:r>
            <a:rPr lang="en-US" b="0" i="0"/>
            <a:t> i </a:t>
          </a:r>
          <a:r>
            <a:rPr lang="en-US" b="0" i="0" err="1"/>
            <a:t>hela</a:t>
          </a:r>
          <a:r>
            <a:rPr lang="en-US" b="0" i="0"/>
            <a:t> Sverige. </a:t>
          </a:r>
          <a:endParaRPr lang="en-US"/>
        </a:p>
      </dgm:t>
    </dgm:pt>
    <dgm:pt modelId="{4F77A17A-C031-486C-AE73-5EFB76A16A7B}" type="parTrans" cxnId="{0FC7F61C-ECAB-4F7E-AE5D-DD1F9C89A49A}">
      <dgm:prSet/>
      <dgm:spPr/>
      <dgm:t>
        <a:bodyPr/>
        <a:lstStyle/>
        <a:p>
          <a:endParaRPr lang="en-US"/>
        </a:p>
      </dgm:t>
    </dgm:pt>
    <dgm:pt modelId="{A58658B4-8C04-40BB-A91B-8B6046452530}" type="sibTrans" cxnId="{0FC7F61C-ECAB-4F7E-AE5D-DD1F9C89A49A}">
      <dgm:prSet/>
      <dgm:spPr/>
      <dgm:t>
        <a:bodyPr/>
        <a:lstStyle/>
        <a:p>
          <a:endParaRPr lang="en-US"/>
        </a:p>
      </dgm:t>
    </dgm:pt>
    <dgm:pt modelId="{F9CC9F70-1BE7-4271-B3BB-478F9095B26E}">
      <dgm:prSet/>
      <dgm:spPr/>
      <dgm:t>
        <a:bodyPr/>
        <a:lstStyle/>
        <a:p>
          <a:r>
            <a:rPr lang="en-US"/>
            <a:t>Det </a:t>
          </a:r>
          <a:r>
            <a:rPr lang="en-US" err="1"/>
            <a:t>finns</a:t>
          </a:r>
          <a:r>
            <a:rPr lang="en-US"/>
            <a:t> </a:t>
          </a:r>
          <a:r>
            <a:rPr lang="en-US" err="1"/>
            <a:t>inte</a:t>
          </a:r>
          <a:r>
            <a:rPr lang="en-US"/>
            <a:t> </a:t>
          </a:r>
          <a:r>
            <a:rPr lang="en-US" err="1"/>
            <a:t>en</a:t>
          </a:r>
          <a:r>
            <a:rPr lang="en-US"/>
            <a:t> </a:t>
          </a:r>
          <a:r>
            <a:rPr lang="en-US" err="1"/>
            <a:t>enda</a:t>
          </a:r>
          <a:r>
            <a:rPr lang="en-US"/>
            <a:t> </a:t>
          </a:r>
          <a:r>
            <a:rPr lang="en-US" err="1"/>
            <a:t>universell</a:t>
          </a:r>
          <a:r>
            <a:rPr lang="en-US"/>
            <a:t> </a:t>
          </a:r>
          <a:r>
            <a:rPr lang="en-US" err="1"/>
            <a:t>lösning</a:t>
          </a:r>
          <a:r>
            <a:rPr lang="en-US"/>
            <a:t> för </a:t>
          </a:r>
          <a:r>
            <a:rPr lang="en-US" err="1"/>
            <a:t>att</a:t>
          </a:r>
          <a:r>
            <a:rPr lang="en-US"/>
            <a:t> </a:t>
          </a:r>
          <a:r>
            <a:rPr lang="en-US" err="1"/>
            <a:t>ersätta</a:t>
          </a:r>
          <a:r>
            <a:rPr lang="en-US"/>
            <a:t> fax. Det </a:t>
          </a:r>
          <a:r>
            <a:rPr lang="en-US" err="1"/>
            <a:t>bästa</a:t>
          </a:r>
          <a:r>
            <a:rPr lang="en-US"/>
            <a:t> </a:t>
          </a:r>
          <a:r>
            <a:rPr lang="en-US" err="1"/>
            <a:t>alternativet</a:t>
          </a:r>
          <a:r>
            <a:rPr lang="en-US"/>
            <a:t> </a:t>
          </a:r>
          <a:r>
            <a:rPr lang="en-US" err="1"/>
            <a:t>beror</a:t>
          </a:r>
          <a:r>
            <a:rPr lang="en-US"/>
            <a:t> </a:t>
          </a:r>
          <a:r>
            <a:rPr lang="en-US" err="1"/>
            <a:t>på</a:t>
          </a:r>
          <a:r>
            <a:rPr lang="en-US"/>
            <a:t> </a:t>
          </a:r>
          <a:r>
            <a:rPr lang="en-US" err="1"/>
            <a:t>vilken</a:t>
          </a:r>
          <a:r>
            <a:rPr lang="en-US"/>
            <a:t> </a:t>
          </a:r>
          <a:r>
            <a:rPr lang="en-US" err="1"/>
            <a:t>typ</a:t>
          </a:r>
          <a:r>
            <a:rPr lang="en-US"/>
            <a:t> av information </a:t>
          </a:r>
          <a:r>
            <a:rPr lang="en-US" err="1"/>
            <a:t>som</a:t>
          </a:r>
          <a:r>
            <a:rPr lang="en-US"/>
            <a:t> </a:t>
          </a:r>
          <a:r>
            <a:rPr lang="en-US" err="1"/>
            <a:t>utbyts</a:t>
          </a:r>
          <a:r>
            <a:rPr lang="en-US"/>
            <a:t>, till </a:t>
          </a:r>
          <a:r>
            <a:rPr lang="en-US" err="1"/>
            <a:t>vem</a:t>
          </a:r>
          <a:r>
            <a:rPr lang="en-US"/>
            <a:t> </a:t>
          </a:r>
          <a:r>
            <a:rPr lang="en-US" err="1"/>
            <a:t>och</a:t>
          </a:r>
          <a:r>
            <a:rPr lang="en-US"/>
            <a:t> </a:t>
          </a:r>
          <a:r>
            <a:rPr lang="en-US" err="1"/>
            <a:t>när</a:t>
          </a:r>
          <a:r>
            <a:rPr lang="en-US"/>
            <a:t>.</a:t>
          </a:r>
        </a:p>
      </dgm:t>
    </dgm:pt>
    <dgm:pt modelId="{0028C57E-B60A-4D5F-B561-4460453EF509}" type="parTrans" cxnId="{47736DEA-730C-488D-B4F0-CFCCA1D774D5}">
      <dgm:prSet/>
      <dgm:spPr/>
      <dgm:t>
        <a:bodyPr/>
        <a:lstStyle/>
        <a:p>
          <a:endParaRPr lang="en-US"/>
        </a:p>
      </dgm:t>
    </dgm:pt>
    <dgm:pt modelId="{2AA9B74C-8872-4246-80F6-E2F2F64525E9}" type="sibTrans" cxnId="{47736DEA-730C-488D-B4F0-CFCCA1D774D5}">
      <dgm:prSet/>
      <dgm:spPr/>
      <dgm:t>
        <a:bodyPr/>
        <a:lstStyle/>
        <a:p>
          <a:endParaRPr lang="en-US"/>
        </a:p>
      </dgm:t>
    </dgm:pt>
    <dgm:pt modelId="{21875D91-FBA3-4B0A-BEE8-6907E7BEAB88}">
      <dgm:prSet/>
      <dgm:spPr/>
      <dgm:t>
        <a:bodyPr/>
        <a:lstStyle/>
        <a:p>
          <a:r>
            <a:rPr lang="en-US" b="0" i="0"/>
            <a:t>Det finns andra verktyg för att kommunicera på ett säkert sätt majoriteten av det vi idag faxar</a:t>
          </a:r>
          <a:endParaRPr lang="en-US"/>
        </a:p>
      </dgm:t>
    </dgm:pt>
    <dgm:pt modelId="{DB0EB55C-12A7-4617-B75C-8071BB80FF58}" type="parTrans" cxnId="{E324B3E6-EE1A-4974-BEAC-DA706190C743}">
      <dgm:prSet/>
      <dgm:spPr/>
      <dgm:t>
        <a:bodyPr/>
        <a:lstStyle/>
        <a:p>
          <a:endParaRPr lang="en-US"/>
        </a:p>
      </dgm:t>
    </dgm:pt>
    <dgm:pt modelId="{B24A5DF5-B8CD-40EB-9D07-2FB5D234A08D}" type="sibTrans" cxnId="{E324B3E6-EE1A-4974-BEAC-DA706190C743}">
      <dgm:prSet/>
      <dgm:spPr/>
      <dgm:t>
        <a:bodyPr/>
        <a:lstStyle/>
        <a:p>
          <a:endParaRPr lang="en-US"/>
        </a:p>
      </dgm:t>
    </dgm:pt>
    <dgm:pt modelId="{67AAAF0F-03EC-4265-B6E5-C1289965B0CF}" type="pres">
      <dgm:prSet presAssocID="{53228A95-0D48-4602-9D70-A547A403CEA9}" presName="outerComposite" presStyleCnt="0">
        <dgm:presLayoutVars>
          <dgm:chMax val="5"/>
          <dgm:dir/>
          <dgm:resizeHandles val="exact"/>
        </dgm:presLayoutVars>
      </dgm:prSet>
      <dgm:spPr/>
    </dgm:pt>
    <dgm:pt modelId="{0F6632FE-4EB0-4421-B527-12E23CC18581}" type="pres">
      <dgm:prSet presAssocID="{53228A95-0D48-4602-9D70-A547A403CEA9}" presName="dummyMaxCanvas" presStyleCnt="0">
        <dgm:presLayoutVars/>
      </dgm:prSet>
      <dgm:spPr/>
    </dgm:pt>
    <dgm:pt modelId="{6B5721F0-9CDD-42FA-9FCA-A6AADF2E8A47}" type="pres">
      <dgm:prSet presAssocID="{53228A95-0D48-4602-9D70-A547A403CEA9}" presName="ThreeNodes_1" presStyleLbl="node1" presStyleIdx="0" presStyleCnt="3">
        <dgm:presLayoutVars>
          <dgm:bulletEnabled val="1"/>
        </dgm:presLayoutVars>
      </dgm:prSet>
      <dgm:spPr/>
    </dgm:pt>
    <dgm:pt modelId="{6EED3620-1C1A-40A2-A08C-1DDF32EA73F4}" type="pres">
      <dgm:prSet presAssocID="{53228A95-0D48-4602-9D70-A547A403CEA9}" presName="ThreeNodes_2" presStyleLbl="node1" presStyleIdx="1" presStyleCnt="3">
        <dgm:presLayoutVars>
          <dgm:bulletEnabled val="1"/>
        </dgm:presLayoutVars>
      </dgm:prSet>
      <dgm:spPr/>
    </dgm:pt>
    <dgm:pt modelId="{51CE481E-FEFE-47E9-9F82-07DD4549A541}" type="pres">
      <dgm:prSet presAssocID="{53228A95-0D48-4602-9D70-A547A403CEA9}" presName="ThreeNodes_3" presStyleLbl="node1" presStyleIdx="2" presStyleCnt="3">
        <dgm:presLayoutVars>
          <dgm:bulletEnabled val="1"/>
        </dgm:presLayoutVars>
      </dgm:prSet>
      <dgm:spPr/>
    </dgm:pt>
    <dgm:pt modelId="{AD1D0161-3E40-49AE-9F54-65BFC9204BA1}" type="pres">
      <dgm:prSet presAssocID="{53228A95-0D48-4602-9D70-A547A403CEA9}" presName="ThreeConn_1-2" presStyleLbl="fgAccFollowNode1" presStyleIdx="0" presStyleCnt="2">
        <dgm:presLayoutVars>
          <dgm:bulletEnabled val="1"/>
        </dgm:presLayoutVars>
      </dgm:prSet>
      <dgm:spPr/>
    </dgm:pt>
    <dgm:pt modelId="{71DC44A7-12CE-480F-938C-03A6EE7E0E5C}" type="pres">
      <dgm:prSet presAssocID="{53228A95-0D48-4602-9D70-A547A403CEA9}" presName="ThreeConn_2-3" presStyleLbl="fgAccFollowNode1" presStyleIdx="1" presStyleCnt="2">
        <dgm:presLayoutVars>
          <dgm:bulletEnabled val="1"/>
        </dgm:presLayoutVars>
      </dgm:prSet>
      <dgm:spPr/>
    </dgm:pt>
    <dgm:pt modelId="{8D1F3DDC-41AD-4A74-BC2D-D4F91157F6CD}" type="pres">
      <dgm:prSet presAssocID="{53228A95-0D48-4602-9D70-A547A403CEA9}" presName="ThreeNodes_1_text" presStyleLbl="node1" presStyleIdx="2" presStyleCnt="3">
        <dgm:presLayoutVars>
          <dgm:bulletEnabled val="1"/>
        </dgm:presLayoutVars>
      </dgm:prSet>
      <dgm:spPr/>
    </dgm:pt>
    <dgm:pt modelId="{E7D64A5E-A3A3-4400-BCA6-4E7007D5AF74}" type="pres">
      <dgm:prSet presAssocID="{53228A95-0D48-4602-9D70-A547A403CEA9}" presName="ThreeNodes_2_text" presStyleLbl="node1" presStyleIdx="2" presStyleCnt="3">
        <dgm:presLayoutVars>
          <dgm:bulletEnabled val="1"/>
        </dgm:presLayoutVars>
      </dgm:prSet>
      <dgm:spPr/>
    </dgm:pt>
    <dgm:pt modelId="{92B1E91E-400F-44DB-B67A-722D656AA78E}" type="pres">
      <dgm:prSet presAssocID="{53228A95-0D48-4602-9D70-A547A403CEA9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20F9A30D-4799-4A0B-947B-8E8BF15FA8D7}" type="presOf" srcId="{19218DA9-5D8C-4E60-B04F-C34177AB5C9D}" destId="{8D1F3DDC-41AD-4A74-BC2D-D4F91157F6CD}" srcOrd="1" destOrd="0" presId="urn:microsoft.com/office/officeart/2005/8/layout/vProcess5"/>
    <dgm:cxn modelId="{BFE27313-8897-45EB-B758-F48528015434}" type="presOf" srcId="{F9CC9F70-1BE7-4271-B3BB-478F9095B26E}" destId="{E7D64A5E-A3A3-4400-BCA6-4E7007D5AF74}" srcOrd="1" destOrd="0" presId="urn:microsoft.com/office/officeart/2005/8/layout/vProcess5"/>
    <dgm:cxn modelId="{0FC7F61C-ECAB-4F7E-AE5D-DD1F9C89A49A}" srcId="{53228A95-0D48-4602-9D70-A547A403CEA9}" destId="{19218DA9-5D8C-4E60-B04F-C34177AB5C9D}" srcOrd="0" destOrd="0" parTransId="{4F77A17A-C031-486C-AE73-5EFB76A16A7B}" sibTransId="{A58658B4-8C04-40BB-A91B-8B6046452530}"/>
    <dgm:cxn modelId="{B63CBE23-8BDE-422D-8405-27ACBE0090FD}" type="presOf" srcId="{53228A95-0D48-4602-9D70-A547A403CEA9}" destId="{67AAAF0F-03EC-4265-B6E5-C1289965B0CF}" srcOrd="0" destOrd="0" presId="urn:microsoft.com/office/officeart/2005/8/layout/vProcess5"/>
    <dgm:cxn modelId="{640CB927-6293-46E7-9F3B-3CA7E14134D4}" type="presOf" srcId="{21875D91-FBA3-4B0A-BEE8-6907E7BEAB88}" destId="{51CE481E-FEFE-47E9-9F82-07DD4549A541}" srcOrd="0" destOrd="0" presId="urn:microsoft.com/office/officeart/2005/8/layout/vProcess5"/>
    <dgm:cxn modelId="{C1134B30-FB64-4730-B141-C0C9BC2B517B}" type="presOf" srcId="{F9CC9F70-1BE7-4271-B3BB-478F9095B26E}" destId="{6EED3620-1C1A-40A2-A08C-1DDF32EA73F4}" srcOrd="0" destOrd="0" presId="urn:microsoft.com/office/officeart/2005/8/layout/vProcess5"/>
    <dgm:cxn modelId="{5A16848A-3B15-4197-B6AD-CE403DB16567}" type="presOf" srcId="{A58658B4-8C04-40BB-A91B-8B6046452530}" destId="{AD1D0161-3E40-49AE-9F54-65BFC9204BA1}" srcOrd="0" destOrd="0" presId="urn:microsoft.com/office/officeart/2005/8/layout/vProcess5"/>
    <dgm:cxn modelId="{1A5018B5-39D8-4248-8EBA-AB7E3881088D}" type="presOf" srcId="{2AA9B74C-8872-4246-80F6-E2F2F64525E9}" destId="{71DC44A7-12CE-480F-938C-03A6EE7E0E5C}" srcOrd="0" destOrd="0" presId="urn:microsoft.com/office/officeart/2005/8/layout/vProcess5"/>
    <dgm:cxn modelId="{1C36AFB7-FDB6-4179-B346-9E7918C1DF38}" type="presOf" srcId="{21875D91-FBA3-4B0A-BEE8-6907E7BEAB88}" destId="{92B1E91E-400F-44DB-B67A-722D656AA78E}" srcOrd="1" destOrd="0" presId="urn:microsoft.com/office/officeart/2005/8/layout/vProcess5"/>
    <dgm:cxn modelId="{CAA024DB-2EEE-48C4-913B-7EA15D166193}" type="presOf" srcId="{19218DA9-5D8C-4E60-B04F-C34177AB5C9D}" destId="{6B5721F0-9CDD-42FA-9FCA-A6AADF2E8A47}" srcOrd="0" destOrd="0" presId="urn:microsoft.com/office/officeart/2005/8/layout/vProcess5"/>
    <dgm:cxn modelId="{E324B3E6-EE1A-4974-BEAC-DA706190C743}" srcId="{53228A95-0D48-4602-9D70-A547A403CEA9}" destId="{21875D91-FBA3-4B0A-BEE8-6907E7BEAB88}" srcOrd="2" destOrd="0" parTransId="{DB0EB55C-12A7-4617-B75C-8071BB80FF58}" sibTransId="{B24A5DF5-B8CD-40EB-9D07-2FB5D234A08D}"/>
    <dgm:cxn modelId="{47736DEA-730C-488D-B4F0-CFCCA1D774D5}" srcId="{53228A95-0D48-4602-9D70-A547A403CEA9}" destId="{F9CC9F70-1BE7-4271-B3BB-478F9095B26E}" srcOrd="1" destOrd="0" parTransId="{0028C57E-B60A-4D5F-B561-4460453EF509}" sibTransId="{2AA9B74C-8872-4246-80F6-E2F2F64525E9}"/>
    <dgm:cxn modelId="{2ADD7671-CBC3-4446-81BF-E98E4CC09455}" type="presParOf" srcId="{67AAAF0F-03EC-4265-B6E5-C1289965B0CF}" destId="{0F6632FE-4EB0-4421-B527-12E23CC18581}" srcOrd="0" destOrd="0" presId="urn:microsoft.com/office/officeart/2005/8/layout/vProcess5"/>
    <dgm:cxn modelId="{5ADCEDEA-DF01-4554-B128-1FA5A36BECC5}" type="presParOf" srcId="{67AAAF0F-03EC-4265-B6E5-C1289965B0CF}" destId="{6B5721F0-9CDD-42FA-9FCA-A6AADF2E8A47}" srcOrd="1" destOrd="0" presId="urn:microsoft.com/office/officeart/2005/8/layout/vProcess5"/>
    <dgm:cxn modelId="{8E286762-34CB-4C32-B960-254CA9ED711B}" type="presParOf" srcId="{67AAAF0F-03EC-4265-B6E5-C1289965B0CF}" destId="{6EED3620-1C1A-40A2-A08C-1DDF32EA73F4}" srcOrd="2" destOrd="0" presId="urn:microsoft.com/office/officeart/2005/8/layout/vProcess5"/>
    <dgm:cxn modelId="{FCFED72D-4D78-49EB-814B-1E1405674D46}" type="presParOf" srcId="{67AAAF0F-03EC-4265-B6E5-C1289965B0CF}" destId="{51CE481E-FEFE-47E9-9F82-07DD4549A541}" srcOrd="3" destOrd="0" presId="urn:microsoft.com/office/officeart/2005/8/layout/vProcess5"/>
    <dgm:cxn modelId="{98873E33-ED03-4532-9115-3710863756A5}" type="presParOf" srcId="{67AAAF0F-03EC-4265-B6E5-C1289965B0CF}" destId="{AD1D0161-3E40-49AE-9F54-65BFC9204BA1}" srcOrd="4" destOrd="0" presId="urn:microsoft.com/office/officeart/2005/8/layout/vProcess5"/>
    <dgm:cxn modelId="{DAA538C2-9797-44BD-9A92-076E75EC11D5}" type="presParOf" srcId="{67AAAF0F-03EC-4265-B6E5-C1289965B0CF}" destId="{71DC44A7-12CE-480F-938C-03A6EE7E0E5C}" srcOrd="5" destOrd="0" presId="urn:microsoft.com/office/officeart/2005/8/layout/vProcess5"/>
    <dgm:cxn modelId="{2D9F5C75-EE1C-4B76-AE23-13E28B524399}" type="presParOf" srcId="{67AAAF0F-03EC-4265-B6E5-C1289965B0CF}" destId="{8D1F3DDC-41AD-4A74-BC2D-D4F91157F6CD}" srcOrd="6" destOrd="0" presId="urn:microsoft.com/office/officeart/2005/8/layout/vProcess5"/>
    <dgm:cxn modelId="{5378F391-E992-4EB2-B83F-C66E4975357C}" type="presParOf" srcId="{67AAAF0F-03EC-4265-B6E5-C1289965B0CF}" destId="{E7D64A5E-A3A3-4400-BCA6-4E7007D5AF74}" srcOrd="7" destOrd="0" presId="urn:microsoft.com/office/officeart/2005/8/layout/vProcess5"/>
    <dgm:cxn modelId="{6CF1D059-D035-4A2C-B116-63D6BD26809E}" type="presParOf" srcId="{67AAAF0F-03EC-4265-B6E5-C1289965B0CF}" destId="{92B1E91E-400F-44DB-B67A-722D656AA78E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02BCA4-731A-4B7E-8ABF-068BCA38B4F9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09C319-794F-45D7-9929-55E5720AC0FB}">
      <dgm:prSet/>
      <dgm:spPr/>
      <dgm:t>
        <a:bodyPr/>
        <a:lstStyle/>
        <a:p>
          <a:r>
            <a:rPr lang="en-US" err="1"/>
            <a:t>Remisser</a:t>
          </a:r>
          <a:r>
            <a:rPr lang="en-US"/>
            <a:t> ska </a:t>
          </a:r>
          <a:r>
            <a:rPr lang="en-US" err="1"/>
            <a:t>hanteras</a:t>
          </a:r>
          <a:r>
            <a:rPr lang="en-US"/>
            <a:t> </a:t>
          </a:r>
          <a:r>
            <a:rPr lang="en-US" err="1"/>
            <a:t>i</a:t>
          </a:r>
          <a:r>
            <a:rPr lang="en-US"/>
            <a:t> </a:t>
          </a:r>
          <a:r>
            <a:rPr lang="en-US" b="1"/>
            <a:t>Cosmic</a:t>
          </a:r>
          <a:r>
            <a:rPr lang="en-US"/>
            <a:t> </a:t>
          </a:r>
        </a:p>
      </dgm:t>
    </dgm:pt>
    <dgm:pt modelId="{F9C6EF5E-2783-4A14-884F-5372BFCD19EA}" type="parTrans" cxnId="{DDA596B8-D733-4E5C-A9B2-24FB8592B434}">
      <dgm:prSet/>
      <dgm:spPr/>
      <dgm:t>
        <a:bodyPr/>
        <a:lstStyle/>
        <a:p>
          <a:endParaRPr lang="en-US"/>
        </a:p>
      </dgm:t>
    </dgm:pt>
    <dgm:pt modelId="{9AF6D31D-51FD-4DA1-861A-43FC6F957DFB}" type="sibTrans" cxnId="{DDA596B8-D733-4E5C-A9B2-24FB8592B434}">
      <dgm:prSet/>
      <dgm:spPr/>
      <dgm:t>
        <a:bodyPr/>
        <a:lstStyle/>
        <a:p>
          <a:endParaRPr lang="en-US"/>
        </a:p>
      </dgm:t>
    </dgm:pt>
    <dgm:pt modelId="{6326C364-7B7D-455D-BFF0-32B58F5D4D5E}">
      <dgm:prSet/>
      <dgm:spPr/>
      <dgm:t>
        <a:bodyPr/>
        <a:lstStyle/>
        <a:p>
          <a:r>
            <a:rPr lang="en-US" err="1"/>
            <a:t>Påminnelser</a:t>
          </a:r>
          <a:r>
            <a:rPr lang="en-US"/>
            <a:t> om </a:t>
          </a:r>
          <a:r>
            <a:rPr lang="en-US" err="1"/>
            <a:t>remisser</a:t>
          </a:r>
          <a:r>
            <a:rPr lang="en-US"/>
            <a:t> </a:t>
          </a:r>
          <a:r>
            <a:rPr lang="en-US" err="1"/>
            <a:t>eller</a:t>
          </a:r>
          <a:r>
            <a:rPr lang="en-US"/>
            <a:t> annat </a:t>
          </a:r>
          <a:r>
            <a:rPr lang="en-US" err="1"/>
            <a:t>gällande</a:t>
          </a:r>
          <a:r>
            <a:rPr lang="en-US"/>
            <a:t> </a:t>
          </a:r>
          <a:r>
            <a:rPr lang="en-US" err="1"/>
            <a:t>en</a:t>
          </a:r>
          <a:r>
            <a:rPr lang="en-US"/>
            <a:t> patient ska </a:t>
          </a:r>
          <a:r>
            <a:rPr lang="en-US" err="1"/>
            <a:t>göras</a:t>
          </a:r>
          <a:r>
            <a:rPr lang="en-US"/>
            <a:t> </a:t>
          </a:r>
          <a:r>
            <a:rPr lang="en-US" err="1"/>
            <a:t>i</a:t>
          </a:r>
          <a:r>
            <a:rPr lang="en-US"/>
            <a:t> </a:t>
          </a:r>
          <a:r>
            <a:rPr lang="en-US" b="1"/>
            <a:t>Cosmic Messenger</a:t>
          </a:r>
          <a:r>
            <a:rPr lang="en-US"/>
            <a:t> </a:t>
          </a:r>
        </a:p>
      </dgm:t>
    </dgm:pt>
    <dgm:pt modelId="{B00A4317-9A36-4E88-97F4-5B7F7F43E8EE}" type="parTrans" cxnId="{722FA863-23EB-411D-8878-532A10732352}">
      <dgm:prSet/>
      <dgm:spPr/>
      <dgm:t>
        <a:bodyPr/>
        <a:lstStyle/>
        <a:p>
          <a:endParaRPr lang="en-US"/>
        </a:p>
      </dgm:t>
    </dgm:pt>
    <dgm:pt modelId="{A8F83636-BBE8-4AB2-A2C1-DFCC51A62D47}" type="sibTrans" cxnId="{722FA863-23EB-411D-8878-532A10732352}">
      <dgm:prSet/>
      <dgm:spPr/>
      <dgm:t>
        <a:bodyPr/>
        <a:lstStyle/>
        <a:p>
          <a:endParaRPr lang="en-US"/>
        </a:p>
      </dgm:t>
    </dgm:pt>
    <dgm:pt modelId="{669826E8-C436-42BC-9E36-9DAB37B447D0}">
      <dgm:prSet/>
      <dgm:spPr/>
      <dgm:t>
        <a:bodyPr/>
        <a:lstStyle/>
        <a:p>
          <a:r>
            <a:rPr lang="en-US" err="1"/>
            <a:t>Meddelanden</a:t>
          </a:r>
          <a:r>
            <a:rPr lang="en-US"/>
            <a:t> </a:t>
          </a:r>
          <a:r>
            <a:rPr lang="en-US" err="1"/>
            <a:t>angående</a:t>
          </a:r>
          <a:r>
            <a:rPr lang="en-US"/>
            <a:t> patient till </a:t>
          </a:r>
          <a:r>
            <a:rPr lang="en-US" err="1"/>
            <a:t>Värmlands</a:t>
          </a:r>
          <a:r>
            <a:rPr lang="en-US"/>
            <a:t> </a:t>
          </a:r>
          <a:r>
            <a:rPr lang="en-US" err="1"/>
            <a:t>kommuner</a:t>
          </a:r>
          <a:r>
            <a:rPr lang="en-US"/>
            <a:t> ska </a:t>
          </a:r>
          <a:r>
            <a:rPr lang="en-US" err="1"/>
            <a:t>göras</a:t>
          </a:r>
          <a:r>
            <a:rPr lang="en-US"/>
            <a:t> </a:t>
          </a:r>
          <a:r>
            <a:rPr lang="en-US" err="1"/>
            <a:t>i</a:t>
          </a:r>
          <a:r>
            <a:rPr lang="en-US"/>
            <a:t> </a:t>
          </a:r>
          <a:r>
            <a:rPr lang="en-US" b="1"/>
            <a:t>Cosmic Link</a:t>
          </a:r>
          <a:r>
            <a:rPr lang="en-US"/>
            <a:t>  </a:t>
          </a:r>
        </a:p>
      </dgm:t>
    </dgm:pt>
    <dgm:pt modelId="{38D8BAF1-4A5A-4E3B-B948-81067708E27B}" type="parTrans" cxnId="{F8E6FE50-627B-42AF-81CD-D705EAC13C95}">
      <dgm:prSet/>
      <dgm:spPr/>
      <dgm:t>
        <a:bodyPr/>
        <a:lstStyle/>
        <a:p>
          <a:endParaRPr lang="en-US"/>
        </a:p>
      </dgm:t>
    </dgm:pt>
    <dgm:pt modelId="{936D728C-0847-4135-91E1-565833A34B1B}" type="sibTrans" cxnId="{F8E6FE50-627B-42AF-81CD-D705EAC13C95}">
      <dgm:prSet/>
      <dgm:spPr/>
      <dgm:t>
        <a:bodyPr/>
        <a:lstStyle/>
        <a:p>
          <a:endParaRPr lang="en-US"/>
        </a:p>
      </dgm:t>
    </dgm:pt>
    <dgm:pt modelId="{B0E621D7-B3D5-4AB5-8950-4275AFA538E5}">
      <dgm:prSet/>
      <dgm:spPr/>
      <dgm:t>
        <a:bodyPr/>
        <a:lstStyle/>
        <a:p>
          <a:r>
            <a:rPr lang="en-US" err="1"/>
            <a:t>Utbyte</a:t>
          </a:r>
          <a:r>
            <a:rPr lang="en-US"/>
            <a:t> av </a:t>
          </a:r>
          <a:r>
            <a:rPr lang="en-US" err="1"/>
            <a:t>journalinformation</a:t>
          </a:r>
          <a:r>
            <a:rPr lang="en-US"/>
            <a:t> </a:t>
          </a:r>
          <a:r>
            <a:rPr lang="en-US" err="1"/>
            <a:t>mellan</a:t>
          </a:r>
          <a:r>
            <a:rPr lang="en-US"/>
            <a:t> </a:t>
          </a:r>
          <a:r>
            <a:rPr lang="en-US" err="1"/>
            <a:t>vårdgivare</a:t>
          </a:r>
          <a:r>
            <a:rPr lang="en-US"/>
            <a:t> </a:t>
          </a:r>
          <a:r>
            <a:rPr lang="en-US" err="1"/>
            <a:t>som</a:t>
          </a:r>
          <a:r>
            <a:rPr lang="en-US"/>
            <a:t> </a:t>
          </a:r>
          <a:r>
            <a:rPr lang="en-US" err="1"/>
            <a:t>inte</a:t>
          </a:r>
          <a:r>
            <a:rPr lang="en-US"/>
            <a:t> </a:t>
          </a:r>
          <a:r>
            <a:rPr lang="en-US" err="1"/>
            <a:t>har</a:t>
          </a:r>
          <a:r>
            <a:rPr lang="en-US"/>
            <a:t> Cosmic ska </a:t>
          </a:r>
          <a:r>
            <a:rPr lang="en-US" err="1"/>
            <a:t>göras</a:t>
          </a:r>
          <a:r>
            <a:rPr lang="en-US"/>
            <a:t> </a:t>
          </a:r>
          <a:r>
            <a:rPr lang="en-US" err="1"/>
            <a:t>i</a:t>
          </a:r>
          <a:r>
            <a:rPr lang="en-US"/>
            <a:t> </a:t>
          </a:r>
          <a:r>
            <a:rPr lang="en-US" b="1"/>
            <a:t>NPÖ</a:t>
          </a:r>
          <a:endParaRPr lang="en-US"/>
        </a:p>
      </dgm:t>
    </dgm:pt>
    <dgm:pt modelId="{9EE3C4FF-A54B-44E2-BDC2-AB46B4667142}" type="parTrans" cxnId="{79603D68-A361-4836-8581-C3F9784B6585}">
      <dgm:prSet/>
      <dgm:spPr/>
      <dgm:t>
        <a:bodyPr/>
        <a:lstStyle/>
        <a:p>
          <a:endParaRPr lang="en-US"/>
        </a:p>
      </dgm:t>
    </dgm:pt>
    <dgm:pt modelId="{7A50826C-D27D-41FE-9795-3C1671B17B21}" type="sibTrans" cxnId="{79603D68-A361-4836-8581-C3F9784B6585}">
      <dgm:prSet/>
      <dgm:spPr/>
      <dgm:t>
        <a:bodyPr/>
        <a:lstStyle/>
        <a:p>
          <a:endParaRPr lang="en-US"/>
        </a:p>
      </dgm:t>
    </dgm:pt>
    <dgm:pt modelId="{D7695603-768F-4CFB-869B-1275B06D85B4}">
      <dgm:prSet/>
      <dgm:spPr>
        <a:solidFill>
          <a:srgbClr val="3FBF6D"/>
        </a:solidFill>
      </dgm:spPr>
      <dgm:t>
        <a:bodyPr/>
        <a:lstStyle/>
        <a:p>
          <a:r>
            <a:rPr lang="en-US" err="1"/>
            <a:t>Använd</a:t>
          </a:r>
          <a:r>
            <a:rPr lang="en-US"/>
            <a:t> </a:t>
          </a:r>
          <a:r>
            <a:rPr lang="en-US" b="1" err="1"/>
            <a:t>Säkra</a:t>
          </a:r>
          <a:r>
            <a:rPr lang="en-US" b="1"/>
            <a:t> </a:t>
          </a:r>
          <a:r>
            <a:rPr lang="en-US" b="1" err="1"/>
            <a:t>meddelanden</a:t>
          </a:r>
          <a:r>
            <a:rPr lang="en-US" b="1"/>
            <a:t> </a:t>
          </a:r>
          <a:r>
            <a:rPr lang="en-US"/>
            <a:t>(SEFOS) I </a:t>
          </a:r>
          <a:r>
            <a:rPr lang="en-US" err="1"/>
            <a:t>första</a:t>
          </a:r>
          <a:r>
            <a:rPr lang="en-US"/>
            <a:t> hand vid</a:t>
          </a:r>
          <a:r>
            <a:rPr lang="en-US">
              <a:latin typeface="Arial"/>
            </a:rPr>
            <a:t> </a:t>
          </a:r>
          <a:r>
            <a:rPr lang="en-US"/>
            <a:t> </a:t>
          </a:r>
          <a:r>
            <a:rPr lang="en-US" err="1"/>
            <a:t>kommunikation</a:t>
          </a:r>
          <a:r>
            <a:rPr lang="en-US"/>
            <a:t> med </a:t>
          </a:r>
          <a:r>
            <a:rPr lang="en-US" err="1"/>
            <a:t>organisationer</a:t>
          </a:r>
          <a:r>
            <a:rPr lang="en-US"/>
            <a:t> och </a:t>
          </a:r>
          <a:r>
            <a:rPr lang="en-US" err="1"/>
            <a:t>myndigheter</a:t>
          </a:r>
          <a:r>
            <a:rPr lang="en-US"/>
            <a:t>. </a:t>
          </a:r>
          <a:r>
            <a:rPr lang="en-US" err="1"/>
            <a:t>Även</a:t>
          </a:r>
          <a:r>
            <a:rPr lang="en-US"/>
            <a:t> till </a:t>
          </a:r>
          <a:r>
            <a:rPr lang="en-US" err="1"/>
            <a:t>andra</a:t>
          </a:r>
          <a:r>
            <a:rPr lang="en-US"/>
            <a:t> </a:t>
          </a:r>
          <a:r>
            <a:rPr lang="en-US" err="1"/>
            <a:t>vårdgivare</a:t>
          </a:r>
          <a:r>
            <a:rPr lang="en-US"/>
            <a:t> om</a:t>
          </a:r>
          <a:r>
            <a:rPr lang="en-US">
              <a:latin typeface="Arial"/>
            </a:rPr>
            <a:t> </a:t>
          </a:r>
          <a:r>
            <a:rPr lang="en-US"/>
            <a:t> </a:t>
          </a:r>
          <a:r>
            <a:rPr lang="en-US" err="1"/>
            <a:t>inte</a:t>
          </a:r>
          <a:r>
            <a:rPr lang="en-US"/>
            <a:t> </a:t>
          </a:r>
          <a:r>
            <a:rPr lang="en-US" err="1"/>
            <a:t>informationsöverföringen</a:t>
          </a:r>
          <a:r>
            <a:rPr lang="en-US"/>
            <a:t> </a:t>
          </a:r>
          <a:r>
            <a:rPr lang="en-US" err="1">
              <a:latin typeface="Arial"/>
            </a:rPr>
            <a:t>sker</a:t>
          </a:r>
          <a:r>
            <a:rPr lang="en-US"/>
            <a:t> </a:t>
          </a:r>
          <a:r>
            <a:rPr lang="en-US" err="1"/>
            <a:t>på</a:t>
          </a:r>
          <a:r>
            <a:rPr lang="en-US"/>
            <a:t> </a:t>
          </a:r>
          <a:r>
            <a:rPr lang="en-US" err="1"/>
            <a:t>annat</a:t>
          </a:r>
          <a:r>
            <a:rPr lang="en-US"/>
            <a:t> </a:t>
          </a:r>
          <a:r>
            <a:rPr lang="en-US" err="1"/>
            <a:t>sätt</a:t>
          </a:r>
          <a:endParaRPr lang="en-US"/>
        </a:p>
      </dgm:t>
    </dgm:pt>
    <dgm:pt modelId="{BA0DE6DC-07F1-4FCE-A83F-A912C028CE38}" type="parTrans" cxnId="{E21EE155-C653-4A23-9651-154A6DD4E2E7}">
      <dgm:prSet/>
      <dgm:spPr/>
      <dgm:t>
        <a:bodyPr/>
        <a:lstStyle/>
        <a:p>
          <a:endParaRPr lang="en-US"/>
        </a:p>
      </dgm:t>
    </dgm:pt>
    <dgm:pt modelId="{DE40D693-6BEB-4B72-AC10-B344D9BCD664}" type="sibTrans" cxnId="{E21EE155-C653-4A23-9651-154A6DD4E2E7}">
      <dgm:prSet/>
      <dgm:spPr/>
      <dgm:t>
        <a:bodyPr/>
        <a:lstStyle/>
        <a:p>
          <a:endParaRPr lang="en-US"/>
        </a:p>
      </dgm:t>
    </dgm:pt>
    <dgm:pt modelId="{430F8E1A-AF49-410E-AA32-6A9921B5B2C6}">
      <dgm:prSet/>
      <dgm:spPr/>
      <dgm:t>
        <a:bodyPr/>
        <a:lstStyle/>
        <a:p>
          <a:pPr rtl="0"/>
          <a:r>
            <a:rPr lang="en-US" err="1"/>
            <a:t>Kommunikation</a:t>
          </a:r>
          <a:r>
            <a:rPr lang="en-US"/>
            <a:t> med patient ska </a:t>
          </a:r>
          <a:r>
            <a:rPr lang="en-US" err="1"/>
            <a:t>göras</a:t>
          </a:r>
          <a:r>
            <a:rPr lang="en-US"/>
            <a:t> via </a:t>
          </a:r>
          <a:r>
            <a:rPr lang="en-US" b="1"/>
            <a:t>1177 </a:t>
          </a:r>
          <a:r>
            <a:rPr lang="en-US" b="1" err="1"/>
            <a:t>Skicka</a:t>
          </a:r>
          <a:r>
            <a:rPr lang="en-US" b="1"/>
            <a:t> </a:t>
          </a:r>
          <a:r>
            <a:rPr lang="en-US" b="1" err="1"/>
            <a:t>meddelanden</a:t>
          </a:r>
          <a:endParaRPr lang="en-US" b="1"/>
        </a:p>
      </dgm:t>
    </dgm:pt>
    <dgm:pt modelId="{B8653FC1-5B0E-46A0-B72D-C327D080A9F4}" type="parTrans" cxnId="{9B798F3F-773D-4141-AA56-64C4A6B38835}">
      <dgm:prSet/>
      <dgm:spPr/>
      <dgm:t>
        <a:bodyPr/>
        <a:lstStyle/>
        <a:p>
          <a:endParaRPr lang="sv-SE"/>
        </a:p>
      </dgm:t>
    </dgm:pt>
    <dgm:pt modelId="{F72B52DF-62E2-4D52-AA38-9EBB4B42EE00}" type="sibTrans" cxnId="{9B798F3F-773D-4141-AA56-64C4A6B38835}">
      <dgm:prSet/>
      <dgm:spPr/>
      <dgm:t>
        <a:bodyPr/>
        <a:lstStyle/>
        <a:p>
          <a:endParaRPr lang="sv-SE"/>
        </a:p>
      </dgm:t>
    </dgm:pt>
    <dgm:pt modelId="{00B01625-36C7-454E-8C46-C4BCEFAAA17F}" type="pres">
      <dgm:prSet presAssocID="{A302BCA4-731A-4B7E-8ABF-068BCA38B4F9}" presName="diagram" presStyleCnt="0">
        <dgm:presLayoutVars>
          <dgm:dir/>
          <dgm:resizeHandles val="exact"/>
        </dgm:presLayoutVars>
      </dgm:prSet>
      <dgm:spPr/>
    </dgm:pt>
    <dgm:pt modelId="{FF02948E-1558-4BE3-9CBF-1A96BF6E19B9}" type="pres">
      <dgm:prSet presAssocID="{3509C319-794F-45D7-9929-55E5720AC0FB}" presName="node" presStyleLbl="node1" presStyleIdx="0" presStyleCnt="6" custLinFactNeighborY="1434">
        <dgm:presLayoutVars>
          <dgm:bulletEnabled val="1"/>
        </dgm:presLayoutVars>
      </dgm:prSet>
      <dgm:spPr/>
    </dgm:pt>
    <dgm:pt modelId="{81B51BBA-BD56-44CD-B6E9-554FFBD64D1E}" type="pres">
      <dgm:prSet presAssocID="{9AF6D31D-51FD-4DA1-861A-43FC6F957DFB}" presName="sibTrans" presStyleCnt="0"/>
      <dgm:spPr/>
    </dgm:pt>
    <dgm:pt modelId="{F61B763E-73AD-4C10-927D-8AD488CDA4CA}" type="pres">
      <dgm:prSet presAssocID="{6326C364-7B7D-455D-BFF0-32B58F5D4D5E}" presName="node" presStyleLbl="node1" presStyleIdx="1" presStyleCnt="6">
        <dgm:presLayoutVars>
          <dgm:bulletEnabled val="1"/>
        </dgm:presLayoutVars>
      </dgm:prSet>
      <dgm:spPr/>
    </dgm:pt>
    <dgm:pt modelId="{6DDE9153-057B-4663-9BBE-6F77C94430C0}" type="pres">
      <dgm:prSet presAssocID="{A8F83636-BBE8-4AB2-A2C1-DFCC51A62D47}" presName="sibTrans" presStyleCnt="0"/>
      <dgm:spPr/>
    </dgm:pt>
    <dgm:pt modelId="{AD2C5A5E-685F-46EB-A9E8-F78F142D4A21}" type="pres">
      <dgm:prSet presAssocID="{669826E8-C436-42BC-9E36-9DAB37B447D0}" presName="node" presStyleLbl="node1" presStyleIdx="2" presStyleCnt="6">
        <dgm:presLayoutVars>
          <dgm:bulletEnabled val="1"/>
        </dgm:presLayoutVars>
      </dgm:prSet>
      <dgm:spPr/>
    </dgm:pt>
    <dgm:pt modelId="{D4D7208B-4F21-457A-AFD4-FB3575BCE314}" type="pres">
      <dgm:prSet presAssocID="{936D728C-0847-4135-91E1-565833A34B1B}" presName="sibTrans" presStyleCnt="0"/>
      <dgm:spPr/>
    </dgm:pt>
    <dgm:pt modelId="{FA0526A2-A619-4D6E-801F-078545ED071E}" type="pres">
      <dgm:prSet presAssocID="{B0E621D7-B3D5-4AB5-8950-4275AFA538E5}" presName="node" presStyleLbl="node1" presStyleIdx="3" presStyleCnt="6">
        <dgm:presLayoutVars>
          <dgm:bulletEnabled val="1"/>
        </dgm:presLayoutVars>
      </dgm:prSet>
      <dgm:spPr/>
    </dgm:pt>
    <dgm:pt modelId="{1FCA6695-C719-459E-B3C1-C7362E8A3308}" type="pres">
      <dgm:prSet presAssocID="{7A50826C-D27D-41FE-9795-3C1671B17B21}" presName="sibTrans" presStyleCnt="0"/>
      <dgm:spPr/>
    </dgm:pt>
    <dgm:pt modelId="{CD56F96A-4690-490A-96A4-88A285DB761F}" type="pres">
      <dgm:prSet presAssocID="{430F8E1A-AF49-410E-AA32-6A9921B5B2C6}" presName="node" presStyleLbl="node1" presStyleIdx="4" presStyleCnt="6">
        <dgm:presLayoutVars>
          <dgm:bulletEnabled val="1"/>
        </dgm:presLayoutVars>
      </dgm:prSet>
      <dgm:spPr/>
    </dgm:pt>
    <dgm:pt modelId="{04311B44-1804-4B51-A0FF-2C4AEC7620DE}" type="pres">
      <dgm:prSet presAssocID="{F72B52DF-62E2-4D52-AA38-9EBB4B42EE00}" presName="sibTrans" presStyleCnt="0"/>
      <dgm:spPr/>
    </dgm:pt>
    <dgm:pt modelId="{0A4E2C8B-DB99-414E-B374-64B1DF92602D}" type="pres">
      <dgm:prSet presAssocID="{D7695603-768F-4CFB-869B-1275B06D85B4}" presName="node" presStyleLbl="node1" presStyleIdx="5" presStyleCnt="6" custLinFactNeighborX="-621" custLinFactNeighborY="-1687">
        <dgm:presLayoutVars>
          <dgm:bulletEnabled val="1"/>
        </dgm:presLayoutVars>
      </dgm:prSet>
      <dgm:spPr/>
    </dgm:pt>
  </dgm:ptLst>
  <dgm:cxnLst>
    <dgm:cxn modelId="{C69AFC08-4C6D-450F-9DE4-B04320687EA8}" type="presOf" srcId="{430F8E1A-AF49-410E-AA32-6A9921B5B2C6}" destId="{CD56F96A-4690-490A-96A4-88A285DB761F}" srcOrd="0" destOrd="0" presId="urn:microsoft.com/office/officeart/2005/8/layout/default"/>
    <dgm:cxn modelId="{BE45B81C-0E13-4BCD-8337-4338CE417BFB}" type="presOf" srcId="{A302BCA4-731A-4B7E-8ABF-068BCA38B4F9}" destId="{00B01625-36C7-454E-8C46-C4BCEFAAA17F}" srcOrd="0" destOrd="0" presId="urn:microsoft.com/office/officeart/2005/8/layout/default"/>
    <dgm:cxn modelId="{85941C38-29E1-428B-BB45-A1A96F5C9837}" type="presOf" srcId="{B0E621D7-B3D5-4AB5-8950-4275AFA538E5}" destId="{FA0526A2-A619-4D6E-801F-078545ED071E}" srcOrd="0" destOrd="0" presId="urn:microsoft.com/office/officeart/2005/8/layout/default"/>
    <dgm:cxn modelId="{9B798F3F-773D-4141-AA56-64C4A6B38835}" srcId="{A302BCA4-731A-4B7E-8ABF-068BCA38B4F9}" destId="{430F8E1A-AF49-410E-AA32-6A9921B5B2C6}" srcOrd="4" destOrd="0" parTransId="{B8653FC1-5B0E-46A0-B72D-C327D080A9F4}" sibTransId="{F72B52DF-62E2-4D52-AA38-9EBB4B42EE00}"/>
    <dgm:cxn modelId="{722FA863-23EB-411D-8878-532A10732352}" srcId="{A302BCA4-731A-4B7E-8ABF-068BCA38B4F9}" destId="{6326C364-7B7D-455D-BFF0-32B58F5D4D5E}" srcOrd="1" destOrd="0" parTransId="{B00A4317-9A36-4E88-97F4-5B7F7F43E8EE}" sibTransId="{A8F83636-BBE8-4AB2-A2C1-DFCC51A62D47}"/>
    <dgm:cxn modelId="{79603D68-A361-4836-8581-C3F9784B6585}" srcId="{A302BCA4-731A-4B7E-8ABF-068BCA38B4F9}" destId="{B0E621D7-B3D5-4AB5-8950-4275AFA538E5}" srcOrd="3" destOrd="0" parTransId="{9EE3C4FF-A54B-44E2-BDC2-AB46B4667142}" sibTransId="{7A50826C-D27D-41FE-9795-3C1671B17B21}"/>
    <dgm:cxn modelId="{F8E6FE50-627B-42AF-81CD-D705EAC13C95}" srcId="{A302BCA4-731A-4B7E-8ABF-068BCA38B4F9}" destId="{669826E8-C436-42BC-9E36-9DAB37B447D0}" srcOrd="2" destOrd="0" parTransId="{38D8BAF1-4A5A-4E3B-B948-81067708E27B}" sibTransId="{936D728C-0847-4135-91E1-565833A34B1B}"/>
    <dgm:cxn modelId="{E21EE155-C653-4A23-9651-154A6DD4E2E7}" srcId="{A302BCA4-731A-4B7E-8ABF-068BCA38B4F9}" destId="{D7695603-768F-4CFB-869B-1275B06D85B4}" srcOrd="5" destOrd="0" parTransId="{BA0DE6DC-07F1-4FCE-A83F-A912C028CE38}" sibTransId="{DE40D693-6BEB-4B72-AC10-B344D9BCD664}"/>
    <dgm:cxn modelId="{E4E39B57-468D-4644-B71A-76541E99C528}" type="presOf" srcId="{D7695603-768F-4CFB-869B-1275B06D85B4}" destId="{0A4E2C8B-DB99-414E-B374-64B1DF92602D}" srcOrd="0" destOrd="0" presId="urn:microsoft.com/office/officeart/2005/8/layout/default"/>
    <dgm:cxn modelId="{073C527E-BCDA-4BF0-9083-9103CFBD7DC3}" type="presOf" srcId="{669826E8-C436-42BC-9E36-9DAB37B447D0}" destId="{AD2C5A5E-685F-46EB-A9E8-F78F142D4A21}" srcOrd="0" destOrd="0" presId="urn:microsoft.com/office/officeart/2005/8/layout/default"/>
    <dgm:cxn modelId="{E29B9AA7-750B-4B1E-BBC8-CC8FF879BB03}" type="presOf" srcId="{6326C364-7B7D-455D-BFF0-32B58F5D4D5E}" destId="{F61B763E-73AD-4C10-927D-8AD488CDA4CA}" srcOrd="0" destOrd="0" presId="urn:microsoft.com/office/officeart/2005/8/layout/default"/>
    <dgm:cxn modelId="{F1527EAD-169E-4265-96CC-D2B06B7A77C0}" type="presOf" srcId="{3509C319-794F-45D7-9929-55E5720AC0FB}" destId="{FF02948E-1558-4BE3-9CBF-1A96BF6E19B9}" srcOrd="0" destOrd="0" presId="urn:microsoft.com/office/officeart/2005/8/layout/default"/>
    <dgm:cxn modelId="{DDA596B8-D733-4E5C-A9B2-24FB8592B434}" srcId="{A302BCA4-731A-4B7E-8ABF-068BCA38B4F9}" destId="{3509C319-794F-45D7-9929-55E5720AC0FB}" srcOrd="0" destOrd="0" parTransId="{F9C6EF5E-2783-4A14-884F-5372BFCD19EA}" sibTransId="{9AF6D31D-51FD-4DA1-861A-43FC6F957DFB}"/>
    <dgm:cxn modelId="{20ADA2AF-DEE5-4751-A49C-9047CD5DBF65}" type="presParOf" srcId="{00B01625-36C7-454E-8C46-C4BCEFAAA17F}" destId="{FF02948E-1558-4BE3-9CBF-1A96BF6E19B9}" srcOrd="0" destOrd="0" presId="urn:microsoft.com/office/officeart/2005/8/layout/default"/>
    <dgm:cxn modelId="{617C1336-3B9F-4373-83A3-1179D225BD79}" type="presParOf" srcId="{00B01625-36C7-454E-8C46-C4BCEFAAA17F}" destId="{81B51BBA-BD56-44CD-B6E9-554FFBD64D1E}" srcOrd="1" destOrd="0" presId="urn:microsoft.com/office/officeart/2005/8/layout/default"/>
    <dgm:cxn modelId="{F7D3D73A-54F6-458A-9942-6DAD786C2D75}" type="presParOf" srcId="{00B01625-36C7-454E-8C46-C4BCEFAAA17F}" destId="{F61B763E-73AD-4C10-927D-8AD488CDA4CA}" srcOrd="2" destOrd="0" presId="urn:microsoft.com/office/officeart/2005/8/layout/default"/>
    <dgm:cxn modelId="{A538F97E-1BE4-4BA6-8C3A-FCEFCD6879E3}" type="presParOf" srcId="{00B01625-36C7-454E-8C46-C4BCEFAAA17F}" destId="{6DDE9153-057B-4663-9BBE-6F77C94430C0}" srcOrd="3" destOrd="0" presId="urn:microsoft.com/office/officeart/2005/8/layout/default"/>
    <dgm:cxn modelId="{6273C8B7-2CC8-4F53-87AA-5E831C2D357C}" type="presParOf" srcId="{00B01625-36C7-454E-8C46-C4BCEFAAA17F}" destId="{AD2C5A5E-685F-46EB-A9E8-F78F142D4A21}" srcOrd="4" destOrd="0" presId="urn:microsoft.com/office/officeart/2005/8/layout/default"/>
    <dgm:cxn modelId="{76F0864E-65FC-4852-BC3C-9495CFE2FC6A}" type="presParOf" srcId="{00B01625-36C7-454E-8C46-C4BCEFAAA17F}" destId="{D4D7208B-4F21-457A-AFD4-FB3575BCE314}" srcOrd="5" destOrd="0" presId="urn:microsoft.com/office/officeart/2005/8/layout/default"/>
    <dgm:cxn modelId="{3CD1F652-7E2E-456F-8F6D-2FEA0DDAF391}" type="presParOf" srcId="{00B01625-36C7-454E-8C46-C4BCEFAAA17F}" destId="{FA0526A2-A619-4D6E-801F-078545ED071E}" srcOrd="6" destOrd="0" presId="urn:microsoft.com/office/officeart/2005/8/layout/default"/>
    <dgm:cxn modelId="{17C6986D-5847-4C46-AC8E-99E731521F43}" type="presParOf" srcId="{00B01625-36C7-454E-8C46-C4BCEFAAA17F}" destId="{1FCA6695-C719-459E-B3C1-C7362E8A3308}" srcOrd="7" destOrd="0" presId="urn:microsoft.com/office/officeart/2005/8/layout/default"/>
    <dgm:cxn modelId="{62915365-5F4C-43AC-97D8-ED0DFD44F5A4}" type="presParOf" srcId="{00B01625-36C7-454E-8C46-C4BCEFAAA17F}" destId="{CD56F96A-4690-490A-96A4-88A285DB761F}" srcOrd="8" destOrd="0" presId="urn:microsoft.com/office/officeart/2005/8/layout/default"/>
    <dgm:cxn modelId="{F8DB0ED8-8AE6-4299-AF3F-B178657278EE}" type="presParOf" srcId="{00B01625-36C7-454E-8C46-C4BCEFAAA17F}" destId="{04311B44-1804-4B51-A0FF-2C4AEC7620DE}" srcOrd="9" destOrd="0" presId="urn:microsoft.com/office/officeart/2005/8/layout/default"/>
    <dgm:cxn modelId="{E6DB53FC-EA0D-4922-8971-9DE9172C7DBC}" type="presParOf" srcId="{00B01625-36C7-454E-8C46-C4BCEFAAA17F}" destId="{0A4E2C8B-DB99-414E-B374-64B1DF92602D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31157E-590C-4895-A2A2-C4E0B7FF7EE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D60181C-0433-414B-A434-63506E4713FA}">
      <dgm:prSet/>
      <dgm:spPr/>
      <dgm:t>
        <a:bodyPr/>
        <a:lstStyle/>
        <a:p>
          <a:pPr>
            <a:lnSpc>
              <a:spcPct val="100000"/>
            </a:lnSpc>
          </a:pPr>
          <a:r>
            <a:rPr lang="sv-SE"/>
            <a:t>Privata vårdgivare inom Vårdval Vårdcentral kommer erbjudas SEFOS, utifrån deras uppdrag inom Vårdval Vårdcentral.</a:t>
          </a:r>
          <a:endParaRPr lang="en-US"/>
        </a:p>
      </dgm:t>
    </dgm:pt>
    <dgm:pt modelId="{150BC427-5D2B-4AD8-9CA4-C0E764508DCE}" type="parTrans" cxnId="{B468C49E-26F4-4691-9F3D-0D762CCE8C28}">
      <dgm:prSet/>
      <dgm:spPr/>
      <dgm:t>
        <a:bodyPr/>
        <a:lstStyle/>
        <a:p>
          <a:endParaRPr lang="en-US"/>
        </a:p>
      </dgm:t>
    </dgm:pt>
    <dgm:pt modelId="{01FB812B-BA32-4243-BC6A-4596351368D4}" type="sibTrans" cxnId="{B468C49E-26F4-4691-9F3D-0D762CCE8C28}">
      <dgm:prSet/>
      <dgm:spPr/>
      <dgm:t>
        <a:bodyPr/>
        <a:lstStyle/>
        <a:p>
          <a:endParaRPr lang="en-US"/>
        </a:p>
      </dgm:t>
    </dgm:pt>
    <dgm:pt modelId="{0FDAECA8-86B6-4EC1-ADE2-BB394A972459}">
      <dgm:prSet/>
      <dgm:spPr/>
      <dgm:t>
        <a:bodyPr/>
        <a:lstStyle/>
        <a:p>
          <a:pPr>
            <a:lnSpc>
              <a:spcPct val="100000"/>
            </a:lnSpc>
          </a:pPr>
          <a:r>
            <a:rPr lang="sv-SE"/>
            <a:t>Utse en ”kontaktperson SEFOS” på varje privat vårdcentral</a:t>
          </a:r>
          <a:endParaRPr lang="en-US"/>
        </a:p>
      </dgm:t>
    </dgm:pt>
    <dgm:pt modelId="{FA7E12B7-59BD-45F1-B5E3-88AAF24E2260}" type="parTrans" cxnId="{402BDCD3-5787-42FC-BA05-4438F900E55F}">
      <dgm:prSet/>
      <dgm:spPr/>
      <dgm:t>
        <a:bodyPr/>
        <a:lstStyle/>
        <a:p>
          <a:endParaRPr lang="en-US"/>
        </a:p>
      </dgm:t>
    </dgm:pt>
    <dgm:pt modelId="{92A39DCC-BAB8-4036-906C-A5E0646F9C83}" type="sibTrans" cxnId="{402BDCD3-5787-42FC-BA05-4438F900E55F}">
      <dgm:prSet/>
      <dgm:spPr/>
      <dgm:t>
        <a:bodyPr/>
        <a:lstStyle/>
        <a:p>
          <a:endParaRPr lang="en-US"/>
        </a:p>
      </dgm:t>
    </dgm:pt>
    <dgm:pt modelId="{1F600A52-346F-45F2-B470-27AA2C97B9F6}">
      <dgm:prSet/>
      <dgm:spPr/>
      <dgm:t>
        <a:bodyPr/>
        <a:lstStyle/>
        <a:p>
          <a:pPr>
            <a:lnSpc>
              <a:spcPct val="100000"/>
            </a:lnSpc>
          </a:pPr>
          <a:r>
            <a:rPr lang="sv-SE"/>
            <a:t>Lyssna med era respektive vårdgivare, på central nivå, om eventuellt egna motsvarande lösningar för säker kommunikation.</a:t>
          </a:r>
          <a:endParaRPr lang="en-US"/>
        </a:p>
      </dgm:t>
    </dgm:pt>
    <dgm:pt modelId="{CDF4E210-5194-4D83-B1CD-FED0228F33FC}" type="parTrans" cxnId="{95F2729B-0405-4B38-80FB-3E806C2A3B70}">
      <dgm:prSet/>
      <dgm:spPr/>
      <dgm:t>
        <a:bodyPr/>
        <a:lstStyle/>
        <a:p>
          <a:endParaRPr lang="en-US"/>
        </a:p>
      </dgm:t>
    </dgm:pt>
    <dgm:pt modelId="{1DE32A62-2DC5-4104-8772-6567FB791C54}" type="sibTrans" cxnId="{95F2729B-0405-4B38-80FB-3E806C2A3B70}">
      <dgm:prSet/>
      <dgm:spPr/>
      <dgm:t>
        <a:bodyPr/>
        <a:lstStyle/>
        <a:p>
          <a:endParaRPr lang="en-US"/>
        </a:p>
      </dgm:t>
    </dgm:pt>
    <dgm:pt modelId="{38C8CA9F-B3D3-4578-B1F7-210B9B03A6EA}" type="pres">
      <dgm:prSet presAssocID="{FA31157E-590C-4895-A2A2-C4E0B7FF7EED}" presName="root" presStyleCnt="0">
        <dgm:presLayoutVars>
          <dgm:dir/>
          <dgm:resizeHandles val="exact"/>
        </dgm:presLayoutVars>
      </dgm:prSet>
      <dgm:spPr/>
    </dgm:pt>
    <dgm:pt modelId="{C11F5AE1-208C-49A3-9AEE-8CF25BFE4CE6}" type="pres">
      <dgm:prSet presAssocID="{2D60181C-0433-414B-A434-63506E4713FA}" presName="compNode" presStyleCnt="0"/>
      <dgm:spPr/>
    </dgm:pt>
    <dgm:pt modelId="{3DDCF465-5C0B-47F6-9570-19F057A3566C}" type="pres">
      <dgm:prSet presAssocID="{2D60181C-0433-414B-A434-63506E4713FA}" presName="bgRect" presStyleLbl="bgShp" presStyleIdx="0" presStyleCnt="3"/>
      <dgm:spPr/>
    </dgm:pt>
    <dgm:pt modelId="{57261EC3-CEC9-4E5A-8000-A90D08FEF64A}" type="pres">
      <dgm:prSet presAssocID="{2D60181C-0433-414B-A434-63506E4713F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ck"/>
        </a:ext>
      </dgm:extLst>
    </dgm:pt>
    <dgm:pt modelId="{B9CB94AC-52E2-435E-8B4A-4B85E0C4202B}" type="pres">
      <dgm:prSet presAssocID="{2D60181C-0433-414B-A434-63506E4713FA}" presName="spaceRect" presStyleCnt="0"/>
      <dgm:spPr/>
    </dgm:pt>
    <dgm:pt modelId="{C37D991D-8C3B-42DF-9FC4-4A2EA157820E}" type="pres">
      <dgm:prSet presAssocID="{2D60181C-0433-414B-A434-63506E4713FA}" presName="parTx" presStyleLbl="revTx" presStyleIdx="0" presStyleCnt="3">
        <dgm:presLayoutVars>
          <dgm:chMax val="0"/>
          <dgm:chPref val="0"/>
        </dgm:presLayoutVars>
      </dgm:prSet>
      <dgm:spPr/>
    </dgm:pt>
    <dgm:pt modelId="{10567559-99F3-4A6A-A409-DDDA0C85CFAD}" type="pres">
      <dgm:prSet presAssocID="{01FB812B-BA32-4243-BC6A-4596351368D4}" presName="sibTrans" presStyleCnt="0"/>
      <dgm:spPr/>
    </dgm:pt>
    <dgm:pt modelId="{00EC2B0A-2FD3-4DFE-B75C-B34B2A0FDAD8}" type="pres">
      <dgm:prSet presAssocID="{0FDAECA8-86B6-4EC1-ADE2-BB394A972459}" presName="compNode" presStyleCnt="0"/>
      <dgm:spPr/>
    </dgm:pt>
    <dgm:pt modelId="{F0A4B494-69A6-40D3-89D8-A4D4D2B921A7}" type="pres">
      <dgm:prSet presAssocID="{0FDAECA8-86B6-4EC1-ADE2-BB394A972459}" presName="bgRect" presStyleLbl="bgShp" presStyleIdx="1" presStyleCnt="3"/>
      <dgm:spPr/>
    </dgm:pt>
    <dgm:pt modelId="{A287AE5B-1BA7-4C8A-B108-6366B0EF8EC2}" type="pres">
      <dgm:prSet presAssocID="{0FDAECA8-86B6-4EC1-ADE2-BB394A97245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n med hel fyllning"/>
        </a:ext>
      </dgm:extLst>
    </dgm:pt>
    <dgm:pt modelId="{957E41DF-2BB7-4A83-8D67-110058ABBC98}" type="pres">
      <dgm:prSet presAssocID="{0FDAECA8-86B6-4EC1-ADE2-BB394A972459}" presName="spaceRect" presStyleCnt="0"/>
      <dgm:spPr/>
    </dgm:pt>
    <dgm:pt modelId="{C704F061-F973-41A9-9B38-D77112ADF5D9}" type="pres">
      <dgm:prSet presAssocID="{0FDAECA8-86B6-4EC1-ADE2-BB394A972459}" presName="parTx" presStyleLbl="revTx" presStyleIdx="1" presStyleCnt="3">
        <dgm:presLayoutVars>
          <dgm:chMax val="0"/>
          <dgm:chPref val="0"/>
        </dgm:presLayoutVars>
      </dgm:prSet>
      <dgm:spPr/>
    </dgm:pt>
    <dgm:pt modelId="{19C3AAB4-6349-418A-A48D-15822DE71F12}" type="pres">
      <dgm:prSet presAssocID="{92A39DCC-BAB8-4036-906C-A5E0646F9C83}" presName="sibTrans" presStyleCnt="0"/>
      <dgm:spPr/>
    </dgm:pt>
    <dgm:pt modelId="{D451A337-79D5-4B52-AB16-E1F564B69F69}" type="pres">
      <dgm:prSet presAssocID="{1F600A52-346F-45F2-B470-27AA2C97B9F6}" presName="compNode" presStyleCnt="0"/>
      <dgm:spPr/>
    </dgm:pt>
    <dgm:pt modelId="{1558DD6A-8B6F-4292-91F0-21459AEB66C0}" type="pres">
      <dgm:prSet presAssocID="{1F600A52-346F-45F2-B470-27AA2C97B9F6}" presName="bgRect" presStyleLbl="bgShp" presStyleIdx="2" presStyleCnt="3"/>
      <dgm:spPr/>
    </dgm:pt>
    <dgm:pt modelId="{C4967A6E-75DF-46BB-A302-16C9414378E9}" type="pres">
      <dgm:prSet presAssocID="{1F600A52-346F-45F2-B470-27AA2C97B9F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rågor med hel fyllning"/>
        </a:ext>
      </dgm:extLst>
    </dgm:pt>
    <dgm:pt modelId="{92C0B5CB-1386-45FF-92DF-0767F7FE6564}" type="pres">
      <dgm:prSet presAssocID="{1F600A52-346F-45F2-B470-27AA2C97B9F6}" presName="spaceRect" presStyleCnt="0"/>
      <dgm:spPr/>
    </dgm:pt>
    <dgm:pt modelId="{8E02756A-9910-467E-AE1F-6837D1E20268}" type="pres">
      <dgm:prSet presAssocID="{1F600A52-346F-45F2-B470-27AA2C97B9F6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016CF726-EA38-4836-96F2-15958FF351CF}" type="presOf" srcId="{0FDAECA8-86B6-4EC1-ADE2-BB394A972459}" destId="{C704F061-F973-41A9-9B38-D77112ADF5D9}" srcOrd="0" destOrd="0" presId="urn:microsoft.com/office/officeart/2018/2/layout/IconVerticalSolidList"/>
    <dgm:cxn modelId="{A6603147-A524-4949-A5CD-AA6A5E1B47F0}" type="presOf" srcId="{1F600A52-346F-45F2-B470-27AA2C97B9F6}" destId="{8E02756A-9910-467E-AE1F-6837D1E20268}" srcOrd="0" destOrd="0" presId="urn:microsoft.com/office/officeart/2018/2/layout/IconVerticalSolidList"/>
    <dgm:cxn modelId="{F47E867A-C09B-4E5D-9091-85BC28327635}" type="presOf" srcId="{FA31157E-590C-4895-A2A2-C4E0B7FF7EED}" destId="{38C8CA9F-B3D3-4578-B1F7-210B9B03A6EA}" srcOrd="0" destOrd="0" presId="urn:microsoft.com/office/officeart/2018/2/layout/IconVerticalSolidList"/>
    <dgm:cxn modelId="{95F2729B-0405-4B38-80FB-3E806C2A3B70}" srcId="{FA31157E-590C-4895-A2A2-C4E0B7FF7EED}" destId="{1F600A52-346F-45F2-B470-27AA2C97B9F6}" srcOrd="2" destOrd="0" parTransId="{CDF4E210-5194-4D83-B1CD-FED0228F33FC}" sibTransId="{1DE32A62-2DC5-4104-8772-6567FB791C54}"/>
    <dgm:cxn modelId="{B468C49E-26F4-4691-9F3D-0D762CCE8C28}" srcId="{FA31157E-590C-4895-A2A2-C4E0B7FF7EED}" destId="{2D60181C-0433-414B-A434-63506E4713FA}" srcOrd="0" destOrd="0" parTransId="{150BC427-5D2B-4AD8-9CA4-C0E764508DCE}" sibTransId="{01FB812B-BA32-4243-BC6A-4596351368D4}"/>
    <dgm:cxn modelId="{402BDCD3-5787-42FC-BA05-4438F900E55F}" srcId="{FA31157E-590C-4895-A2A2-C4E0B7FF7EED}" destId="{0FDAECA8-86B6-4EC1-ADE2-BB394A972459}" srcOrd="1" destOrd="0" parTransId="{FA7E12B7-59BD-45F1-B5E3-88AAF24E2260}" sibTransId="{92A39DCC-BAB8-4036-906C-A5E0646F9C83}"/>
    <dgm:cxn modelId="{9267BCF3-5048-4D61-B4D5-8057E76586CA}" type="presOf" srcId="{2D60181C-0433-414B-A434-63506E4713FA}" destId="{C37D991D-8C3B-42DF-9FC4-4A2EA157820E}" srcOrd="0" destOrd="0" presId="urn:microsoft.com/office/officeart/2018/2/layout/IconVerticalSolidList"/>
    <dgm:cxn modelId="{72B3B570-3709-4A2C-95E4-70AFACDEE31D}" type="presParOf" srcId="{38C8CA9F-B3D3-4578-B1F7-210B9B03A6EA}" destId="{C11F5AE1-208C-49A3-9AEE-8CF25BFE4CE6}" srcOrd="0" destOrd="0" presId="urn:microsoft.com/office/officeart/2018/2/layout/IconVerticalSolidList"/>
    <dgm:cxn modelId="{E0EA4511-4E8D-45C5-86FA-CBE95C211EDE}" type="presParOf" srcId="{C11F5AE1-208C-49A3-9AEE-8CF25BFE4CE6}" destId="{3DDCF465-5C0B-47F6-9570-19F057A3566C}" srcOrd="0" destOrd="0" presId="urn:microsoft.com/office/officeart/2018/2/layout/IconVerticalSolidList"/>
    <dgm:cxn modelId="{0BA70C09-B7A7-4665-BCF7-86A3A80C5E08}" type="presParOf" srcId="{C11F5AE1-208C-49A3-9AEE-8CF25BFE4CE6}" destId="{57261EC3-CEC9-4E5A-8000-A90D08FEF64A}" srcOrd="1" destOrd="0" presId="urn:microsoft.com/office/officeart/2018/2/layout/IconVerticalSolidList"/>
    <dgm:cxn modelId="{4020C8FA-3339-46D0-B9BC-1201A811BFA5}" type="presParOf" srcId="{C11F5AE1-208C-49A3-9AEE-8CF25BFE4CE6}" destId="{B9CB94AC-52E2-435E-8B4A-4B85E0C4202B}" srcOrd="2" destOrd="0" presId="urn:microsoft.com/office/officeart/2018/2/layout/IconVerticalSolidList"/>
    <dgm:cxn modelId="{ADE4782B-DEB9-436D-94BA-D1641C871E47}" type="presParOf" srcId="{C11F5AE1-208C-49A3-9AEE-8CF25BFE4CE6}" destId="{C37D991D-8C3B-42DF-9FC4-4A2EA157820E}" srcOrd="3" destOrd="0" presId="urn:microsoft.com/office/officeart/2018/2/layout/IconVerticalSolidList"/>
    <dgm:cxn modelId="{8311346F-82EA-4798-8467-755DC3DC4338}" type="presParOf" srcId="{38C8CA9F-B3D3-4578-B1F7-210B9B03A6EA}" destId="{10567559-99F3-4A6A-A409-DDDA0C85CFAD}" srcOrd="1" destOrd="0" presId="urn:microsoft.com/office/officeart/2018/2/layout/IconVerticalSolidList"/>
    <dgm:cxn modelId="{38B1239A-C901-4A19-AB02-24B47865FD6D}" type="presParOf" srcId="{38C8CA9F-B3D3-4578-B1F7-210B9B03A6EA}" destId="{00EC2B0A-2FD3-4DFE-B75C-B34B2A0FDAD8}" srcOrd="2" destOrd="0" presId="urn:microsoft.com/office/officeart/2018/2/layout/IconVerticalSolidList"/>
    <dgm:cxn modelId="{8C99E927-DA8E-4F58-AE05-3557103A587E}" type="presParOf" srcId="{00EC2B0A-2FD3-4DFE-B75C-B34B2A0FDAD8}" destId="{F0A4B494-69A6-40D3-89D8-A4D4D2B921A7}" srcOrd="0" destOrd="0" presId="urn:microsoft.com/office/officeart/2018/2/layout/IconVerticalSolidList"/>
    <dgm:cxn modelId="{5DDDBDB5-35AD-46A6-8C5B-4F49C915A5E6}" type="presParOf" srcId="{00EC2B0A-2FD3-4DFE-B75C-B34B2A0FDAD8}" destId="{A287AE5B-1BA7-4C8A-B108-6366B0EF8EC2}" srcOrd="1" destOrd="0" presId="urn:microsoft.com/office/officeart/2018/2/layout/IconVerticalSolidList"/>
    <dgm:cxn modelId="{7BA9F0F4-1240-4A82-92B2-EBDF0F96C9A2}" type="presParOf" srcId="{00EC2B0A-2FD3-4DFE-B75C-B34B2A0FDAD8}" destId="{957E41DF-2BB7-4A83-8D67-110058ABBC98}" srcOrd="2" destOrd="0" presId="urn:microsoft.com/office/officeart/2018/2/layout/IconVerticalSolidList"/>
    <dgm:cxn modelId="{792B5457-B42C-4B22-871B-30B733D3906D}" type="presParOf" srcId="{00EC2B0A-2FD3-4DFE-B75C-B34B2A0FDAD8}" destId="{C704F061-F973-41A9-9B38-D77112ADF5D9}" srcOrd="3" destOrd="0" presId="urn:microsoft.com/office/officeart/2018/2/layout/IconVerticalSolidList"/>
    <dgm:cxn modelId="{B51BDCD9-A48F-4230-9C30-55A4C624D2EC}" type="presParOf" srcId="{38C8CA9F-B3D3-4578-B1F7-210B9B03A6EA}" destId="{19C3AAB4-6349-418A-A48D-15822DE71F12}" srcOrd="3" destOrd="0" presId="urn:microsoft.com/office/officeart/2018/2/layout/IconVerticalSolidList"/>
    <dgm:cxn modelId="{B84C9398-740E-41FE-B449-B6C9A02024E9}" type="presParOf" srcId="{38C8CA9F-B3D3-4578-B1F7-210B9B03A6EA}" destId="{D451A337-79D5-4B52-AB16-E1F564B69F69}" srcOrd="4" destOrd="0" presId="urn:microsoft.com/office/officeart/2018/2/layout/IconVerticalSolidList"/>
    <dgm:cxn modelId="{06D5B850-9F5F-49C7-BBBB-FCB315F5B052}" type="presParOf" srcId="{D451A337-79D5-4B52-AB16-E1F564B69F69}" destId="{1558DD6A-8B6F-4292-91F0-21459AEB66C0}" srcOrd="0" destOrd="0" presId="urn:microsoft.com/office/officeart/2018/2/layout/IconVerticalSolidList"/>
    <dgm:cxn modelId="{31CD4652-7C2A-4D7E-AF8F-967EBFA866F2}" type="presParOf" srcId="{D451A337-79D5-4B52-AB16-E1F564B69F69}" destId="{C4967A6E-75DF-46BB-A302-16C9414378E9}" srcOrd="1" destOrd="0" presId="urn:microsoft.com/office/officeart/2018/2/layout/IconVerticalSolidList"/>
    <dgm:cxn modelId="{7CB5ECE2-505B-4787-AC53-25E921114150}" type="presParOf" srcId="{D451A337-79D5-4B52-AB16-E1F564B69F69}" destId="{92C0B5CB-1386-45FF-92DF-0767F7FE6564}" srcOrd="2" destOrd="0" presId="urn:microsoft.com/office/officeart/2018/2/layout/IconVerticalSolidList"/>
    <dgm:cxn modelId="{D12E6583-FD11-4E12-BB25-F2C5C083C923}" type="presParOf" srcId="{D451A337-79D5-4B52-AB16-E1F564B69F69}" destId="{8E02756A-9910-467E-AE1F-6837D1E2026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5721F0-9CDD-42FA-9FCA-A6AADF2E8A47}">
      <dsp:nvSpPr>
        <dsp:cNvPr id="0" name=""/>
        <dsp:cNvSpPr/>
      </dsp:nvSpPr>
      <dsp:spPr>
        <a:xfrm>
          <a:off x="0" y="0"/>
          <a:ext cx="8938260" cy="119729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 err="1"/>
            <a:t>Möjligheten</a:t>
          </a:r>
          <a:r>
            <a:rPr lang="en-US" sz="2300" b="0" i="0" kern="1200"/>
            <a:t> </a:t>
          </a:r>
          <a:r>
            <a:rPr lang="en-US" sz="2300" b="0" i="0" kern="1200" err="1"/>
            <a:t>att</a:t>
          </a:r>
          <a:r>
            <a:rPr lang="en-US" sz="2300" b="0" i="0" kern="1200"/>
            <a:t> </a:t>
          </a:r>
          <a:r>
            <a:rPr lang="en-US" sz="2300" b="0" i="0" kern="1200" err="1"/>
            <a:t>faxa</a:t>
          </a:r>
          <a:r>
            <a:rPr lang="en-US" sz="2300" b="0" i="0" kern="1200"/>
            <a:t> </a:t>
          </a:r>
          <a:r>
            <a:rPr lang="en-US" sz="2300" b="0" i="0" kern="1200" err="1"/>
            <a:t>kommer</a:t>
          </a:r>
          <a:r>
            <a:rPr lang="en-US" sz="2300" b="0" i="0" kern="1200"/>
            <a:t> </a:t>
          </a:r>
          <a:r>
            <a:rPr lang="en-US" sz="2300" b="0" i="0" kern="1200" err="1"/>
            <a:t>försvinna</a:t>
          </a:r>
          <a:r>
            <a:rPr lang="en-US" sz="2300" b="0" i="0" kern="1200"/>
            <a:t>, och det </a:t>
          </a:r>
          <a:r>
            <a:rPr lang="en-US" sz="2300" b="0" i="0" kern="1200" err="1"/>
            <a:t>gäller</a:t>
          </a:r>
          <a:r>
            <a:rPr lang="en-US" sz="2300" b="0" i="0" kern="1200"/>
            <a:t> ALLA </a:t>
          </a:r>
          <a:r>
            <a:rPr lang="en-US" sz="2300" b="0" i="0" kern="1200" err="1"/>
            <a:t>organisationer</a:t>
          </a:r>
          <a:r>
            <a:rPr lang="en-US" sz="2300" b="0" i="0" kern="1200"/>
            <a:t> i </a:t>
          </a:r>
          <a:r>
            <a:rPr lang="en-US" sz="2300" b="0" i="0" kern="1200" err="1"/>
            <a:t>hela</a:t>
          </a:r>
          <a:r>
            <a:rPr lang="en-US" sz="2300" b="0" i="0" kern="1200"/>
            <a:t> Sverige. </a:t>
          </a:r>
          <a:endParaRPr lang="en-US" sz="2300" kern="1200"/>
        </a:p>
      </dsp:txBody>
      <dsp:txXfrm>
        <a:off x="35067" y="35067"/>
        <a:ext cx="7646289" cy="1127158"/>
      </dsp:txXfrm>
    </dsp:sp>
    <dsp:sp modelId="{6EED3620-1C1A-40A2-A08C-1DDF32EA73F4}">
      <dsp:nvSpPr>
        <dsp:cNvPr id="0" name=""/>
        <dsp:cNvSpPr/>
      </dsp:nvSpPr>
      <dsp:spPr>
        <a:xfrm>
          <a:off x="788669" y="1396841"/>
          <a:ext cx="8938260" cy="119729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Det </a:t>
          </a:r>
          <a:r>
            <a:rPr lang="en-US" sz="2300" kern="1200" err="1"/>
            <a:t>finns</a:t>
          </a:r>
          <a:r>
            <a:rPr lang="en-US" sz="2300" kern="1200"/>
            <a:t> </a:t>
          </a:r>
          <a:r>
            <a:rPr lang="en-US" sz="2300" kern="1200" err="1"/>
            <a:t>inte</a:t>
          </a:r>
          <a:r>
            <a:rPr lang="en-US" sz="2300" kern="1200"/>
            <a:t> </a:t>
          </a:r>
          <a:r>
            <a:rPr lang="en-US" sz="2300" kern="1200" err="1"/>
            <a:t>en</a:t>
          </a:r>
          <a:r>
            <a:rPr lang="en-US" sz="2300" kern="1200"/>
            <a:t> </a:t>
          </a:r>
          <a:r>
            <a:rPr lang="en-US" sz="2300" kern="1200" err="1"/>
            <a:t>enda</a:t>
          </a:r>
          <a:r>
            <a:rPr lang="en-US" sz="2300" kern="1200"/>
            <a:t> </a:t>
          </a:r>
          <a:r>
            <a:rPr lang="en-US" sz="2300" kern="1200" err="1"/>
            <a:t>universell</a:t>
          </a:r>
          <a:r>
            <a:rPr lang="en-US" sz="2300" kern="1200"/>
            <a:t> </a:t>
          </a:r>
          <a:r>
            <a:rPr lang="en-US" sz="2300" kern="1200" err="1"/>
            <a:t>lösning</a:t>
          </a:r>
          <a:r>
            <a:rPr lang="en-US" sz="2300" kern="1200"/>
            <a:t> för </a:t>
          </a:r>
          <a:r>
            <a:rPr lang="en-US" sz="2300" kern="1200" err="1"/>
            <a:t>att</a:t>
          </a:r>
          <a:r>
            <a:rPr lang="en-US" sz="2300" kern="1200"/>
            <a:t> </a:t>
          </a:r>
          <a:r>
            <a:rPr lang="en-US" sz="2300" kern="1200" err="1"/>
            <a:t>ersätta</a:t>
          </a:r>
          <a:r>
            <a:rPr lang="en-US" sz="2300" kern="1200"/>
            <a:t> fax. Det </a:t>
          </a:r>
          <a:r>
            <a:rPr lang="en-US" sz="2300" kern="1200" err="1"/>
            <a:t>bästa</a:t>
          </a:r>
          <a:r>
            <a:rPr lang="en-US" sz="2300" kern="1200"/>
            <a:t> </a:t>
          </a:r>
          <a:r>
            <a:rPr lang="en-US" sz="2300" kern="1200" err="1"/>
            <a:t>alternativet</a:t>
          </a:r>
          <a:r>
            <a:rPr lang="en-US" sz="2300" kern="1200"/>
            <a:t> </a:t>
          </a:r>
          <a:r>
            <a:rPr lang="en-US" sz="2300" kern="1200" err="1"/>
            <a:t>beror</a:t>
          </a:r>
          <a:r>
            <a:rPr lang="en-US" sz="2300" kern="1200"/>
            <a:t> </a:t>
          </a:r>
          <a:r>
            <a:rPr lang="en-US" sz="2300" kern="1200" err="1"/>
            <a:t>på</a:t>
          </a:r>
          <a:r>
            <a:rPr lang="en-US" sz="2300" kern="1200"/>
            <a:t> </a:t>
          </a:r>
          <a:r>
            <a:rPr lang="en-US" sz="2300" kern="1200" err="1"/>
            <a:t>vilken</a:t>
          </a:r>
          <a:r>
            <a:rPr lang="en-US" sz="2300" kern="1200"/>
            <a:t> </a:t>
          </a:r>
          <a:r>
            <a:rPr lang="en-US" sz="2300" kern="1200" err="1"/>
            <a:t>typ</a:t>
          </a:r>
          <a:r>
            <a:rPr lang="en-US" sz="2300" kern="1200"/>
            <a:t> av information </a:t>
          </a:r>
          <a:r>
            <a:rPr lang="en-US" sz="2300" kern="1200" err="1"/>
            <a:t>som</a:t>
          </a:r>
          <a:r>
            <a:rPr lang="en-US" sz="2300" kern="1200"/>
            <a:t> </a:t>
          </a:r>
          <a:r>
            <a:rPr lang="en-US" sz="2300" kern="1200" err="1"/>
            <a:t>utbyts</a:t>
          </a:r>
          <a:r>
            <a:rPr lang="en-US" sz="2300" kern="1200"/>
            <a:t>, till </a:t>
          </a:r>
          <a:r>
            <a:rPr lang="en-US" sz="2300" kern="1200" err="1"/>
            <a:t>vem</a:t>
          </a:r>
          <a:r>
            <a:rPr lang="en-US" sz="2300" kern="1200"/>
            <a:t> </a:t>
          </a:r>
          <a:r>
            <a:rPr lang="en-US" sz="2300" kern="1200" err="1"/>
            <a:t>och</a:t>
          </a:r>
          <a:r>
            <a:rPr lang="en-US" sz="2300" kern="1200"/>
            <a:t> </a:t>
          </a:r>
          <a:r>
            <a:rPr lang="en-US" sz="2300" kern="1200" err="1"/>
            <a:t>när</a:t>
          </a:r>
          <a:r>
            <a:rPr lang="en-US" sz="2300" kern="1200"/>
            <a:t>.</a:t>
          </a:r>
        </a:p>
      </dsp:txBody>
      <dsp:txXfrm>
        <a:off x="823736" y="1431908"/>
        <a:ext cx="7301215" cy="1127158"/>
      </dsp:txXfrm>
    </dsp:sp>
    <dsp:sp modelId="{51CE481E-FEFE-47E9-9F82-07DD4549A541}">
      <dsp:nvSpPr>
        <dsp:cNvPr id="0" name=""/>
        <dsp:cNvSpPr/>
      </dsp:nvSpPr>
      <dsp:spPr>
        <a:xfrm>
          <a:off x="1577339" y="2793682"/>
          <a:ext cx="8938260" cy="119729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Det finns andra verktyg för att kommunicera på ett säkert sätt majoriteten av det vi idag faxar</a:t>
          </a:r>
          <a:endParaRPr lang="en-US" sz="2300" kern="1200"/>
        </a:p>
      </dsp:txBody>
      <dsp:txXfrm>
        <a:off x="1612406" y="2828749"/>
        <a:ext cx="7301215" cy="1127158"/>
      </dsp:txXfrm>
    </dsp:sp>
    <dsp:sp modelId="{AD1D0161-3E40-49AE-9F54-65BFC9204BA1}">
      <dsp:nvSpPr>
        <dsp:cNvPr id="0" name=""/>
        <dsp:cNvSpPr/>
      </dsp:nvSpPr>
      <dsp:spPr>
        <a:xfrm>
          <a:off x="8160019" y="907946"/>
          <a:ext cx="778240" cy="77824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335123" y="907946"/>
        <a:ext cx="428032" cy="585626"/>
      </dsp:txXfrm>
    </dsp:sp>
    <dsp:sp modelId="{71DC44A7-12CE-480F-938C-03A6EE7E0E5C}">
      <dsp:nvSpPr>
        <dsp:cNvPr id="0" name=""/>
        <dsp:cNvSpPr/>
      </dsp:nvSpPr>
      <dsp:spPr>
        <a:xfrm>
          <a:off x="8948689" y="2296806"/>
          <a:ext cx="778240" cy="778240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123793" y="2296806"/>
        <a:ext cx="428032" cy="5856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02948E-1558-4BE3-9CBF-1A96BF6E19B9}">
      <dsp:nvSpPr>
        <dsp:cNvPr id="0" name=""/>
        <dsp:cNvSpPr/>
      </dsp:nvSpPr>
      <dsp:spPr>
        <a:xfrm>
          <a:off x="353258" y="29391"/>
          <a:ext cx="3065338" cy="18392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/>
            <a:t>Remisser</a:t>
          </a:r>
          <a:r>
            <a:rPr lang="en-US" sz="1600" kern="1200"/>
            <a:t> ska </a:t>
          </a:r>
          <a:r>
            <a:rPr lang="en-US" sz="1600" kern="1200" err="1"/>
            <a:t>hanteras</a:t>
          </a:r>
          <a:r>
            <a:rPr lang="en-US" sz="1600" kern="1200"/>
            <a:t> </a:t>
          </a:r>
          <a:r>
            <a:rPr lang="en-US" sz="1600" kern="1200" err="1"/>
            <a:t>i</a:t>
          </a:r>
          <a:r>
            <a:rPr lang="en-US" sz="1600" kern="1200"/>
            <a:t> </a:t>
          </a:r>
          <a:r>
            <a:rPr lang="en-US" sz="1600" b="1" kern="1200"/>
            <a:t>Cosmic</a:t>
          </a:r>
          <a:r>
            <a:rPr lang="en-US" sz="1600" kern="1200"/>
            <a:t> </a:t>
          </a:r>
        </a:p>
      </dsp:txBody>
      <dsp:txXfrm>
        <a:off x="353258" y="29391"/>
        <a:ext cx="3065338" cy="1839203"/>
      </dsp:txXfrm>
    </dsp:sp>
    <dsp:sp modelId="{F61B763E-73AD-4C10-927D-8AD488CDA4CA}">
      <dsp:nvSpPr>
        <dsp:cNvPr id="0" name=""/>
        <dsp:cNvSpPr/>
      </dsp:nvSpPr>
      <dsp:spPr>
        <a:xfrm>
          <a:off x="3725130" y="3017"/>
          <a:ext cx="3065338" cy="18392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/>
            <a:t>Påminnelser</a:t>
          </a:r>
          <a:r>
            <a:rPr lang="en-US" sz="1600" kern="1200"/>
            <a:t> om </a:t>
          </a:r>
          <a:r>
            <a:rPr lang="en-US" sz="1600" kern="1200" err="1"/>
            <a:t>remisser</a:t>
          </a:r>
          <a:r>
            <a:rPr lang="en-US" sz="1600" kern="1200"/>
            <a:t> </a:t>
          </a:r>
          <a:r>
            <a:rPr lang="en-US" sz="1600" kern="1200" err="1"/>
            <a:t>eller</a:t>
          </a:r>
          <a:r>
            <a:rPr lang="en-US" sz="1600" kern="1200"/>
            <a:t> annat </a:t>
          </a:r>
          <a:r>
            <a:rPr lang="en-US" sz="1600" kern="1200" err="1"/>
            <a:t>gällande</a:t>
          </a:r>
          <a:r>
            <a:rPr lang="en-US" sz="1600" kern="1200"/>
            <a:t> </a:t>
          </a:r>
          <a:r>
            <a:rPr lang="en-US" sz="1600" kern="1200" err="1"/>
            <a:t>en</a:t>
          </a:r>
          <a:r>
            <a:rPr lang="en-US" sz="1600" kern="1200"/>
            <a:t> patient ska </a:t>
          </a:r>
          <a:r>
            <a:rPr lang="en-US" sz="1600" kern="1200" err="1"/>
            <a:t>göras</a:t>
          </a:r>
          <a:r>
            <a:rPr lang="en-US" sz="1600" kern="1200"/>
            <a:t> </a:t>
          </a:r>
          <a:r>
            <a:rPr lang="en-US" sz="1600" kern="1200" err="1"/>
            <a:t>i</a:t>
          </a:r>
          <a:r>
            <a:rPr lang="en-US" sz="1600" kern="1200"/>
            <a:t> </a:t>
          </a:r>
          <a:r>
            <a:rPr lang="en-US" sz="1600" b="1" kern="1200"/>
            <a:t>Cosmic Messenger</a:t>
          </a:r>
          <a:r>
            <a:rPr lang="en-US" sz="1600" kern="1200"/>
            <a:t> </a:t>
          </a:r>
        </a:p>
      </dsp:txBody>
      <dsp:txXfrm>
        <a:off x="3725130" y="3017"/>
        <a:ext cx="3065338" cy="1839203"/>
      </dsp:txXfrm>
    </dsp:sp>
    <dsp:sp modelId="{AD2C5A5E-685F-46EB-A9E8-F78F142D4A21}">
      <dsp:nvSpPr>
        <dsp:cNvPr id="0" name=""/>
        <dsp:cNvSpPr/>
      </dsp:nvSpPr>
      <dsp:spPr>
        <a:xfrm>
          <a:off x="7097003" y="3017"/>
          <a:ext cx="3065338" cy="18392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/>
            <a:t>Meddelanden</a:t>
          </a:r>
          <a:r>
            <a:rPr lang="en-US" sz="1600" kern="1200"/>
            <a:t> </a:t>
          </a:r>
          <a:r>
            <a:rPr lang="en-US" sz="1600" kern="1200" err="1"/>
            <a:t>angående</a:t>
          </a:r>
          <a:r>
            <a:rPr lang="en-US" sz="1600" kern="1200"/>
            <a:t> patient till </a:t>
          </a:r>
          <a:r>
            <a:rPr lang="en-US" sz="1600" kern="1200" err="1"/>
            <a:t>Värmlands</a:t>
          </a:r>
          <a:r>
            <a:rPr lang="en-US" sz="1600" kern="1200"/>
            <a:t> </a:t>
          </a:r>
          <a:r>
            <a:rPr lang="en-US" sz="1600" kern="1200" err="1"/>
            <a:t>kommuner</a:t>
          </a:r>
          <a:r>
            <a:rPr lang="en-US" sz="1600" kern="1200"/>
            <a:t> ska </a:t>
          </a:r>
          <a:r>
            <a:rPr lang="en-US" sz="1600" kern="1200" err="1"/>
            <a:t>göras</a:t>
          </a:r>
          <a:r>
            <a:rPr lang="en-US" sz="1600" kern="1200"/>
            <a:t> </a:t>
          </a:r>
          <a:r>
            <a:rPr lang="en-US" sz="1600" kern="1200" err="1"/>
            <a:t>i</a:t>
          </a:r>
          <a:r>
            <a:rPr lang="en-US" sz="1600" kern="1200"/>
            <a:t> </a:t>
          </a:r>
          <a:r>
            <a:rPr lang="en-US" sz="1600" b="1" kern="1200"/>
            <a:t>Cosmic Link</a:t>
          </a:r>
          <a:r>
            <a:rPr lang="en-US" sz="1600" kern="1200"/>
            <a:t>  </a:t>
          </a:r>
        </a:p>
      </dsp:txBody>
      <dsp:txXfrm>
        <a:off x="7097003" y="3017"/>
        <a:ext cx="3065338" cy="1839203"/>
      </dsp:txXfrm>
    </dsp:sp>
    <dsp:sp modelId="{FA0526A2-A619-4D6E-801F-078545ED071E}">
      <dsp:nvSpPr>
        <dsp:cNvPr id="0" name=""/>
        <dsp:cNvSpPr/>
      </dsp:nvSpPr>
      <dsp:spPr>
        <a:xfrm>
          <a:off x="353258" y="2148754"/>
          <a:ext cx="3065338" cy="18392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/>
            <a:t>Utbyte</a:t>
          </a:r>
          <a:r>
            <a:rPr lang="en-US" sz="1600" kern="1200"/>
            <a:t> av </a:t>
          </a:r>
          <a:r>
            <a:rPr lang="en-US" sz="1600" kern="1200" err="1"/>
            <a:t>journalinformation</a:t>
          </a:r>
          <a:r>
            <a:rPr lang="en-US" sz="1600" kern="1200"/>
            <a:t> </a:t>
          </a:r>
          <a:r>
            <a:rPr lang="en-US" sz="1600" kern="1200" err="1"/>
            <a:t>mellan</a:t>
          </a:r>
          <a:r>
            <a:rPr lang="en-US" sz="1600" kern="1200"/>
            <a:t> </a:t>
          </a:r>
          <a:r>
            <a:rPr lang="en-US" sz="1600" kern="1200" err="1"/>
            <a:t>vårdgivare</a:t>
          </a:r>
          <a:r>
            <a:rPr lang="en-US" sz="1600" kern="1200"/>
            <a:t> </a:t>
          </a:r>
          <a:r>
            <a:rPr lang="en-US" sz="1600" kern="1200" err="1"/>
            <a:t>som</a:t>
          </a:r>
          <a:r>
            <a:rPr lang="en-US" sz="1600" kern="1200"/>
            <a:t> </a:t>
          </a:r>
          <a:r>
            <a:rPr lang="en-US" sz="1600" kern="1200" err="1"/>
            <a:t>inte</a:t>
          </a:r>
          <a:r>
            <a:rPr lang="en-US" sz="1600" kern="1200"/>
            <a:t> </a:t>
          </a:r>
          <a:r>
            <a:rPr lang="en-US" sz="1600" kern="1200" err="1"/>
            <a:t>har</a:t>
          </a:r>
          <a:r>
            <a:rPr lang="en-US" sz="1600" kern="1200"/>
            <a:t> Cosmic ska </a:t>
          </a:r>
          <a:r>
            <a:rPr lang="en-US" sz="1600" kern="1200" err="1"/>
            <a:t>göras</a:t>
          </a:r>
          <a:r>
            <a:rPr lang="en-US" sz="1600" kern="1200"/>
            <a:t> </a:t>
          </a:r>
          <a:r>
            <a:rPr lang="en-US" sz="1600" kern="1200" err="1"/>
            <a:t>i</a:t>
          </a:r>
          <a:r>
            <a:rPr lang="en-US" sz="1600" kern="1200"/>
            <a:t> </a:t>
          </a:r>
          <a:r>
            <a:rPr lang="en-US" sz="1600" b="1" kern="1200"/>
            <a:t>NPÖ</a:t>
          </a:r>
          <a:endParaRPr lang="en-US" sz="1600" kern="1200"/>
        </a:p>
      </dsp:txBody>
      <dsp:txXfrm>
        <a:off x="353258" y="2148754"/>
        <a:ext cx="3065338" cy="1839203"/>
      </dsp:txXfrm>
    </dsp:sp>
    <dsp:sp modelId="{CD56F96A-4690-490A-96A4-88A285DB761F}">
      <dsp:nvSpPr>
        <dsp:cNvPr id="0" name=""/>
        <dsp:cNvSpPr/>
      </dsp:nvSpPr>
      <dsp:spPr>
        <a:xfrm>
          <a:off x="3725130" y="2148754"/>
          <a:ext cx="3065338" cy="18392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/>
            <a:t>Kommunikation</a:t>
          </a:r>
          <a:r>
            <a:rPr lang="en-US" sz="1600" kern="1200"/>
            <a:t> med patient ska </a:t>
          </a:r>
          <a:r>
            <a:rPr lang="en-US" sz="1600" kern="1200" err="1"/>
            <a:t>göras</a:t>
          </a:r>
          <a:r>
            <a:rPr lang="en-US" sz="1600" kern="1200"/>
            <a:t> via </a:t>
          </a:r>
          <a:r>
            <a:rPr lang="en-US" sz="1600" b="1" kern="1200"/>
            <a:t>1177 </a:t>
          </a:r>
          <a:r>
            <a:rPr lang="en-US" sz="1600" b="1" kern="1200" err="1"/>
            <a:t>Skicka</a:t>
          </a:r>
          <a:r>
            <a:rPr lang="en-US" sz="1600" b="1" kern="1200"/>
            <a:t> </a:t>
          </a:r>
          <a:r>
            <a:rPr lang="en-US" sz="1600" b="1" kern="1200" err="1"/>
            <a:t>meddelanden</a:t>
          </a:r>
          <a:endParaRPr lang="en-US" sz="1600" b="1" kern="1200"/>
        </a:p>
      </dsp:txBody>
      <dsp:txXfrm>
        <a:off x="3725130" y="2148754"/>
        <a:ext cx="3065338" cy="1839203"/>
      </dsp:txXfrm>
    </dsp:sp>
    <dsp:sp modelId="{0A4E2C8B-DB99-414E-B374-64B1DF92602D}">
      <dsp:nvSpPr>
        <dsp:cNvPr id="0" name=""/>
        <dsp:cNvSpPr/>
      </dsp:nvSpPr>
      <dsp:spPr>
        <a:xfrm>
          <a:off x="7077967" y="2117727"/>
          <a:ext cx="3065338" cy="1839203"/>
        </a:xfrm>
        <a:prstGeom prst="rect">
          <a:avLst/>
        </a:prstGeom>
        <a:solidFill>
          <a:srgbClr val="3FBF6D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err="1"/>
            <a:t>Använd</a:t>
          </a:r>
          <a:r>
            <a:rPr lang="en-US" sz="1600" kern="1200"/>
            <a:t> </a:t>
          </a:r>
          <a:r>
            <a:rPr lang="en-US" sz="1600" b="1" kern="1200" err="1"/>
            <a:t>Säkra</a:t>
          </a:r>
          <a:r>
            <a:rPr lang="en-US" sz="1600" b="1" kern="1200"/>
            <a:t> </a:t>
          </a:r>
          <a:r>
            <a:rPr lang="en-US" sz="1600" b="1" kern="1200" err="1"/>
            <a:t>meddelanden</a:t>
          </a:r>
          <a:r>
            <a:rPr lang="en-US" sz="1600" b="1" kern="1200"/>
            <a:t> </a:t>
          </a:r>
          <a:r>
            <a:rPr lang="en-US" sz="1600" kern="1200"/>
            <a:t>(SEFOS) I </a:t>
          </a:r>
          <a:r>
            <a:rPr lang="en-US" sz="1600" kern="1200" err="1"/>
            <a:t>första</a:t>
          </a:r>
          <a:r>
            <a:rPr lang="en-US" sz="1600" kern="1200"/>
            <a:t> hand vid</a:t>
          </a:r>
          <a:r>
            <a:rPr lang="en-US" sz="1600" kern="1200">
              <a:latin typeface="Arial"/>
            </a:rPr>
            <a:t> </a:t>
          </a:r>
          <a:r>
            <a:rPr lang="en-US" sz="1600" kern="1200"/>
            <a:t> </a:t>
          </a:r>
          <a:r>
            <a:rPr lang="en-US" sz="1600" kern="1200" err="1"/>
            <a:t>kommunikation</a:t>
          </a:r>
          <a:r>
            <a:rPr lang="en-US" sz="1600" kern="1200"/>
            <a:t> med </a:t>
          </a:r>
          <a:r>
            <a:rPr lang="en-US" sz="1600" kern="1200" err="1"/>
            <a:t>organisationer</a:t>
          </a:r>
          <a:r>
            <a:rPr lang="en-US" sz="1600" kern="1200"/>
            <a:t> och </a:t>
          </a:r>
          <a:r>
            <a:rPr lang="en-US" sz="1600" kern="1200" err="1"/>
            <a:t>myndigheter</a:t>
          </a:r>
          <a:r>
            <a:rPr lang="en-US" sz="1600" kern="1200"/>
            <a:t>. </a:t>
          </a:r>
          <a:r>
            <a:rPr lang="en-US" sz="1600" kern="1200" err="1"/>
            <a:t>Även</a:t>
          </a:r>
          <a:r>
            <a:rPr lang="en-US" sz="1600" kern="1200"/>
            <a:t> till </a:t>
          </a:r>
          <a:r>
            <a:rPr lang="en-US" sz="1600" kern="1200" err="1"/>
            <a:t>andra</a:t>
          </a:r>
          <a:r>
            <a:rPr lang="en-US" sz="1600" kern="1200"/>
            <a:t> </a:t>
          </a:r>
          <a:r>
            <a:rPr lang="en-US" sz="1600" kern="1200" err="1"/>
            <a:t>vårdgivare</a:t>
          </a:r>
          <a:r>
            <a:rPr lang="en-US" sz="1600" kern="1200"/>
            <a:t> om</a:t>
          </a:r>
          <a:r>
            <a:rPr lang="en-US" sz="1600" kern="1200">
              <a:latin typeface="Arial"/>
            </a:rPr>
            <a:t> </a:t>
          </a:r>
          <a:r>
            <a:rPr lang="en-US" sz="1600" kern="1200"/>
            <a:t> </a:t>
          </a:r>
          <a:r>
            <a:rPr lang="en-US" sz="1600" kern="1200" err="1"/>
            <a:t>inte</a:t>
          </a:r>
          <a:r>
            <a:rPr lang="en-US" sz="1600" kern="1200"/>
            <a:t> </a:t>
          </a:r>
          <a:r>
            <a:rPr lang="en-US" sz="1600" kern="1200" err="1"/>
            <a:t>informationsöverföringen</a:t>
          </a:r>
          <a:r>
            <a:rPr lang="en-US" sz="1600" kern="1200"/>
            <a:t> </a:t>
          </a:r>
          <a:r>
            <a:rPr lang="en-US" sz="1600" kern="1200" err="1">
              <a:latin typeface="Arial"/>
            </a:rPr>
            <a:t>sker</a:t>
          </a:r>
          <a:r>
            <a:rPr lang="en-US" sz="1600" kern="1200"/>
            <a:t> </a:t>
          </a:r>
          <a:r>
            <a:rPr lang="en-US" sz="1600" kern="1200" err="1"/>
            <a:t>på</a:t>
          </a:r>
          <a:r>
            <a:rPr lang="en-US" sz="1600" kern="1200"/>
            <a:t> </a:t>
          </a:r>
          <a:r>
            <a:rPr lang="en-US" sz="1600" kern="1200" err="1"/>
            <a:t>annat</a:t>
          </a:r>
          <a:r>
            <a:rPr lang="en-US" sz="1600" kern="1200"/>
            <a:t> </a:t>
          </a:r>
          <a:r>
            <a:rPr lang="en-US" sz="1600" kern="1200" err="1"/>
            <a:t>sätt</a:t>
          </a:r>
          <a:endParaRPr lang="en-US" sz="1600" kern="1200"/>
        </a:p>
      </dsp:txBody>
      <dsp:txXfrm>
        <a:off x="7077967" y="2117727"/>
        <a:ext cx="3065338" cy="18392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CF465-5C0B-47F6-9570-19F057A3566C}">
      <dsp:nvSpPr>
        <dsp:cNvPr id="0" name=""/>
        <dsp:cNvSpPr/>
      </dsp:nvSpPr>
      <dsp:spPr>
        <a:xfrm>
          <a:off x="0" y="487"/>
          <a:ext cx="10515600" cy="11400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261EC3-CEC9-4E5A-8000-A90D08FEF64A}">
      <dsp:nvSpPr>
        <dsp:cNvPr id="0" name=""/>
        <dsp:cNvSpPr/>
      </dsp:nvSpPr>
      <dsp:spPr>
        <a:xfrm>
          <a:off x="344850" y="256987"/>
          <a:ext cx="627000" cy="627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7D991D-8C3B-42DF-9FC4-4A2EA157820E}">
      <dsp:nvSpPr>
        <dsp:cNvPr id="0" name=""/>
        <dsp:cNvSpPr/>
      </dsp:nvSpPr>
      <dsp:spPr>
        <a:xfrm>
          <a:off x="1316700" y="487"/>
          <a:ext cx="9198899" cy="11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0" tIns="120650" rIns="120650" bIns="12065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400" kern="1200"/>
            <a:t>Privata vårdgivare inom Vårdval Vårdcentral kommer erbjudas SEFOS, utifrån deras uppdrag inom Vårdval Vårdcentral.</a:t>
          </a:r>
          <a:endParaRPr lang="en-US" sz="2400" kern="1200"/>
        </a:p>
      </dsp:txBody>
      <dsp:txXfrm>
        <a:off x="1316700" y="487"/>
        <a:ext cx="9198899" cy="1140000"/>
      </dsp:txXfrm>
    </dsp:sp>
    <dsp:sp modelId="{F0A4B494-69A6-40D3-89D8-A4D4D2B921A7}">
      <dsp:nvSpPr>
        <dsp:cNvPr id="0" name=""/>
        <dsp:cNvSpPr/>
      </dsp:nvSpPr>
      <dsp:spPr>
        <a:xfrm>
          <a:off x="0" y="1425487"/>
          <a:ext cx="10515600" cy="11400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87AE5B-1BA7-4C8A-B108-6366B0EF8EC2}">
      <dsp:nvSpPr>
        <dsp:cNvPr id="0" name=""/>
        <dsp:cNvSpPr/>
      </dsp:nvSpPr>
      <dsp:spPr>
        <a:xfrm>
          <a:off x="344850" y="1681987"/>
          <a:ext cx="627000" cy="627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04F061-F973-41A9-9B38-D77112ADF5D9}">
      <dsp:nvSpPr>
        <dsp:cNvPr id="0" name=""/>
        <dsp:cNvSpPr/>
      </dsp:nvSpPr>
      <dsp:spPr>
        <a:xfrm>
          <a:off x="1316700" y="1425487"/>
          <a:ext cx="9198899" cy="11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0" tIns="120650" rIns="120650" bIns="12065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400" kern="1200"/>
            <a:t>Utse en ”kontaktperson SEFOS” på varje privat vårdcentral</a:t>
          </a:r>
          <a:endParaRPr lang="en-US" sz="2400" kern="1200"/>
        </a:p>
      </dsp:txBody>
      <dsp:txXfrm>
        <a:off x="1316700" y="1425487"/>
        <a:ext cx="9198899" cy="1140000"/>
      </dsp:txXfrm>
    </dsp:sp>
    <dsp:sp modelId="{1558DD6A-8B6F-4292-91F0-21459AEB66C0}">
      <dsp:nvSpPr>
        <dsp:cNvPr id="0" name=""/>
        <dsp:cNvSpPr/>
      </dsp:nvSpPr>
      <dsp:spPr>
        <a:xfrm>
          <a:off x="0" y="2850487"/>
          <a:ext cx="10515600" cy="1140000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967A6E-75DF-46BB-A302-16C9414378E9}">
      <dsp:nvSpPr>
        <dsp:cNvPr id="0" name=""/>
        <dsp:cNvSpPr/>
      </dsp:nvSpPr>
      <dsp:spPr>
        <a:xfrm>
          <a:off x="344850" y="3106987"/>
          <a:ext cx="627000" cy="627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02756A-9910-467E-AE1F-6837D1E20268}">
      <dsp:nvSpPr>
        <dsp:cNvPr id="0" name=""/>
        <dsp:cNvSpPr/>
      </dsp:nvSpPr>
      <dsp:spPr>
        <a:xfrm>
          <a:off x="1316700" y="2850487"/>
          <a:ext cx="9198899" cy="114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0" tIns="120650" rIns="120650" bIns="12065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v-SE" sz="2400" kern="1200"/>
            <a:t>Lyssna med era respektive vårdgivare, på central nivå, om eventuellt egna motsvarande lösningar för säker kommunikation.</a:t>
          </a:r>
          <a:endParaRPr lang="en-US" sz="2400" kern="1200"/>
        </a:p>
      </dsp:txBody>
      <dsp:txXfrm>
        <a:off x="1316700" y="2850487"/>
        <a:ext cx="9198899" cy="114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9560C7-EAC5-407A-AC99-C6D9EF491179}" type="datetimeFigureOut">
              <a:rPr lang="sv-SE" smtClean="0"/>
              <a:t>2025-09-30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EA365-B4F4-4E45-822A-5AF39D49A38F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9873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01839-9A55-4BED-9340-830506714CD7}" type="slidenum">
              <a:rPr lang="sv-SE" smtClean="0"/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3421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6EAF1-83F1-9243-9C52-1F36BBDC7B37}" type="slidenum">
              <a:rPr lang="sv-SE" smtClean="0"/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80761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6EAF1-83F1-9243-9C52-1F36BBDC7B37}" type="slidenum">
              <a:rPr lang="sv-SE" smtClean="0"/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81293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76EAF1-83F1-9243-9C52-1F36BBDC7B37}" type="slidenum">
              <a:rPr lang="sv-SE" smtClean="0"/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8839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  <a:p>
            <a:r>
              <a:rPr lang="sv-SE"/>
              <a:t>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1A1DD1-4395-490F-B7C1-50DD598B162F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053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Om vi </a:t>
            </a:r>
            <a:r>
              <a:rPr lang="sv-SE" err="1"/>
              <a:t>smalar</a:t>
            </a:r>
            <a:r>
              <a:rPr lang="sv-SE"/>
              <a:t> av till Europa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41E11-FC74-4584-BEA6-E8569C52D134}" type="slidenum">
              <a:rPr lang="sv-SE" smtClean="0"/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3219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/>
              <a:t>Läget för 1 år sedan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041E11-FC74-4584-BEA6-E8569C52D134}" type="slidenum">
              <a:rPr lang="sv-SE" smtClean="0"/>
              <a:t>48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34997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1A6745-EF46-46A6-A474-7B69230BE084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620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C858E219-4E6D-4932-AA5D-6A3481107E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9" t="28708"/>
          <a:stretch/>
        </p:blipFill>
        <p:spPr>
          <a:xfrm>
            <a:off x="-1" y="0"/>
            <a:ext cx="4121077" cy="3428998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B7BA672-CB4E-4C09-A9A5-C5188FAC78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55644" y="2493628"/>
            <a:ext cx="5599074" cy="1311128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eller </a:t>
            </a:r>
            <a:br>
              <a:rPr lang="sv-SE"/>
            </a:br>
            <a:r>
              <a:rPr lang="sv-SE"/>
              <a:t>två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7CDCF15-ABC8-4682-83AF-D8634F151B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55645" y="3804757"/>
            <a:ext cx="5599074" cy="64590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Underrubrik/Namn, Datum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96C12B1-FAC5-408C-938E-5A34ADEC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61A35B-5759-402D-A031-2298209AB0E2}" type="datetimeFigureOut">
              <a:rPr lang="sv-SE" smtClean="0"/>
              <a:t>2025-09-30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AF2A56-066C-474D-9C57-F10EE75EA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080D49-24A8-48AD-B084-47F2DB77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5FCE1-8E5F-4560-B29E-7FB78EB7A839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C45BB37F-78FC-4AA5-BA09-60B3473C5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872" y="6056300"/>
            <a:ext cx="1667528" cy="48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113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BF7BF05E-0759-41B0-A771-97D723EF6E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80860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l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8302B766-1A21-4681-B97B-01C97262C0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710450C-1CB8-48CB-BBC9-7DC124B22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61A35B-5759-402D-A031-2298209AB0E2}" type="datetimeFigureOut">
              <a:rPr lang="sv-SE" smtClean="0"/>
              <a:t>2025-09-30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466EFA4-20AE-4AD4-B435-6B0C7A76D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7F53102-507D-4A65-80DF-48F934CE2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5FCE1-8E5F-4560-B29E-7FB78EB7A839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1505DD5-2D9F-4AA5-8E4B-961FE767E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713" y="2898400"/>
            <a:ext cx="3422574" cy="99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6575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CE6E71-D47D-52B9-3E87-705C93B45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A1731F7-C400-FA18-FBFF-CC1CC1CB0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AD00F7-4ED7-46C7-EAAD-BFCBEF67B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D7BC8-DC17-438D-868B-E0977DF1D1A7}" type="datetimeFigureOut">
              <a:rPr lang="sv-SE" smtClean="0"/>
              <a:t>2025-09-30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7208C4B-8227-7AEE-E73E-17F088D34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CB7B882-F241-F979-D3CA-20E7AAFE0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8CFEE-B140-4418-BD5D-67A5B19511D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00086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tar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C858E219-4E6D-4932-AA5D-6A3481107E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9" t="28708"/>
          <a:stretch/>
        </p:blipFill>
        <p:spPr>
          <a:xfrm>
            <a:off x="-1" y="0"/>
            <a:ext cx="4121077" cy="3428998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7B7BA672-CB4E-4C09-A9A5-C5188FAC78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55644" y="2493628"/>
            <a:ext cx="5599074" cy="1311128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sv-SE"/>
              <a:t>Rubrik på en eller </a:t>
            </a:r>
            <a:br>
              <a:rPr lang="sv-SE"/>
            </a:br>
            <a:r>
              <a:rPr lang="sv-SE"/>
              <a:t>två rader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7CDCF15-ABC8-4682-83AF-D8634F151B6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55645" y="3804757"/>
            <a:ext cx="5599074" cy="64590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Underrubrik/Namn, Datum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96C12B1-FAC5-408C-938E-5A34ADEC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6AD9C4-35A3-4D7A-9B19-F30406AB6CAC}" type="datetimeFigureOut">
              <a:rPr lang="sv-SE" smtClean="0"/>
              <a:t>2025-09-30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AF2A56-066C-474D-9C57-F10EE75EA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080D49-24A8-48AD-B084-47F2DB77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43B2B7-BEA8-4334-A326-592BBB640B02}" type="slidenum">
              <a:rPr lang="sv-SE" smtClean="0"/>
              <a:t>‹#›</a:t>
            </a:fld>
            <a:endParaRPr lang="sv-SE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C45BB37F-78FC-4AA5-BA09-60B3473C5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872" y="6056300"/>
            <a:ext cx="1667528" cy="48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5706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ni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7BA672-CB4E-4C09-A9A5-C5188FAC78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55644" y="2494800"/>
            <a:ext cx="5599074" cy="1311128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400" b="1">
                <a:solidFill>
                  <a:schemeClr val="tx2"/>
                </a:solidFill>
              </a:defRPr>
            </a:lvl1pPr>
          </a:lstStyle>
          <a:p>
            <a:r>
              <a:rPr lang="sv-SE"/>
              <a:t>Kapitelrubrik på en eller två rader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96C12B1-FAC5-408C-938E-5A34ADEC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D9C4-35A3-4D7A-9B19-F30406AB6CAC}" type="datetimeFigureOut">
              <a:rPr lang="sv-SE" smtClean="0"/>
              <a:t>2025-09-30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AF2A56-066C-474D-9C57-F10EE75EA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080D49-24A8-48AD-B084-47F2DB77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3B2B7-BEA8-4334-A326-592BBB640B02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Underrubrik 2">
            <a:extLst>
              <a:ext uri="{FF2B5EF4-FFF2-40B4-BE49-F238E27FC236}">
                <a16:creationId xmlns:a16="http://schemas.microsoft.com/office/drawing/2014/main" id="{4E603FF1-A2AA-4DFA-A81C-5651790701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55645" y="3804757"/>
            <a:ext cx="5599074" cy="64590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4654C601-3316-4300-8504-A56E141014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3" t="28855"/>
          <a:stretch/>
        </p:blipFill>
        <p:spPr>
          <a:xfrm>
            <a:off x="-1" y="0"/>
            <a:ext cx="4121077" cy="342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289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7BA672-CB4E-4C09-A9A5-C5188FAC78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16000" y="2433976"/>
            <a:ext cx="5760000" cy="1311128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sv-SE"/>
              <a:t>Rubrik på en eller </a:t>
            </a:r>
            <a:br>
              <a:rPr lang="sv-SE"/>
            </a:br>
            <a:r>
              <a:rPr lang="sv-SE"/>
              <a:t>två rader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96C12B1-FAC5-408C-938E-5A34ADEC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D9C4-35A3-4D7A-9B19-F30406AB6CAC}" type="datetimeFigureOut">
              <a:rPr lang="sv-SE" smtClean="0"/>
              <a:t>2025-09-30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AF2A56-066C-474D-9C57-F10EE75EA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080D49-24A8-48AD-B084-47F2DB77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3B2B7-BEA8-4334-A326-592BBB640B02}" type="slidenum">
              <a:rPr lang="sv-SE" smtClean="0"/>
              <a:t>‹#›</a:t>
            </a:fld>
            <a:endParaRPr lang="sv-SE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FF31AE7-D880-407A-9C88-13783A4EC040}"/>
              </a:ext>
            </a:extLst>
          </p:cNvPr>
          <p:cNvSpPr/>
          <p:nvPr/>
        </p:nvSpPr>
        <p:spPr>
          <a:xfrm>
            <a:off x="1" y="0"/>
            <a:ext cx="3455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6968083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A735114-FF72-44A1-A510-3F846FC92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96809" y="972000"/>
            <a:ext cx="7200000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sv-SE"/>
              <a:t>Rubrik på en eller två rader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38FA8A6-E8AD-49AE-8A02-8E0135A4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D9C4-35A3-4D7A-9B19-F30406AB6CAC}" type="datetimeFigureOut">
              <a:rPr lang="sv-SE" smtClean="0"/>
              <a:t>2025-09-30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128B042-CD46-459F-B15F-9CD51445A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212B9B4-3EFB-4D25-A6FF-2C335D0EA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3B2B7-BEA8-4334-A326-592BBB640B02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2074D27-2532-4EB4-AA8D-F347C8462D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6809" y="2482850"/>
            <a:ext cx="7200000" cy="3240000"/>
          </a:xfrm>
        </p:spPr>
        <p:txBody>
          <a:bodyPr>
            <a:noAutofit/>
          </a:bodyPr>
          <a:lstStyle/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E3DB552-76B5-45DA-A7BF-518537E75530}"/>
              </a:ext>
            </a:extLst>
          </p:cNvPr>
          <p:cNvSpPr/>
          <p:nvPr/>
        </p:nvSpPr>
        <p:spPr>
          <a:xfrm>
            <a:off x="1" y="0"/>
            <a:ext cx="3455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5960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En rubrik och 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5948AE-B8A7-4000-B08D-FD08594BF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3496" y="972000"/>
            <a:ext cx="8640000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sv-SE"/>
              <a:t>Rubrik på en rad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392B27C-79B3-42A9-ADBC-D4CB29DF52F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773496" y="2484000"/>
            <a:ext cx="4140000" cy="324000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</a:lstStyle>
          <a:p>
            <a:pPr lvl="0"/>
            <a:r>
              <a:rPr lang="sv-SE"/>
              <a:t>Lägg till innehåll eller skriv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1BFD846-89A8-413D-9B4E-79A0C286829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3496" y="2484000"/>
            <a:ext cx="4140000" cy="324000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</a:lstStyle>
          <a:p>
            <a:pPr lvl="0"/>
            <a:r>
              <a:rPr lang="sv-SE"/>
              <a:t>Lägg till innehåll eller skriv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4278D66-6239-4120-87FD-AF687B658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D9C4-35A3-4D7A-9B19-F30406AB6CAC}" type="datetimeFigureOut">
              <a:rPr lang="sv-SE" smtClean="0"/>
              <a:t>2025-09-30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1D86113-5BDD-4567-921A-D416519CF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640086D-4C59-4640-B415-83D1F560F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3B2B7-BEA8-4334-A326-592BBB640B02}" type="slidenum">
              <a:rPr lang="sv-SE" smtClean="0"/>
              <a:t>‹#›</a:t>
            </a:fld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C430EC2-426A-4AEF-9877-11E250564623}"/>
              </a:ext>
            </a:extLst>
          </p:cNvPr>
          <p:cNvSpPr/>
          <p:nvPr/>
        </p:nvSpPr>
        <p:spPr>
          <a:xfrm>
            <a:off x="1" y="0"/>
            <a:ext cx="3455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9569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rubrik och två underrubri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82DF18E-7E8D-4A71-890C-3CFB2327709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76809" y="1477692"/>
            <a:ext cx="414000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Rubrik på en eller två rader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46B3D42-77C7-4FA8-AA30-92017FA612D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76809" y="1481733"/>
            <a:ext cx="4140000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Rubrik på en eller två rader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ACDCC492-7BCC-4ED9-B2C6-C005B30C5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D9C4-35A3-4D7A-9B19-F30406AB6CAC}" type="datetimeFigureOut">
              <a:rPr lang="sv-SE" smtClean="0"/>
              <a:t>2025-09-30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A2A9FDD7-8709-4118-8A52-E0DB7693F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AC5545E-7744-463D-8795-8ACFFF917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3B2B7-BEA8-4334-A326-592BBB640B02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D01EF920-89B6-43FE-BC82-D3F3F4E246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6809" y="585044"/>
            <a:ext cx="8640000" cy="710252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sv-SE"/>
              <a:t>Rubrik på en rad</a:t>
            </a:r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D4D9B012-53D8-4F15-8B22-2FDE176255A1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776809" y="2484000"/>
            <a:ext cx="4140000" cy="324000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</a:lstStyle>
          <a:p>
            <a:pPr lvl="0"/>
            <a:r>
              <a:rPr lang="sv-SE"/>
              <a:t>Lägg till innehåll eller skriv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12" name="Platshållare för innehåll 3">
            <a:extLst>
              <a:ext uri="{FF2B5EF4-FFF2-40B4-BE49-F238E27FC236}">
                <a16:creationId xmlns:a16="http://schemas.microsoft.com/office/drawing/2014/main" id="{C670D3A9-CE21-4ECA-B331-6CD15F9616B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6809" y="2484000"/>
            <a:ext cx="4140000" cy="324000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</a:lstStyle>
          <a:p>
            <a:pPr lvl="0"/>
            <a:r>
              <a:rPr lang="sv-SE"/>
              <a:t>Lägg till innehåll eller skriv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7F6ACE35-4E6C-49D8-A224-4BBC04C46960}"/>
              </a:ext>
            </a:extLst>
          </p:cNvPr>
          <p:cNvSpPr/>
          <p:nvPr/>
        </p:nvSpPr>
        <p:spPr>
          <a:xfrm>
            <a:off x="1" y="0"/>
            <a:ext cx="3455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3197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5948AE-B8A7-4000-B08D-FD08594BF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03175" y="972000"/>
            <a:ext cx="4140000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sv-SE"/>
              <a:t>Rubrik på en eller två rader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1BFD846-89A8-413D-9B4E-79A0C286829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003175" y="2484000"/>
            <a:ext cx="4140000" cy="324000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</a:lstStyle>
          <a:p>
            <a:pPr lvl="0"/>
            <a:r>
              <a:rPr lang="sv-SE"/>
              <a:t>Lägg till innehåll eller skriv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4278D66-6239-4120-87FD-AF687B658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6AD9C4-35A3-4D7A-9B19-F30406AB6CAC}" type="datetimeFigureOut">
              <a:rPr lang="sv-SE" smtClean="0"/>
              <a:t>2025-09-30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1D86113-5BDD-4567-921A-D416519CF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80E395B5-3017-4735-BEE7-B3DEC703BA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5601" y="0"/>
            <a:ext cx="5750400" cy="6858000"/>
          </a:xfrm>
        </p:spPr>
        <p:txBody>
          <a:bodyPr tIns="0" bIns="180000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sv-SE"/>
              <a:t>Klicka på ikonen för att </a:t>
            </a:r>
            <a:br>
              <a:rPr lang="sv-SE"/>
            </a:br>
            <a:r>
              <a:rPr lang="sv-SE"/>
              <a:t>lägga till en bild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0831E66-BE42-4C10-8590-C12E77B62EBA}"/>
              </a:ext>
            </a:extLst>
          </p:cNvPr>
          <p:cNvSpPr/>
          <p:nvPr/>
        </p:nvSpPr>
        <p:spPr>
          <a:xfrm>
            <a:off x="1" y="0"/>
            <a:ext cx="3455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4619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nit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7BA672-CB4E-4C09-A9A5-C5188FAC78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55644" y="2494800"/>
            <a:ext cx="5599074" cy="1311128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sv-SE"/>
              <a:t>Kapitelrubrik på en eller två rader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96C12B1-FAC5-408C-938E-5A34ADEC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A35B-5759-402D-A031-2298209AB0E2}" type="datetimeFigureOut">
              <a:rPr lang="sv-SE" smtClean="0"/>
              <a:t>2025-09-30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AF2A56-066C-474D-9C57-F10EE75EA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080D49-24A8-48AD-B084-47F2DB77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FCE1-8E5F-4560-B29E-7FB78EB7A839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Underrubrik 2">
            <a:extLst>
              <a:ext uri="{FF2B5EF4-FFF2-40B4-BE49-F238E27FC236}">
                <a16:creationId xmlns:a16="http://schemas.microsoft.com/office/drawing/2014/main" id="{4E603FF1-A2AA-4DFA-A81C-5651790701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55645" y="3804757"/>
            <a:ext cx="5599074" cy="645902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b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Underrubrik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4654C601-3316-4300-8504-A56E141014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9" t="28708"/>
          <a:stretch/>
        </p:blipFill>
        <p:spPr>
          <a:xfrm>
            <a:off x="0" y="0"/>
            <a:ext cx="4121077" cy="342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913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och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9">
            <a:extLst>
              <a:ext uri="{FF2B5EF4-FFF2-40B4-BE49-F238E27FC236}">
                <a16:creationId xmlns:a16="http://schemas.microsoft.com/office/drawing/2014/main" id="{6437C3FB-B590-43F3-8686-17D11169DE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5601" y="0"/>
            <a:ext cx="11846400" cy="6858000"/>
          </a:xfrm>
        </p:spPr>
        <p:txBody>
          <a:bodyPr tIns="0" bIns="180000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sv-SE"/>
              <a:t>Klicka på ikonen för att </a:t>
            </a:r>
            <a:br>
              <a:rPr lang="sv-SE"/>
            </a:br>
            <a:r>
              <a:rPr lang="sv-SE"/>
              <a:t>lägga till en bild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0C0FFDE-20E1-4E05-AD5B-876993A1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6AD9C4-35A3-4D7A-9B19-F30406AB6CAC}" type="datetimeFigureOut">
              <a:rPr lang="sv-SE" smtClean="0"/>
              <a:t>2025-09-30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C658C64-0CC7-478A-AC17-30210252F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BD27019-FF78-4832-9008-F432E9C3B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43B2B7-BEA8-4334-A326-592BBB640B02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118C7873-AD9A-4598-BEE2-3ED782562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8465" y="617055"/>
            <a:ext cx="5495070" cy="1325563"/>
          </a:xfrm>
        </p:spPr>
        <p:txBody>
          <a:bodyPr anchor="b" anchorCtr="0">
            <a:noAutofit/>
          </a:bodyPr>
          <a:lstStyle>
            <a:lvl1pPr>
              <a:defRPr sz="2800"/>
            </a:lvl1pPr>
          </a:lstStyle>
          <a:p>
            <a:r>
              <a:rPr lang="sv-SE"/>
              <a:t>Rubrik i svart/vit/blå placeras fritt på bilden där den passar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BBAB7C4-34CF-4F5D-8C3D-27B38F9E8CF0}"/>
              </a:ext>
            </a:extLst>
          </p:cNvPr>
          <p:cNvSpPr/>
          <p:nvPr/>
        </p:nvSpPr>
        <p:spPr>
          <a:xfrm>
            <a:off x="1" y="0"/>
            <a:ext cx="3455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0298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örre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17055415-C399-4877-B646-A2D63B23A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AD9C4-35A3-4D7A-9B19-F30406AB6CAC}" type="datetimeFigureOut">
              <a:rPr lang="sv-SE" smtClean="0"/>
              <a:t>2025-09-30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F62413D-730B-4EBD-B9C6-E6B147E9D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3D275AC-7ABB-49A4-BADA-267D495A8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3B2B7-BEA8-4334-A326-592BBB640B02}" type="slidenum">
              <a:rPr lang="sv-SE" smtClean="0"/>
              <a:t>‹#›</a:t>
            </a:fld>
            <a:endParaRPr lang="sv-SE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241C9948-CE84-42C5-B2F5-86191205517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800000" y="1134737"/>
            <a:ext cx="8640000" cy="4589261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sv-SE"/>
              <a:t>Innehåll med grafik som t ex tabell eller diagram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7BC50C73-2857-465E-A01E-727A200B1112}"/>
              </a:ext>
            </a:extLst>
          </p:cNvPr>
          <p:cNvSpPr/>
          <p:nvPr/>
        </p:nvSpPr>
        <p:spPr>
          <a:xfrm>
            <a:off x="1" y="0"/>
            <a:ext cx="3455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7955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BF7BF05E-0759-41B0-A771-97D723EF6E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569960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vsl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8302B766-1A21-4681-B97B-01C97262C0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710450C-1CB8-48CB-BBC9-7DC124B22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6AD9C4-35A3-4D7A-9B19-F30406AB6CAC}" type="datetimeFigureOut">
              <a:rPr lang="sv-SE" smtClean="0"/>
              <a:t>2025-09-30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466EFA4-20AE-4AD4-B435-6B0C7A76D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7F53102-507D-4A65-80DF-48F934CE2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943B2B7-BEA8-4334-A326-592BBB640B02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1505DD5-2D9F-4AA5-8E4B-961FE767E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713" y="2898400"/>
            <a:ext cx="3422574" cy="99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6545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å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45E64001-8B8D-4A08-870E-B2A5C68E21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B7BA672-CB4E-4C09-A9A5-C5188FAC78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6000" y="1963490"/>
            <a:ext cx="6480000" cy="2123658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6600" b="1">
                <a:solidFill>
                  <a:schemeClr val="bg1"/>
                </a:solidFill>
              </a:defRPr>
            </a:lvl1pPr>
          </a:lstStyle>
          <a:p>
            <a:r>
              <a:rPr lang="sv-SE"/>
              <a:t>Stor rubrik på en eller två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96C12B1-FAC5-408C-938E-5A34ADEC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B2360C-C35F-5040-8F82-49517619CE55}" type="datetime1">
              <a:rPr lang="sv-SE" smtClean="0"/>
              <a:t>2025-09-30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AF2A56-066C-474D-9C57-F10EE75EA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080D49-24A8-48AD-B084-47F2DB77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3FB9FB-F0A8-4F05-A3B7-7EDA3F6823C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E5F354F-E26A-4C4E-A496-1F6686E33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872" y="6056300"/>
            <a:ext cx="1667528" cy="48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622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l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45E64001-8B8D-4A08-870E-B2A5C68E21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B7BA672-CB4E-4C09-A9A5-C5188FAC78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6000" y="1963490"/>
            <a:ext cx="6480000" cy="2123658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6600" b="1">
                <a:solidFill>
                  <a:schemeClr val="bg1"/>
                </a:solidFill>
              </a:defRPr>
            </a:lvl1pPr>
          </a:lstStyle>
          <a:p>
            <a:r>
              <a:rPr lang="sv-SE"/>
              <a:t>Stor rubrik på en eller två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96C12B1-FAC5-408C-938E-5A34ADEC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B2360C-C35F-5040-8F82-49517619CE55}" type="datetime1">
              <a:rPr lang="sv-SE" smtClean="0"/>
              <a:t>2025-09-30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AF2A56-066C-474D-9C57-F10EE75EA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080D49-24A8-48AD-B084-47F2DB77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3FB9FB-F0A8-4F05-A3B7-7EDA3F6823C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E5F354F-E26A-4C4E-A496-1F6686E33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872" y="6056300"/>
            <a:ext cx="1667528" cy="48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1478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ö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45E64001-8B8D-4A08-870E-B2A5C68E21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B7BA672-CB4E-4C09-A9A5-C5188FAC78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6000" y="1963490"/>
            <a:ext cx="6480000" cy="2123658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6600" b="1">
                <a:solidFill>
                  <a:schemeClr val="bg1"/>
                </a:solidFill>
              </a:defRPr>
            </a:lvl1pPr>
          </a:lstStyle>
          <a:p>
            <a:r>
              <a:rPr lang="sv-SE"/>
              <a:t>Stor rubrik på en eller två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96C12B1-FAC5-408C-938E-5A34ADEC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B2360C-C35F-5040-8F82-49517619CE55}" type="datetime1">
              <a:rPr lang="sv-SE" smtClean="0"/>
              <a:t>2025-09-30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AF2A56-066C-474D-9C57-F10EE75EA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080D49-24A8-48AD-B084-47F2DB77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3FB9FB-F0A8-4F05-A3B7-7EDA3F6823C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E5F354F-E26A-4C4E-A496-1F6686E33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872" y="6056300"/>
            <a:ext cx="1667528" cy="48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502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u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7BA672-CB4E-4C09-A9A5-C5188FAC78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6000" y="1963490"/>
            <a:ext cx="6480000" cy="2123658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6600" b="1">
                <a:solidFill>
                  <a:schemeClr val="tx1"/>
                </a:solidFill>
              </a:defRPr>
            </a:lvl1pPr>
          </a:lstStyle>
          <a:p>
            <a:r>
              <a:rPr lang="sv-SE"/>
              <a:t>Stor rubrik på en eller två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96C12B1-FAC5-408C-938E-5A34ADEC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B2360C-C35F-5040-8F82-49517619CE55}" type="datetime1">
              <a:rPr lang="sv-SE" smtClean="0"/>
              <a:pPr/>
              <a:t>2025-09-30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AF2A56-066C-474D-9C57-F10EE75EA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080D49-24A8-48AD-B084-47F2DB77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13FB9FB-F0A8-4F05-A3B7-7EDA3F6823C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27005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jus blå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45E64001-8B8D-4A08-870E-B2A5C68E21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B7BA672-CB4E-4C09-A9A5-C5188FAC78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6000" y="1963490"/>
            <a:ext cx="6480000" cy="2123658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6600" b="1">
                <a:solidFill>
                  <a:schemeClr val="bg1"/>
                </a:solidFill>
              </a:defRPr>
            </a:lvl1pPr>
          </a:lstStyle>
          <a:p>
            <a:r>
              <a:rPr lang="sv-SE"/>
              <a:t>Stor rubrik på en eller två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96C12B1-FAC5-408C-938E-5A34ADEC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B2360C-C35F-5040-8F82-49517619CE55}" type="datetime1">
              <a:rPr lang="sv-SE" smtClean="0"/>
              <a:t>2025-09-30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AF2A56-066C-474D-9C57-F10EE75EA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080D49-24A8-48AD-B084-47F2DB77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3FB9FB-F0A8-4F05-A3B7-7EDA3F6823C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E5F354F-E26A-4C4E-A496-1F6686E33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872" y="6056300"/>
            <a:ext cx="1667528" cy="48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152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ö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45E64001-8B8D-4A08-870E-B2A5C68E21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B7BA672-CB4E-4C09-A9A5-C5188FAC78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6000" y="1963490"/>
            <a:ext cx="6480000" cy="2123658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6600" b="1">
                <a:solidFill>
                  <a:schemeClr val="bg1"/>
                </a:solidFill>
              </a:defRPr>
            </a:lvl1pPr>
          </a:lstStyle>
          <a:p>
            <a:r>
              <a:rPr lang="sv-SE"/>
              <a:t>Stor rubrik på en eller två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96C12B1-FAC5-408C-938E-5A34ADEC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B2360C-C35F-5040-8F82-49517619CE55}" type="datetime1">
              <a:rPr lang="sv-SE" smtClean="0"/>
              <a:t>2025-09-30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AF2A56-066C-474D-9C57-F10EE75EA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080D49-24A8-48AD-B084-47F2DB77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3FB9FB-F0A8-4F05-A3B7-7EDA3F6823C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E5F354F-E26A-4C4E-A496-1F6686E33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872" y="6056300"/>
            <a:ext cx="1667528" cy="48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705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ubri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B7BA672-CB4E-4C09-A9A5-C5188FAC78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16000" y="2433976"/>
            <a:ext cx="5760000" cy="1311128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400" b="1">
                <a:solidFill>
                  <a:schemeClr val="tx1"/>
                </a:solidFill>
              </a:defRPr>
            </a:lvl1pPr>
          </a:lstStyle>
          <a:p>
            <a:r>
              <a:rPr lang="sv-SE"/>
              <a:t>Rubrik på en eller </a:t>
            </a:r>
            <a:br>
              <a:rPr lang="sv-SE"/>
            </a:br>
            <a:r>
              <a:rPr lang="sv-SE"/>
              <a:t>två rader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96C12B1-FAC5-408C-938E-5A34ADEC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A35B-5759-402D-A031-2298209AB0E2}" type="datetimeFigureOut">
              <a:rPr lang="sv-SE" smtClean="0"/>
              <a:t>2025-09-30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AF2A56-066C-474D-9C57-F10EE75EA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080D49-24A8-48AD-B084-47F2DB77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FCE1-8E5F-4560-B29E-7FB78EB7A839}" type="slidenum">
              <a:rPr lang="sv-SE" smtClean="0"/>
              <a:t>‹#›</a:t>
            </a:fld>
            <a:endParaRPr lang="sv-SE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FFF31AE7-D880-407A-9C88-13783A4EC040}"/>
              </a:ext>
            </a:extLst>
          </p:cNvPr>
          <p:cNvSpPr/>
          <p:nvPr/>
        </p:nvSpPr>
        <p:spPr>
          <a:xfrm>
            <a:off x="1" y="0"/>
            <a:ext cx="3455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717048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å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45E64001-8B8D-4A08-870E-B2A5C68E21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7B7BA672-CB4E-4C09-A9A5-C5188FAC78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56000" y="1963490"/>
            <a:ext cx="6480000" cy="2123658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6600" b="1">
                <a:solidFill>
                  <a:schemeClr val="bg1"/>
                </a:solidFill>
              </a:defRPr>
            </a:lvl1pPr>
          </a:lstStyle>
          <a:p>
            <a:r>
              <a:rPr lang="sv-SE"/>
              <a:t>Stor rubrik på en eller två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96C12B1-FAC5-408C-938E-5A34ADECC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EB2360C-C35F-5040-8F82-49517619CE55}" type="datetime1">
              <a:rPr lang="sv-SE" smtClean="0"/>
              <a:t>2025-09-30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F2AF2A56-066C-474D-9C57-F10EE75EA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BB080D49-24A8-48AD-B084-47F2DB775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3FB9FB-F0A8-4F05-A3B7-7EDA3F6823CA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E5F354F-E26A-4C4E-A496-1F6686E33E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8872" y="6056300"/>
            <a:ext cx="1667528" cy="48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478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ld och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9">
            <a:extLst>
              <a:ext uri="{FF2B5EF4-FFF2-40B4-BE49-F238E27FC236}">
                <a16:creationId xmlns:a16="http://schemas.microsoft.com/office/drawing/2014/main" id="{6437C3FB-B590-43F3-8686-17D11169DE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5601" y="0"/>
            <a:ext cx="11846400" cy="6858000"/>
          </a:xfrm>
        </p:spPr>
        <p:txBody>
          <a:bodyPr tIns="0" bIns="180000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sv-SE"/>
              <a:t>Klicka på ikonen för att </a:t>
            </a:r>
            <a:br>
              <a:rPr lang="sv-SE"/>
            </a:br>
            <a:r>
              <a:rPr lang="sv-SE"/>
              <a:t>lägga till en bild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0C0FFDE-20E1-4E05-AD5B-876993A1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61A35B-5759-402D-A031-2298209AB0E2}" type="datetimeFigureOut">
              <a:rPr lang="sv-SE" smtClean="0"/>
              <a:t>2025-09-30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C658C64-0CC7-478A-AC17-30210252F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BD27019-FF78-4832-9008-F432E9C3B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5FCE1-8E5F-4560-B29E-7FB78EB7A83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118C7873-AD9A-4598-BEE2-3ED782562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8465" y="617055"/>
            <a:ext cx="5495070" cy="1325563"/>
          </a:xfrm>
        </p:spPr>
        <p:txBody>
          <a:bodyPr anchor="b" anchorCtr="0">
            <a:noAutofit/>
          </a:bodyPr>
          <a:lstStyle>
            <a:lvl1pPr>
              <a:defRPr sz="2800"/>
            </a:lvl1pPr>
          </a:lstStyle>
          <a:p>
            <a:r>
              <a:rPr lang="sv-SE"/>
              <a:t>Rubrik i svart/vit/blå placeras fritt på bilden där den passar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BBAB7C4-34CF-4F5D-8C3D-27B38F9E8CF0}"/>
              </a:ext>
            </a:extLst>
          </p:cNvPr>
          <p:cNvSpPr/>
          <p:nvPr/>
        </p:nvSpPr>
        <p:spPr>
          <a:xfrm>
            <a:off x="1" y="0"/>
            <a:ext cx="3455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92133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CE6E71-D47D-52B9-3E87-705C93B45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A1731F7-C400-FA18-FBFF-CC1CC1CB0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1AD00F7-4ED7-46C7-EAAD-BFCBEF67B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D7BC8-DC17-438D-868B-E0977DF1D1A7}" type="datetimeFigureOut">
              <a:rPr lang="sv-SE" smtClean="0"/>
              <a:t>2025-09-30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7208C4B-8227-7AEE-E73E-17F088D34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CB7B882-F241-F979-D3CA-20E7AAFE0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8CFEE-B140-4418-BD5D-67A5B19511D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533369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ld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5948AE-B8A7-4000-B08D-FD08594BF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03175" y="972000"/>
            <a:ext cx="4140000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sv-SE"/>
              <a:t>Rubrik på en eller två rader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1BFD846-89A8-413D-9B4E-79A0C286829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003175" y="2484000"/>
            <a:ext cx="4140000" cy="324000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</a:lstStyle>
          <a:p>
            <a:pPr lvl="0"/>
            <a:r>
              <a:rPr lang="sv-SE"/>
              <a:t>Lägg till innehåll eller skriv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4278D66-6239-4120-87FD-AF687B658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61A35B-5759-402D-A031-2298209AB0E2}" type="datetimeFigureOut">
              <a:rPr lang="sv-SE" smtClean="0"/>
              <a:t>2025-09-30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1D86113-5BDD-4567-921A-D416519CF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80E395B5-3017-4735-BEE7-B3DEC703BA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5601" y="0"/>
            <a:ext cx="5750400" cy="6858000"/>
          </a:xfrm>
        </p:spPr>
        <p:txBody>
          <a:bodyPr tIns="0" bIns="180000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sv-SE"/>
              <a:t>Klicka på ikonen för att </a:t>
            </a:r>
            <a:br>
              <a:rPr lang="sv-SE"/>
            </a:br>
            <a:r>
              <a:rPr lang="sv-SE"/>
              <a:t>lägga till en bild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0831E66-BE42-4C10-8590-C12E77B62EBA}"/>
              </a:ext>
            </a:extLst>
          </p:cNvPr>
          <p:cNvSpPr/>
          <p:nvPr/>
        </p:nvSpPr>
        <p:spPr>
          <a:xfrm>
            <a:off x="1" y="0"/>
            <a:ext cx="3455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40983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En rubrik och 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5948AE-B8A7-4000-B08D-FD08594BF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3496" y="972000"/>
            <a:ext cx="8640000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sv-SE"/>
              <a:t>Rubrik på en rad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392B27C-79B3-42A9-ADBC-D4CB29DF52F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773496" y="2484000"/>
            <a:ext cx="4140000" cy="324000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</a:lstStyle>
          <a:p>
            <a:pPr lvl="0"/>
            <a:r>
              <a:rPr lang="sv-SE"/>
              <a:t>Lägg till innehåll eller skriv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1BFD846-89A8-413D-9B4E-79A0C286829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3496" y="2484000"/>
            <a:ext cx="4140000" cy="324000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</a:lstStyle>
          <a:p>
            <a:pPr lvl="0"/>
            <a:r>
              <a:rPr lang="sv-SE"/>
              <a:t>Lägg till innehåll eller skriv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4278D66-6239-4120-87FD-AF687B658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A35B-5759-402D-A031-2298209AB0E2}" type="datetimeFigureOut">
              <a:rPr lang="sv-SE" smtClean="0"/>
              <a:t>2025-09-30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1D86113-5BDD-4567-921A-D416519CF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640086D-4C59-4640-B415-83D1F560F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FCE1-8E5F-4560-B29E-7FB78EB7A839}" type="slidenum">
              <a:rPr lang="sv-SE" smtClean="0"/>
              <a:t>‹#›</a:t>
            </a:fld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C430EC2-426A-4AEF-9877-11E250564623}"/>
              </a:ext>
            </a:extLst>
          </p:cNvPr>
          <p:cNvSpPr/>
          <p:nvPr/>
        </p:nvSpPr>
        <p:spPr>
          <a:xfrm>
            <a:off x="1" y="0"/>
            <a:ext cx="3455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04932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vsl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8302B766-1A21-4681-B97B-01C97262C0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710450C-1CB8-48CB-BBC9-7DC124B22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61A35B-5759-402D-A031-2298209AB0E2}" type="datetimeFigureOut">
              <a:rPr lang="sv-SE" smtClean="0"/>
              <a:t>2025-09-30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466EFA4-20AE-4AD4-B435-6B0C7A76D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7F53102-507D-4A65-80DF-48F934CE2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5FCE1-8E5F-4560-B29E-7FB78EB7A839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01505DD5-2D9F-4AA5-8E4B-961FE767EB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713" y="2898400"/>
            <a:ext cx="3422574" cy="99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C5369655-76F8-7377-CAAD-85B35B4EE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7D8C0-D173-4519-9CAC-68E5BB213BF2}" type="datetimeFigureOut">
              <a:rPr lang="sv-SE" smtClean="0"/>
              <a:t>2025-09-30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35C2F76C-13AD-F8A0-E19D-41E1BE4AE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98804FB-9DA7-DE0D-1021-3F63F0CB0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D7F1E-51F1-42D6-A92D-D661403054E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36420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text +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882D6E66-D209-B598-B82A-D94DA7760BB2}"/>
              </a:ext>
            </a:extLst>
          </p:cNvPr>
          <p:cNvSpPr/>
          <p:nvPr userDrawn="1"/>
        </p:nvSpPr>
        <p:spPr>
          <a:xfrm>
            <a:off x="6229351" y="168966"/>
            <a:ext cx="5744132" cy="6489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b="0" i="0">
              <a:latin typeface="Noto Sans" panose="020B0502040504020204" pitchFamily="34" charset="0"/>
            </a:endParaRP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611878"/>
            <a:ext cx="5257800" cy="1077913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sv-SE"/>
              <a:t>Skriv en rubrik här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838200" y="2168525"/>
            <a:ext cx="5257800" cy="4232276"/>
          </a:xfrm>
          <a:prstGeom prst="rect">
            <a:avLst/>
          </a:prstGeom>
        </p:spPr>
        <p:txBody>
          <a:bodyPr numCol="1"/>
          <a:lstStyle>
            <a:lvl1pPr>
              <a:lnSpc>
                <a:spcPct val="100000"/>
              </a:lnSpc>
              <a:defRPr sz="2000"/>
            </a:lvl1pPr>
            <a:lvl2pPr>
              <a:defRPr sz="1800"/>
            </a:lvl2pPr>
          </a:lstStyle>
          <a:p>
            <a:pPr lvl="0"/>
            <a:r>
              <a:rPr lang="sv-SE"/>
              <a:t>Skriv din brödtext här</a:t>
            </a:r>
          </a:p>
          <a:p>
            <a:pPr lvl="1"/>
            <a:r>
              <a:rPr lang="sv-SE"/>
              <a:t>Nivå två</a:t>
            </a:r>
          </a:p>
          <a:p>
            <a:pPr lvl="3"/>
            <a:endParaRPr lang="sv-SE"/>
          </a:p>
        </p:txBody>
      </p:sp>
      <p:sp>
        <p:nvSpPr>
          <p:cNvPr id="11" name="Platshållare för innehåll 10">
            <a:extLst>
              <a:ext uri="{FF2B5EF4-FFF2-40B4-BE49-F238E27FC236}">
                <a16:creationId xmlns:a16="http://schemas.microsoft.com/office/drawing/2014/main" id="{EF4D4E3E-250D-168A-EAA6-A1B8C2123A9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00813" y="671512"/>
            <a:ext cx="5300662" cy="5729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369867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text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611428"/>
            <a:ext cx="10515600" cy="1077913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sv-SE"/>
              <a:t>Skriv en rubrik här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 hasCustomPrompt="1"/>
          </p:nvPr>
        </p:nvSpPr>
        <p:spPr>
          <a:xfrm>
            <a:off x="838200" y="2168525"/>
            <a:ext cx="5257800" cy="4189414"/>
          </a:xfrm>
          <a:prstGeom prst="rect">
            <a:avLst/>
          </a:prstGeom>
        </p:spPr>
        <p:txBody>
          <a:bodyPr numCol="1"/>
          <a:lstStyle>
            <a:lvl1pPr>
              <a:lnSpc>
                <a:spcPct val="100000"/>
              </a:lnSpc>
              <a:defRPr sz="2000"/>
            </a:lvl1pPr>
            <a:lvl2pPr>
              <a:defRPr sz="1800"/>
            </a:lvl2pPr>
          </a:lstStyle>
          <a:p>
            <a:pPr lvl="0"/>
            <a:r>
              <a:rPr lang="sv-SE"/>
              <a:t>Skriv din brödtext här</a:t>
            </a:r>
          </a:p>
          <a:p>
            <a:pPr lvl="1"/>
            <a:r>
              <a:rPr lang="sv-SE"/>
              <a:t>Nivå två</a:t>
            </a:r>
          </a:p>
          <a:p>
            <a:pPr lvl="3"/>
            <a:endParaRPr lang="sv-SE"/>
          </a:p>
        </p:txBody>
      </p:sp>
      <p:sp>
        <p:nvSpPr>
          <p:cNvPr id="12" name="Platshållare för bild 11">
            <a:extLst>
              <a:ext uri="{FF2B5EF4-FFF2-40B4-BE49-F238E27FC236}">
                <a16:creationId xmlns:a16="http://schemas.microsoft.com/office/drawing/2014/main" id="{9A3EBBDC-FB4D-083B-CCDB-C87145EC6F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29363" y="2168523"/>
            <a:ext cx="5024437" cy="418941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56379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838200" y="611428"/>
            <a:ext cx="10515600" cy="1077913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sv-SE"/>
              <a:t>Skriv en rubrik här</a:t>
            </a:r>
          </a:p>
        </p:txBody>
      </p:sp>
    </p:spTree>
    <p:extLst>
      <p:ext uri="{BB962C8B-B14F-4D97-AF65-F5344CB8AC3E}">
        <p14:creationId xmlns:p14="http://schemas.microsoft.com/office/powerpoint/2010/main" val="16656948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A735114-FF72-44A1-A510-3F846FC92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96809" y="972000"/>
            <a:ext cx="7200000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sv-SE"/>
              <a:t>Rubrik på en eller två rader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138FA8A6-E8AD-49AE-8A02-8E0135A4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A35B-5759-402D-A031-2298209AB0E2}" type="datetimeFigureOut">
              <a:rPr lang="sv-SE" smtClean="0"/>
              <a:t>2025-09-30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128B042-CD46-459F-B15F-9CD51445A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212B9B4-3EFB-4D25-A6FF-2C335D0EA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FCE1-8E5F-4560-B29E-7FB78EB7A83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F2074D27-2532-4EB4-AA8D-F347C8462D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6809" y="2482850"/>
            <a:ext cx="7200000" cy="3240000"/>
          </a:xfrm>
        </p:spPr>
        <p:txBody>
          <a:bodyPr>
            <a:noAutofit/>
          </a:bodyPr>
          <a:lstStyle/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EE3DB552-76B5-45DA-A7BF-518537E75530}"/>
              </a:ext>
            </a:extLst>
          </p:cNvPr>
          <p:cNvSpPr/>
          <p:nvPr/>
        </p:nvSpPr>
        <p:spPr>
          <a:xfrm>
            <a:off x="1" y="0"/>
            <a:ext cx="3455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39770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En rubrik och 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5948AE-B8A7-4000-B08D-FD08594BF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3496" y="972000"/>
            <a:ext cx="8640000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sv-SE"/>
              <a:t>Rubrik på en rad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392B27C-79B3-42A9-ADBC-D4CB29DF52F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773496" y="2484000"/>
            <a:ext cx="4140000" cy="324000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</a:lstStyle>
          <a:p>
            <a:pPr lvl="0"/>
            <a:r>
              <a:rPr lang="sv-SE"/>
              <a:t>Lägg till innehåll eller skriv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1BFD846-89A8-413D-9B4E-79A0C286829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3496" y="2484000"/>
            <a:ext cx="4140000" cy="324000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</a:lstStyle>
          <a:p>
            <a:pPr lvl="0"/>
            <a:r>
              <a:rPr lang="sv-SE"/>
              <a:t>Lägg till innehåll eller skriv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4278D66-6239-4120-87FD-AF687B658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A35B-5759-402D-A031-2298209AB0E2}" type="datetimeFigureOut">
              <a:rPr lang="sv-SE" smtClean="0"/>
              <a:t>2025-09-30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1D86113-5BDD-4567-921A-D416519CF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640086D-4C59-4640-B415-83D1F560F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FCE1-8E5F-4560-B29E-7FB78EB7A839}" type="slidenum">
              <a:rPr lang="sv-SE" smtClean="0"/>
              <a:t>‹#›</a:t>
            </a:fld>
            <a:endParaRPr lang="sv-SE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C430EC2-426A-4AEF-9877-11E250564623}"/>
              </a:ext>
            </a:extLst>
          </p:cNvPr>
          <p:cNvSpPr/>
          <p:nvPr/>
        </p:nvSpPr>
        <p:spPr>
          <a:xfrm>
            <a:off x="1" y="0"/>
            <a:ext cx="3455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5571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rubrik och två underrubri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82DF18E-7E8D-4A71-890C-3CFB2327709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76809" y="1477692"/>
            <a:ext cx="4140001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Rubrik på en eller två rader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A46B3D42-77C7-4FA8-AA30-92017FA612D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276809" y="1481733"/>
            <a:ext cx="4140000" cy="823912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Rubrik på en eller två rader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ACDCC492-7BCC-4ED9-B2C6-C005B30C5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A35B-5759-402D-A031-2298209AB0E2}" type="datetimeFigureOut">
              <a:rPr lang="sv-SE" smtClean="0"/>
              <a:t>2025-09-30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A2A9FDD7-8709-4118-8A52-E0DB7693F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AC5545E-7744-463D-8795-8ACFFF917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FCE1-8E5F-4560-B29E-7FB78EB7A839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ubrik 1">
            <a:extLst>
              <a:ext uri="{FF2B5EF4-FFF2-40B4-BE49-F238E27FC236}">
                <a16:creationId xmlns:a16="http://schemas.microsoft.com/office/drawing/2014/main" id="{D01EF920-89B6-43FE-BC82-D3F3F4E246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76809" y="585044"/>
            <a:ext cx="8640000" cy="710252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sv-SE"/>
              <a:t>Rubrik på en rad</a:t>
            </a:r>
          </a:p>
        </p:txBody>
      </p:sp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id="{D4D9B012-53D8-4F15-8B22-2FDE176255A1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1776809" y="2484000"/>
            <a:ext cx="4140000" cy="324000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</a:lstStyle>
          <a:p>
            <a:pPr lvl="0"/>
            <a:r>
              <a:rPr lang="sv-SE"/>
              <a:t>Lägg till innehåll eller skriv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12" name="Platshållare för innehåll 3">
            <a:extLst>
              <a:ext uri="{FF2B5EF4-FFF2-40B4-BE49-F238E27FC236}">
                <a16:creationId xmlns:a16="http://schemas.microsoft.com/office/drawing/2014/main" id="{C670D3A9-CE21-4ECA-B331-6CD15F9616BE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76809" y="2484000"/>
            <a:ext cx="4140000" cy="324000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</a:lstStyle>
          <a:p>
            <a:pPr lvl="0"/>
            <a:r>
              <a:rPr lang="sv-SE"/>
              <a:t>Lägg till innehåll eller skriv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7F6ACE35-4E6C-49D8-A224-4BBC04C46960}"/>
              </a:ext>
            </a:extLst>
          </p:cNvPr>
          <p:cNvSpPr/>
          <p:nvPr/>
        </p:nvSpPr>
        <p:spPr>
          <a:xfrm>
            <a:off x="1" y="0"/>
            <a:ext cx="3455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23301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5948AE-B8A7-4000-B08D-FD08594BF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03175" y="972000"/>
            <a:ext cx="4140000" cy="1325563"/>
          </a:xfrm>
        </p:spPr>
        <p:txBody>
          <a:bodyPr anchor="b" anchorCtr="0">
            <a:noAutofit/>
          </a:bodyPr>
          <a:lstStyle>
            <a:lvl1pPr>
              <a:defRPr sz="3600"/>
            </a:lvl1pPr>
          </a:lstStyle>
          <a:p>
            <a:r>
              <a:rPr lang="sv-SE"/>
              <a:t>Rubrik på en eller två rader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1BFD846-89A8-413D-9B4E-79A0C286829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003175" y="2484000"/>
            <a:ext cx="4140000" cy="3240000"/>
          </a:xfrm>
        </p:spPr>
        <p:txBody>
          <a:bodyPr>
            <a:noAutofit/>
          </a:bodyPr>
          <a:lstStyle>
            <a:lvl1pPr>
              <a:spcBef>
                <a:spcPts val="6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600"/>
            </a:lvl3pPr>
          </a:lstStyle>
          <a:p>
            <a:pPr lvl="0"/>
            <a:r>
              <a:rPr lang="sv-SE"/>
              <a:t>Lägg till innehåll eller skriv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44278D66-6239-4120-87FD-AF687B658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61A35B-5759-402D-A031-2298209AB0E2}" type="datetimeFigureOut">
              <a:rPr lang="sv-SE" smtClean="0"/>
              <a:t>2025-09-30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1D86113-5BDD-4567-921A-D416519CF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10" name="Platshållare för bild 9">
            <a:extLst>
              <a:ext uri="{FF2B5EF4-FFF2-40B4-BE49-F238E27FC236}">
                <a16:creationId xmlns:a16="http://schemas.microsoft.com/office/drawing/2014/main" id="{80E395B5-3017-4735-BEE7-B3DEC703BAA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5601" y="0"/>
            <a:ext cx="5750400" cy="6858000"/>
          </a:xfrm>
        </p:spPr>
        <p:txBody>
          <a:bodyPr tIns="0" bIns="180000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sv-SE"/>
              <a:t>Klicka på ikonen för att </a:t>
            </a:r>
            <a:br>
              <a:rPr lang="sv-SE"/>
            </a:br>
            <a:r>
              <a:rPr lang="sv-SE"/>
              <a:t>lägga till en bild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50831E66-BE42-4C10-8590-C12E77B62EBA}"/>
              </a:ext>
            </a:extLst>
          </p:cNvPr>
          <p:cNvSpPr/>
          <p:nvPr/>
        </p:nvSpPr>
        <p:spPr>
          <a:xfrm>
            <a:off x="1" y="0"/>
            <a:ext cx="3455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46830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och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bild 9">
            <a:extLst>
              <a:ext uri="{FF2B5EF4-FFF2-40B4-BE49-F238E27FC236}">
                <a16:creationId xmlns:a16="http://schemas.microsoft.com/office/drawing/2014/main" id="{6437C3FB-B590-43F3-8686-17D11169DEC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5601" y="0"/>
            <a:ext cx="11846400" cy="6858000"/>
          </a:xfrm>
        </p:spPr>
        <p:txBody>
          <a:bodyPr tIns="0" bIns="1800000" anchor="ctr" anchorCtr="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sv-SE"/>
              <a:t>Klicka på ikonen för att </a:t>
            </a:r>
            <a:br>
              <a:rPr lang="sv-SE"/>
            </a:br>
            <a:r>
              <a:rPr lang="sv-SE"/>
              <a:t>lägga till en bild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70C0FFDE-20E1-4E05-AD5B-876993A14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61A35B-5759-402D-A031-2298209AB0E2}" type="datetimeFigureOut">
              <a:rPr lang="sv-SE" smtClean="0"/>
              <a:t>2025-09-30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9C658C64-0CC7-478A-AC17-30210252F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FBD27019-FF78-4832-9008-F432E9C3B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95FCE1-8E5F-4560-B29E-7FB78EB7A839}" type="slidenum">
              <a:rPr lang="sv-SE" smtClean="0"/>
              <a:t>‹#›</a:t>
            </a:fld>
            <a:endParaRPr lang="sv-SE"/>
          </a:p>
        </p:txBody>
      </p:sp>
      <p:sp>
        <p:nvSpPr>
          <p:cNvPr id="8" name="Rubrik 1">
            <a:extLst>
              <a:ext uri="{FF2B5EF4-FFF2-40B4-BE49-F238E27FC236}">
                <a16:creationId xmlns:a16="http://schemas.microsoft.com/office/drawing/2014/main" id="{118C7873-AD9A-4598-BEE2-3ED782562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8465" y="617055"/>
            <a:ext cx="5495070" cy="1325563"/>
          </a:xfrm>
        </p:spPr>
        <p:txBody>
          <a:bodyPr anchor="b" anchorCtr="0">
            <a:noAutofit/>
          </a:bodyPr>
          <a:lstStyle>
            <a:lvl1pPr>
              <a:defRPr sz="2800"/>
            </a:lvl1pPr>
          </a:lstStyle>
          <a:p>
            <a:r>
              <a:rPr lang="sv-SE"/>
              <a:t>Rubrik i svart/vit/blå placeras fritt på bilden där den passar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7BBAB7C4-34CF-4F5D-8C3D-27B38F9E8CF0}"/>
              </a:ext>
            </a:extLst>
          </p:cNvPr>
          <p:cNvSpPr/>
          <p:nvPr/>
        </p:nvSpPr>
        <p:spPr>
          <a:xfrm>
            <a:off x="1" y="0"/>
            <a:ext cx="3455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49380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örre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17055415-C399-4877-B646-A2D63B23A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1A35B-5759-402D-A031-2298209AB0E2}" type="datetimeFigureOut">
              <a:rPr lang="sv-SE" smtClean="0"/>
              <a:t>2025-09-30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F62413D-730B-4EBD-B9C6-E6B147E9D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3D275AC-7ABB-49A4-BADA-267D495A8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95FCE1-8E5F-4560-B29E-7FB78EB7A839}" type="slidenum">
              <a:rPr lang="sv-SE" smtClean="0"/>
              <a:t>‹#›</a:t>
            </a:fld>
            <a:endParaRPr lang="sv-SE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241C9948-CE84-42C5-B2F5-86191205517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1800000" y="1134737"/>
            <a:ext cx="8640000" cy="4589261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defRPr sz="1800"/>
            </a:lvl2pPr>
            <a:lvl3pPr>
              <a:defRPr sz="1600"/>
            </a:lvl3pPr>
          </a:lstStyle>
          <a:p>
            <a:pPr lvl="0"/>
            <a:r>
              <a:rPr lang="sv-SE"/>
              <a:t>Innehåll med grafik som t ex tabell eller diagram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7BC50C73-2857-465E-A01E-727A200B1112}"/>
              </a:ext>
            </a:extLst>
          </p:cNvPr>
          <p:cNvSpPr/>
          <p:nvPr/>
        </p:nvSpPr>
        <p:spPr>
          <a:xfrm>
            <a:off x="1" y="0"/>
            <a:ext cx="3455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7455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18CA09C7-587A-4657-81D5-AC0FD131658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824" y="6055200"/>
            <a:ext cx="1665480" cy="482611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234B26A-6B2B-4C95-8A12-DEAF372A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DDE046B-4018-48D7-8D73-CC8D08898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90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6471CCF-095F-468D-ADFF-411F91FB93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4838" y="6384966"/>
            <a:ext cx="1021520" cy="15284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6661A35B-5759-402D-A031-2298209AB0E2}" type="datetimeFigureOut">
              <a:rPr lang="sv-SE" smtClean="0"/>
              <a:t>2025-09-30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D2D835D-2058-46B0-B2A7-6BEB4597C2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358" y="6383923"/>
            <a:ext cx="3751641" cy="1549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2D76D85-745A-4E90-8EF1-A95FE2D46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47999" y="6383923"/>
            <a:ext cx="1296002" cy="15388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CC95FCE1-8E5F-4560-B29E-7FB78EB7A83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13107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2" r:id="rId12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52000" algn="l" defTabSz="914400" rtl="0" eaLnBrk="1" latinLnBrk="0" hangingPunct="1">
        <a:lnSpc>
          <a:spcPct val="100000"/>
        </a:lnSpc>
        <a:spcBef>
          <a:spcPts val="800"/>
        </a:spcBef>
        <a:buSzPct val="70000"/>
        <a:buFont typeface="Courier New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756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8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60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18CA09C7-587A-4657-81D5-AC0FD13165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824" y="6055200"/>
            <a:ext cx="1665480" cy="482611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234B26A-6B2B-4C95-8A12-DEAF372A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DDE046B-4018-48D7-8D73-CC8D08898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90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6471CCF-095F-468D-ADFF-411F91FB93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4838" y="6384966"/>
            <a:ext cx="1021520" cy="15284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7B6AD9C4-35A3-4D7A-9B19-F30406AB6CAC}" type="datetimeFigureOut">
              <a:rPr lang="sv-SE" smtClean="0"/>
              <a:t>2025-09-30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D2D835D-2058-46B0-B2A7-6BEB4597C2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358" y="6383923"/>
            <a:ext cx="3751641" cy="1549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2D76D85-745A-4E90-8EF1-A95FE2D46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47999" y="6383923"/>
            <a:ext cx="1296002" cy="15388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1943B2B7-BEA8-4334-A326-592BBB640B0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5071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52000" algn="l" defTabSz="914400" rtl="0" eaLnBrk="1" latinLnBrk="0" hangingPunct="1">
        <a:lnSpc>
          <a:spcPct val="100000"/>
        </a:lnSpc>
        <a:spcBef>
          <a:spcPts val="800"/>
        </a:spcBef>
        <a:buSzPct val="70000"/>
        <a:buFont typeface="Courier New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756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8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60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18CA09C7-587A-4657-81D5-AC0FD131658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824" y="6055200"/>
            <a:ext cx="1665480" cy="482611"/>
          </a:xfrm>
          <a:prstGeom prst="rect">
            <a:avLst/>
          </a:prstGeom>
        </p:spPr>
      </p:pic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0234B26A-6B2B-4C95-8A12-DEAF372AB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DDE046B-4018-48D7-8D73-CC8D08898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990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Skriv text här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6471CCF-095F-468D-ADFF-411F91FB93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74838" y="6384966"/>
            <a:ext cx="1021520" cy="15284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fld id="{517961DE-70CA-1949-9072-9D2A38C11419}" type="datetime1">
              <a:rPr lang="sv-SE" smtClean="0"/>
              <a:t>2025-09-30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D2D835D-2058-46B0-B2A7-6BEB4597C2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6358" y="6383923"/>
            <a:ext cx="3751641" cy="1549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E2D76D85-745A-4E90-8EF1-A95FE2D467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447999" y="6383923"/>
            <a:ext cx="1296002" cy="15388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3FB9FB-F0A8-4F05-A3B7-7EDA3F6823CA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9585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  <p:sldLayoutId id="2147483699" r:id="rId14"/>
    <p:sldLayoutId id="2147483700" r:id="rId15"/>
    <p:sldLayoutId id="2147483701" r:id="rId16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000" indent="-252000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52000" algn="l" defTabSz="914400" rtl="0" eaLnBrk="1" latinLnBrk="0" hangingPunct="1">
        <a:lnSpc>
          <a:spcPct val="100000"/>
        </a:lnSpc>
        <a:spcBef>
          <a:spcPts val="800"/>
        </a:spcBef>
        <a:buSzPct val="70000"/>
        <a:buFont typeface="Courier New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756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8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260000" indent="-252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package" Target="../embeddings/Microsoft_Excel_Worksheet2.xlsx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package" Target="../embeddings/Microsoft_Excel_Binary_Worksheet.xlsb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package" Target="../embeddings/Microsoft_Excel_Binary_Worksheet3.xlsb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9.sv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7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ionvarmland.se/vardgivarwebben/samverkan-avtal-och-vardval/nara-vard-i-varmland/malbild-fardplan-och-gemensam-plan-primarvard/gemensam-plan-for-primarvard/handlingsplan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gionvarmland.se/download/18.79cbd4d718d3e85477e8964/1706713672024/L%C3%A4nsgemensam%20%C3%B6verenskommelse%20i%20V%C3%A4rmland%202024-2025%20mellan%20l%C3%A4nets%20v%C3%A5rdcentraler%20och%20kommunal%20h%C3%A4lso-%20och%20sjukv%C3%A5rd.pdf#:~:text=%C3%96verenskommelsen%20omfattar%20det%20arbete%20och%20det%20ansvar%20som,de%20delar%20som%20%C3%A4r%20och%20b%C3%B6r%20vara%20lika.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regionvarmland.se/vardgivarwebben/samverkan-avtal-och-vardval/nara-vard-i-varmland/tillsammans-utvecklar-vi-halsa-vard-och-omsorg/inspirationskonferens-2025" TargetMode="External"/><Relationship Id="rId1" Type="http://schemas.openxmlformats.org/officeDocument/2006/relationships/slideLayout" Target="../slideLayouts/slideLayout3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8A990C8-E9E9-46DD-967B-9AF0727641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Vårdvalsråd vårdcentral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57E94A7-75EC-44CE-9410-C23957DC3D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/>
              <a:t>2025-09-25</a:t>
            </a:r>
          </a:p>
        </p:txBody>
      </p:sp>
    </p:spTree>
    <p:extLst>
      <p:ext uri="{BB962C8B-B14F-4D97-AF65-F5344CB8AC3E}">
        <p14:creationId xmlns:p14="http://schemas.microsoft.com/office/powerpoint/2010/main" val="502725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44FC1-F2E8-9256-B9AA-877FFC473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33421CD-CE23-01E5-B254-2F1076FF5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810" y="227284"/>
            <a:ext cx="10917020" cy="612355"/>
          </a:xfrm>
        </p:spPr>
        <p:txBody>
          <a:bodyPr/>
          <a:lstStyle/>
          <a:p>
            <a:r>
              <a:rPr lang="sv-SE"/>
              <a:t>Förslag om anpassad stödorganisation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4648F64-F107-93E0-8EE6-A0C52117834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08710" y="1166137"/>
            <a:ext cx="7997290" cy="5094901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v-SE" sz="1800"/>
              <a:t>centrala stödfunktioner organiseras samlas direkt under ledning av HSD-funktionen.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sz="1800"/>
              <a:t>Område vårdkvalitet, HS administrativa enhet och HS nämndadministration </a:t>
            </a:r>
            <a:r>
              <a:rPr lang="sv-SE" sz="1800" b="1"/>
              <a:t>upphör som organisatoriska enheter.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sz="1800"/>
              <a:t>verksamhetsområde HS ledningsstöd med administrativt stöd till chefer och nämnd ersätter befintliga enheter (innefattande planering, utredning, uppföljning, analys och strategistöd). Uppdrag att samordna med regionövergripande stödfunktioner.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sz="1800"/>
              <a:t>CKFU och Vårdvalskontoret placeras organisatoriskt under HSD-funktionen.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sz="1800"/>
              <a:t> verksamhetsområde HS utvecklingsstöd inrättas organiserat utifrån prioriterade utvecklingsområden i UP.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sz="1800"/>
              <a:t>att organisationsförändringarna genomförs 1 januari 2026 efter genomförda riskbedömningar utifrån konkretiserat underlag.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v-SE" sz="1800"/>
              <a:t>att uppdrag och medarbetare inom nuvarande stödorganisation överförs till den nya strukturen och tillförordnade chefer tillsätts för de två nya verksamhetsområdena.</a:t>
            </a:r>
          </a:p>
          <a:p>
            <a:endParaRPr lang="sv-SE" sz="1800"/>
          </a:p>
        </p:txBody>
      </p:sp>
    </p:spTree>
    <p:extLst>
      <p:ext uri="{BB962C8B-B14F-4D97-AF65-F5344CB8AC3E}">
        <p14:creationId xmlns:p14="http://schemas.microsoft.com/office/powerpoint/2010/main" val="2108213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ktangulär 31" descr="Hierarkisk undernivå">
            <a:extLst>
              <a:ext uri="{FF2B5EF4-FFF2-40B4-BE49-F238E27FC236}">
                <a16:creationId xmlns:a16="http://schemas.microsoft.com/office/drawing/2014/main" id="{8C9CA154-1633-77FD-728A-D2A10C67A88A}"/>
              </a:ext>
            </a:extLst>
          </p:cNvPr>
          <p:cNvSpPr/>
          <p:nvPr/>
        </p:nvSpPr>
        <p:spPr>
          <a:xfrm>
            <a:off x="416689" y="2683763"/>
            <a:ext cx="11470511" cy="3933515"/>
          </a:xfrm>
          <a:prstGeom prst="stripedRightArrow">
            <a:avLst/>
          </a:prstGeom>
          <a:solidFill>
            <a:srgbClr val="EFD0EE">
              <a:alpha val="50196"/>
            </a:srgbClr>
          </a:solidFill>
          <a:ln w="57150">
            <a:solidFill>
              <a:schemeClr val="accent2"/>
            </a:solidFill>
            <a:prstDash val="dash"/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8255" tIns="8255" rIns="8255" bIns="8255" numCol="1" spcCol="1270" rtlCol="0" anchor="ctr" anchorCtr="0">
            <a:noAutofit/>
          </a:bodyPr>
          <a:lstStyle/>
          <a:p>
            <a:pPr marL="0" lvl="0" indent="0" algn="ctr" defTabSz="577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sv-SE" sz="2400" kern="12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630E96A2-A069-EFA9-9BFD-C6A77EE83725}"/>
              </a:ext>
            </a:extLst>
          </p:cNvPr>
          <p:cNvSpPr/>
          <p:nvPr/>
        </p:nvSpPr>
        <p:spPr>
          <a:xfrm>
            <a:off x="665088" y="4578856"/>
            <a:ext cx="1881351" cy="8198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område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AEC38B9C-B1CC-A8DC-31C5-8CBC35407F26}"/>
              </a:ext>
            </a:extLst>
          </p:cNvPr>
          <p:cNvSpPr/>
          <p:nvPr/>
        </p:nvSpPr>
        <p:spPr>
          <a:xfrm>
            <a:off x="8485676" y="4578856"/>
            <a:ext cx="1881351" cy="8198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område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24722686-9ED4-A902-DDA2-31506714BB60}"/>
              </a:ext>
            </a:extLst>
          </p:cNvPr>
          <p:cNvSpPr/>
          <p:nvPr/>
        </p:nvSpPr>
        <p:spPr>
          <a:xfrm>
            <a:off x="2625268" y="4599877"/>
            <a:ext cx="1881351" cy="8198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område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4AC73ED2-7310-DB68-8995-FE0C27664A85}"/>
              </a:ext>
            </a:extLst>
          </p:cNvPr>
          <p:cNvSpPr/>
          <p:nvPr/>
        </p:nvSpPr>
        <p:spPr>
          <a:xfrm>
            <a:off x="4595974" y="4610387"/>
            <a:ext cx="1881351" cy="8198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område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F4E6EC0D-59CF-FB82-43E0-9913E85CAAE2}"/>
              </a:ext>
            </a:extLst>
          </p:cNvPr>
          <p:cNvSpPr/>
          <p:nvPr/>
        </p:nvSpPr>
        <p:spPr>
          <a:xfrm>
            <a:off x="6553525" y="4599877"/>
            <a:ext cx="1881351" cy="8198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område</a:t>
            </a:r>
          </a:p>
        </p:txBody>
      </p:sp>
      <p:sp>
        <p:nvSpPr>
          <p:cNvPr id="9" name="Rektangulär 31" descr="Hierarkisk undernivå">
            <a:extLst>
              <a:ext uri="{FF2B5EF4-FFF2-40B4-BE49-F238E27FC236}">
                <a16:creationId xmlns:a16="http://schemas.microsoft.com/office/drawing/2014/main" id="{59EFCD0E-7F81-03AC-1187-DA20E800E09F}"/>
              </a:ext>
            </a:extLst>
          </p:cNvPr>
          <p:cNvSpPr/>
          <p:nvPr/>
        </p:nvSpPr>
        <p:spPr>
          <a:xfrm>
            <a:off x="554554" y="609601"/>
            <a:ext cx="3783435" cy="3837875"/>
          </a:xfrm>
          <a:prstGeom prst="rect">
            <a:avLst/>
          </a:prstGeom>
          <a:noFill/>
          <a:ln w="57150">
            <a:solidFill>
              <a:schemeClr val="accent2"/>
            </a:solidFill>
            <a:prstDash val="dash"/>
          </a:ln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8255" tIns="8255" rIns="8255" bIns="8255" numCol="1" spcCol="1270" rtlCol="0" anchor="ctr" anchorCtr="0">
            <a:noAutofit/>
          </a:bodyPr>
          <a:lstStyle/>
          <a:p>
            <a:pPr marL="0" lvl="0" indent="0" algn="ctr" defTabSz="577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sv-SE" sz="2400" kern="120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ea typeface="+mn-ea"/>
              <a:cs typeface="+mn-cs"/>
            </a:endParaRP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0EDABF0-D3F5-6A83-7511-4FACDEC54E83}"/>
              </a:ext>
            </a:extLst>
          </p:cNvPr>
          <p:cNvSpPr/>
          <p:nvPr/>
        </p:nvSpPr>
        <p:spPr>
          <a:xfrm>
            <a:off x="665088" y="5530042"/>
            <a:ext cx="1881351" cy="8198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område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FC495FA-039A-A98E-FFD9-41AFF9071AD6}"/>
              </a:ext>
            </a:extLst>
          </p:cNvPr>
          <p:cNvSpPr/>
          <p:nvPr/>
        </p:nvSpPr>
        <p:spPr>
          <a:xfrm>
            <a:off x="2625268" y="5551063"/>
            <a:ext cx="1881351" cy="8198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område</a:t>
            </a:r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4E7FB5CF-F2B8-C505-6709-89FAE2594AAB}"/>
              </a:ext>
            </a:extLst>
          </p:cNvPr>
          <p:cNvSpPr/>
          <p:nvPr/>
        </p:nvSpPr>
        <p:spPr>
          <a:xfrm>
            <a:off x="4595974" y="5561573"/>
            <a:ext cx="1881351" cy="8198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område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5C2C5FDF-DFE9-2F8B-43AD-CF143D30B5C2}"/>
              </a:ext>
            </a:extLst>
          </p:cNvPr>
          <p:cNvSpPr/>
          <p:nvPr/>
        </p:nvSpPr>
        <p:spPr>
          <a:xfrm>
            <a:off x="6553525" y="5551063"/>
            <a:ext cx="1881351" cy="8198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område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D0355591-944F-CB7D-DDD2-9E3250579695}"/>
              </a:ext>
            </a:extLst>
          </p:cNvPr>
          <p:cNvSpPr/>
          <p:nvPr/>
        </p:nvSpPr>
        <p:spPr>
          <a:xfrm>
            <a:off x="8485676" y="5530041"/>
            <a:ext cx="1881352" cy="8198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område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3BDA2F88-9A23-7E1F-5FF4-1447D157EC68}"/>
              </a:ext>
            </a:extLst>
          </p:cNvPr>
          <p:cNvSpPr/>
          <p:nvPr/>
        </p:nvSpPr>
        <p:spPr>
          <a:xfrm>
            <a:off x="6751063" y="830751"/>
            <a:ext cx="2113538" cy="10488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HSD</a:t>
            </a:r>
          </a:p>
        </p:txBody>
      </p:sp>
      <p:sp>
        <p:nvSpPr>
          <p:cNvPr id="16" name="Rektangulär 19" descr="Hierarkinivå 2, objekt 1">
            <a:extLst>
              <a:ext uri="{FF2B5EF4-FFF2-40B4-BE49-F238E27FC236}">
                <a16:creationId xmlns:a16="http://schemas.microsoft.com/office/drawing/2014/main" id="{12621AC1-B724-9745-FE49-DE8984979DDC}"/>
              </a:ext>
            </a:extLst>
          </p:cNvPr>
          <p:cNvSpPr/>
          <p:nvPr/>
        </p:nvSpPr>
        <p:spPr>
          <a:xfrm>
            <a:off x="684138" y="878831"/>
            <a:ext cx="1715341" cy="1391533"/>
          </a:xfrm>
          <a:prstGeom prst="rect">
            <a:avLst/>
          </a:prstGeom>
          <a:solidFill>
            <a:schemeClr val="accent2"/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2000" tIns="108000" rIns="72000" bIns="0" numCol="1" spcCol="1270" rtlCol="0" anchor="t" anchorCtr="0">
            <a:noAutofit/>
          </a:bodyPr>
          <a:lstStyle/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t>Utvecklingsstöd</a:t>
            </a:r>
            <a:endParaRPr lang="sv-SE" sz="2000" b="1">
              <a:solidFill>
                <a:schemeClr val="bg1"/>
              </a:solidFill>
              <a:latin typeface="Tw Cen MT Condensed" panose="020B0606020104020203"/>
            </a:endParaRP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sv-SE" sz="1200" b="1">
                <a:solidFill>
                  <a:schemeClr val="bg1"/>
                </a:solidFill>
                <a:latin typeface="Tw Cen MT Condensed" panose="020B0606020104020203"/>
              </a:rPr>
              <a:t>Kvalitet</a:t>
            </a: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t>Produktion</a:t>
            </a: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t>Digitalisering och innovation</a:t>
            </a:r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7" name="Rektangulär 21" descr="Hierarkinivå 2, objekt 2">
            <a:extLst>
              <a:ext uri="{FF2B5EF4-FFF2-40B4-BE49-F238E27FC236}">
                <a16:creationId xmlns:a16="http://schemas.microsoft.com/office/drawing/2014/main" id="{21602C79-FEE2-D3C9-24C5-0A192249F213}"/>
              </a:ext>
            </a:extLst>
          </p:cNvPr>
          <p:cNvSpPr/>
          <p:nvPr/>
        </p:nvSpPr>
        <p:spPr>
          <a:xfrm>
            <a:off x="2481435" y="878830"/>
            <a:ext cx="1663279" cy="1565109"/>
          </a:xfrm>
          <a:prstGeom prst="rect">
            <a:avLst/>
          </a:prstGeom>
          <a:solidFill>
            <a:schemeClr val="accent2"/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2000" tIns="108000" rIns="72000" bIns="0" numCol="1" spcCol="1270" rtlCol="0" anchor="t" anchorCtr="0">
            <a:noAutofit/>
          </a:bodyPr>
          <a:lstStyle/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t>Ledningsstöd</a:t>
            </a:r>
            <a:endParaRPr lang="sv-SE" sz="2000" b="1">
              <a:solidFill>
                <a:schemeClr val="bg1"/>
              </a:solidFill>
              <a:latin typeface="Tw Cen MT Condensed" panose="020B0606020104020203"/>
            </a:endParaRPr>
          </a:p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sv-SE" sz="1200" b="1">
                <a:solidFill>
                  <a:schemeClr val="bg1"/>
                </a:solidFill>
                <a:latin typeface="Tw Cen MT Condensed" panose="020B0606020104020203"/>
              </a:rPr>
              <a:t>Nämndadministration</a:t>
            </a:r>
          </a:p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sv-SE" sz="1200" b="1">
                <a:solidFill>
                  <a:schemeClr val="bg1"/>
                </a:solidFill>
                <a:latin typeface="Tw Cen MT Condensed" panose="020B0606020104020203"/>
              </a:rPr>
              <a:t>Chefsstöd</a:t>
            </a:r>
          </a:p>
          <a:p>
            <a:pPr marR="0" lvl="0" indent="0" algn="ctr" defTabSz="577850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sv-SE" sz="1200" b="1">
                <a:solidFill>
                  <a:schemeClr val="bg1"/>
                </a:solidFill>
                <a:latin typeface="Tw Cen MT Condensed" panose="020B0606020104020203"/>
              </a:rPr>
              <a:t>Utredning, planering, uppföljning och analys</a:t>
            </a:r>
          </a:p>
          <a:p>
            <a:pPr marR="0" lvl="0" indent="0" algn="ctr" defTabSz="577850" fontAlgn="auto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sv-SE" sz="1200" b="1">
                <a:solidFill>
                  <a:schemeClr val="bg1"/>
                </a:solidFill>
                <a:latin typeface="Tw Cen MT Condensed" panose="020B0606020104020203"/>
              </a:rPr>
              <a:t>Strategistöd</a:t>
            </a:r>
          </a:p>
        </p:txBody>
      </p:sp>
      <p:sp>
        <p:nvSpPr>
          <p:cNvPr id="18" name="Rektangulär 23" descr="Hierarkinivå 2, objekt 3">
            <a:extLst>
              <a:ext uri="{FF2B5EF4-FFF2-40B4-BE49-F238E27FC236}">
                <a16:creationId xmlns:a16="http://schemas.microsoft.com/office/drawing/2014/main" id="{1B462946-CB53-AD55-65A2-0F8C6CBBCE3D}"/>
              </a:ext>
            </a:extLst>
          </p:cNvPr>
          <p:cNvSpPr/>
          <p:nvPr/>
        </p:nvSpPr>
        <p:spPr>
          <a:xfrm>
            <a:off x="2490960" y="2477382"/>
            <a:ext cx="1648290" cy="1036457"/>
          </a:xfrm>
          <a:prstGeom prst="rect">
            <a:avLst/>
          </a:prstGeom>
          <a:solidFill>
            <a:schemeClr val="accent2"/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2000" tIns="108000" rIns="72000" bIns="0" numCol="1" spcCol="1270" rtlCol="0" anchor="t" anchorCtr="0">
            <a:noAutofit/>
          </a:bodyPr>
          <a:lstStyle/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t>CKFU</a:t>
            </a:r>
            <a:endParaRPr lang="sv-SE" sz="2000" b="1">
              <a:solidFill>
                <a:schemeClr val="bg1"/>
              </a:solidFill>
              <a:latin typeface="Tw Cen MT Condensed" panose="020B0606020104020203"/>
            </a:endParaRPr>
          </a:p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sv-SE" sz="1200" b="1">
                <a:solidFill>
                  <a:schemeClr val="bg1"/>
                </a:solidFill>
                <a:latin typeface="Tw Cen MT Condensed" panose="020B0606020104020203"/>
              </a:rPr>
              <a:t>Som idag förutom omorganisering av studierektorer</a:t>
            </a: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sv-SE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9" name="Rektangulär 25" descr="Hierarkinivå 2, objekt 4">
            <a:extLst>
              <a:ext uri="{FF2B5EF4-FFF2-40B4-BE49-F238E27FC236}">
                <a16:creationId xmlns:a16="http://schemas.microsoft.com/office/drawing/2014/main" id="{91A85B15-1064-FCE4-3D53-DB4B84A9B147}"/>
              </a:ext>
            </a:extLst>
          </p:cNvPr>
          <p:cNvSpPr/>
          <p:nvPr/>
        </p:nvSpPr>
        <p:spPr>
          <a:xfrm>
            <a:off x="689415" y="2350895"/>
            <a:ext cx="1715341" cy="890753"/>
          </a:xfrm>
          <a:prstGeom prst="rect">
            <a:avLst/>
          </a:prstGeom>
          <a:solidFill>
            <a:schemeClr val="accent2"/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2000" tIns="108000" rIns="72000" bIns="0" numCol="1" spcCol="1270" rtlCol="0" anchor="t" anchorCtr="0">
            <a:noAutofit/>
          </a:bodyPr>
          <a:lstStyle/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t>Vårdvalskontor</a:t>
            </a:r>
            <a:endParaRPr lang="sv-SE" sz="2000" b="1">
              <a:solidFill>
                <a:schemeClr val="bg1"/>
              </a:solidFill>
              <a:latin typeface="Tw Cen MT Condensed" panose="020B0606020104020203"/>
            </a:endParaRPr>
          </a:p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sv-SE" sz="1200" b="1">
                <a:solidFill>
                  <a:schemeClr val="bg1"/>
                </a:solidFill>
                <a:latin typeface="Tw Cen MT Condensed" panose="020B0606020104020203"/>
              </a:rPr>
              <a:t>Enligt separat förslag</a:t>
            </a: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sv-SE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Rektangulär 27" descr="Hierarkinivå 2, objekt 5">
            <a:extLst>
              <a:ext uri="{FF2B5EF4-FFF2-40B4-BE49-F238E27FC236}">
                <a16:creationId xmlns:a16="http://schemas.microsoft.com/office/drawing/2014/main" id="{B0F2EEA8-8C20-65C2-5AD8-990B4EF78B4F}"/>
              </a:ext>
            </a:extLst>
          </p:cNvPr>
          <p:cNvSpPr/>
          <p:nvPr/>
        </p:nvSpPr>
        <p:spPr>
          <a:xfrm>
            <a:off x="703034" y="3318803"/>
            <a:ext cx="1715337" cy="846655"/>
          </a:xfrm>
          <a:prstGeom prst="rect">
            <a:avLst/>
          </a:prstGeom>
          <a:solidFill>
            <a:schemeClr val="accent2"/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2000" tIns="108000" rIns="72000" bIns="0" numCol="1" spcCol="1270" rtlCol="0" anchor="t" anchorCtr="0">
            <a:noAutofit/>
          </a:bodyPr>
          <a:lstStyle/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 Condensed" panose="020B0606020104020203"/>
                <a:ea typeface="+mn-ea"/>
                <a:cs typeface="+mn-cs"/>
              </a:rPr>
              <a:t>Smittskydd</a:t>
            </a:r>
            <a:endParaRPr lang="sv-SE" sz="2000" b="1">
              <a:solidFill>
                <a:schemeClr val="bg1"/>
              </a:solidFill>
              <a:latin typeface="Tw Cen MT Condensed" panose="020B0606020104020203"/>
            </a:endParaRPr>
          </a:p>
          <a:p>
            <a:pPr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sv-SE" sz="1200" b="1">
                <a:solidFill>
                  <a:schemeClr val="bg1"/>
                </a:solidFill>
                <a:latin typeface="Tw Cen MT Condensed" panose="020B0606020104020203"/>
              </a:rPr>
              <a:t>Som idag</a:t>
            </a:r>
          </a:p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sv-SE" sz="2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73FB3D69-044E-328B-FD11-AE55CC4187ED}"/>
              </a:ext>
            </a:extLst>
          </p:cNvPr>
          <p:cNvSpPr/>
          <p:nvPr/>
        </p:nvSpPr>
        <p:spPr>
          <a:xfrm>
            <a:off x="4672174" y="845729"/>
            <a:ext cx="1855551" cy="10846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/>
              <a:t>Biträdande HSD</a:t>
            </a:r>
          </a:p>
        </p:txBody>
      </p:sp>
      <p:cxnSp>
        <p:nvCxnSpPr>
          <p:cNvPr id="23" name="Rak koppling 22">
            <a:extLst>
              <a:ext uri="{FF2B5EF4-FFF2-40B4-BE49-F238E27FC236}">
                <a16:creationId xmlns:a16="http://schemas.microsoft.com/office/drawing/2014/main" id="{3DA832E1-1AE5-AF11-025B-63CF07201BDD}"/>
              </a:ext>
            </a:extLst>
          </p:cNvPr>
          <p:cNvCxnSpPr>
            <a:cxnSpLocks/>
          </p:cNvCxnSpPr>
          <p:nvPr/>
        </p:nvCxnSpPr>
        <p:spPr>
          <a:xfrm>
            <a:off x="7278335" y="1073298"/>
            <a:ext cx="0" cy="32828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k koppling 24">
            <a:extLst>
              <a:ext uri="{FF2B5EF4-FFF2-40B4-BE49-F238E27FC236}">
                <a16:creationId xmlns:a16="http://schemas.microsoft.com/office/drawing/2014/main" id="{8F05228B-CEEC-AF8F-AFBB-8761B977F759}"/>
              </a:ext>
            </a:extLst>
          </p:cNvPr>
          <p:cNvCxnSpPr>
            <a:cxnSpLocks/>
          </p:cNvCxnSpPr>
          <p:nvPr/>
        </p:nvCxnSpPr>
        <p:spPr>
          <a:xfrm>
            <a:off x="5195604" y="1094241"/>
            <a:ext cx="0" cy="32828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ak koppling 25">
            <a:extLst>
              <a:ext uri="{FF2B5EF4-FFF2-40B4-BE49-F238E27FC236}">
                <a16:creationId xmlns:a16="http://schemas.microsoft.com/office/drawing/2014/main" id="{8B7643E8-E6A7-4B18-E9F1-F9A172C26398}"/>
              </a:ext>
            </a:extLst>
          </p:cNvPr>
          <p:cNvCxnSpPr>
            <a:cxnSpLocks/>
          </p:cNvCxnSpPr>
          <p:nvPr/>
        </p:nvCxnSpPr>
        <p:spPr>
          <a:xfrm flipH="1">
            <a:off x="1411382" y="4424544"/>
            <a:ext cx="88248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ak koppling 30">
            <a:extLst>
              <a:ext uri="{FF2B5EF4-FFF2-40B4-BE49-F238E27FC236}">
                <a16:creationId xmlns:a16="http://schemas.microsoft.com/office/drawing/2014/main" id="{6447012E-5F27-3602-7DB2-72631F0522EE}"/>
              </a:ext>
            </a:extLst>
          </p:cNvPr>
          <p:cNvCxnSpPr>
            <a:cxnSpLocks/>
          </p:cNvCxnSpPr>
          <p:nvPr/>
        </p:nvCxnSpPr>
        <p:spPr>
          <a:xfrm flipH="1">
            <a:off x="4368800" y="2912361"/>
            <a:ext cx="8268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ak koppling 32">
            <a:extLst>
              <a:ext uri="{FF2B5EF4-FFF2-40B4-BE49-F238E27FC236}">
                <a16:creationId xmlns:a16="http://schemas.microsoft.com/office/drawing/2014/main" id="{51112BEC-0D5A-8824-90B6-E1C4CF4730FD}"/>
              </a:ext>
            </a:extLst>
          </p:cNvPr>
          <p:cNvCxnSpPr>
            <a:cxnSpLocks/>
          </p:cNvCxnSpPr>
          <p:nvPr/>
        </p:nvCxnSpPr>
        <p:spPr>
          <a:xfrm flipH="1">
            <a:off x="5924258" y="1662237"/>
            <a:ext cx="8268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ktangulär 27" descr="Hierarkinivå 2, objekt 5">
            <a:extLst>
              <a:ext uri="{FF2B5EF4-FFF2-40B4-BE49-F238E27FC236}">
                <a16:creationId xmlns:a16="http://schemas.microsoft.com/office/drawing/2014/main" id="{1CF8EDF9-6532-8B89-6306-25F968B0343C}"/>
              </a:ext>
            </a:extLst>
          </p:cNvPr>
          <p:cNvSpPr/>
          <p:nvPr/>
        </p:nvSpPr>
        <p:spPr>
          <a:xfrm>
            <a:off x="2461856" y="3572758"/>
            <a:ext cx="1677391" cy="556841"/>
          </a:xfrm>
          <a:prstGeom prst="rect">
            <a:avLst/>
          </a:prstGeom>
          <a:solidFill>
            <a:schemeClr val="accent2"/>
          </a:solidFill>
          <a:scene3d>
            <a:camera prst="orthographicFront"/>
            <a:lightRig rig="flat" dir="t"/>
          </a:scene3d>
          <a:sp3d prstMaterial="dkEdge"/>
        </p:spPr>
        <p:style>
          <a:lnRef idx="0">
            <a:schemeClr val="lt2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spcFirstLastPara="0" vert="horz" wrap="square" lIns="72000" tIns="108000" rIns="72000" bIns="0" numCol="1" spcCol="1270" rtlCol="0" anchor="t" anchorCtr="0">
            <a:noAutofit/>
          </a:bodyPr>
          <a:lstStyle/>
          <a:p>
            <a:pPr marL="0" marR="0" lvl="0" indent="0" algn="ctr" defTabSz="5778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lang="sv-SE" b="1">
                <a:solidFill>
                  <a:schemeClr val="bg1"/>
                </a:solidFill>
                <a:latin typeface="Tw Cen MT Condensed" panose="020B0606020104020203"/>
              </a:rPr>
              <a:t>Projektenhet Nya CSK</a:t>
            </a:r>
          </a:p>
        </p:txBody>
      </p:sp>
    </p:spTree>
    <p:extLst>
      <p:ext uri="{BB962C8B-B14F-4D97-AF65-F5344CB8AC3E}">
        <p14:creationId xmlns:p14="http://schemas.microsoft.com/office/powerpoint/2010/main" val="2015028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8A990C8-E9E9-46DD-967B-9AF072764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55644" y="2493628"/>
            <a:ext cx="6554786" cy="1311128"/>
          </a:xfrm>
        </p:spPr>
        <p:txBody>
          <a:bodyPr/>
          <a:lstStyle/>
          <a:p>
            <a:r>
              <a:rPr lang="sv-SE"/>
              <a:t>Simulering ersättning Vårdval 2026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57E94A7-75EC-44CE-9410-C23957DC3D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44806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327CF0D-E2CC-7CAE-7EB8-58FF548AC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809" y="444382"/>
            <a:ext cx="7200000" cy="690768"/>
          </a:xfrm>
        </p:spPr>
        <p:txBody>
          <a:bodyPr/>
          <a:lstStyle/>
          <a:p>
            <a:r>
              <a:rPr lang="sv-SE"/>
              <a:t>Utgångsvärden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514A02F-D15B-45FC-7939-10D6363E24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96809" y="1410056"/>
            <a:ext cx="7200000" cy="4312794"/>
          </a:xfrm>
        </p:spPr>
        <p:txBody>
          <a:bodyPr/>
          <a:lstStyle/>
          <a:p>
            <a:r>
              <a:rPr lang="sv-SE"/>
              <a:t>Simuleringen tar utgångspunkt i hälso- och sjukvårdens generella uppräkning om 3,9 % för 2026-års ersättningsnivå.</a:t>
            </a:r>
          </a:p>
          <a:p>
            <a:r>
              <a:rPr lang="sv-SE"/>
              <a:t>Vårdval är ett av de prioriterade satsningsområdena så en högre uppräkning eller särskilda satsningar kan aktualiseras.</a:t>
            </a:r>
          </a:p>
        </p:txBody>
      </p:sp>
    </p:spTree>
    <p:extLst>
      <p:ext uri="{BB962C8B-B14F-4D97-AF65-F5344CB8AC3E}">
        <p14:creationId xmlns:p14="http://schemas.microsoft.com/office/powerpoint/2010/main" val="3477962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0D37B5B-13D0-6E95-C226-9961D8513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Simulering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C4F2EDD-E9CC-E719-57CF-BD38725B0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/>
              <a:t>Simulering för 2025 utgår från aktuell ersättningsnivå och nu gällande fördelningsnycklar.</a:t>
            </a:r>
          </a:p>
          <a:p>
            <a:r>
              <a:rPr lang="sv-SE"/>
              <a:t>Simulering för 2026 utgår från tänkt ersättningsnivå 2026 och föreslagna fördelningsnycklar.</a:t>
            </a:r>
          </a:p>
        </p:txBody>
      </p:sp>
    </p:spTree>
    <p:extLst>
      <p:ext uri="{BB962C8B-B14F-4D97-AF65-F5344CB8AC3E}">
        <p14:creationId xmlns:p14="http://schemas.microsoft.com/office/powerpoint/2010/main" val="1835471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E001DC-49A6-8A7D-B5C6-EDDE0955F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Simulering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095AF94-1731-392D-06D1-74B1DF7DDE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/>
              <a:t>Simulering omfattar endast fasta ersättningar.</a:t>
            </a:r>
          </a:p>
          <a:p>
            <a:r>
              <a:rPr lang="sv-SE"/>
              <a:t>Utöver den fasta ersättningen har varje enhet möjlighet att erhålla prestations- eller målrelaterade ersättningar. Till exempel ersättning för ST-läkare, studenter, SÄBO och god antibiotikaförskrivning.</a:t>
            </a:r>
          </a:p>
        </p:txBody>
      </p:sp>
    </p:spTree>
    <p:extLst>
      <p:ext uri="{BB962C8B-B14F-4D97-AF65-F5344CB8AC3E}">
        <p14:creationId xmlns:p14="http://schemas.microsoft.com/office/powerpoint/2010/main" val="3914186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9DA3955F-686E-1C6A-EF5F-FEF33794DE4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33738" y="376238"/>
          <a:ext cx="5724525" cy="610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724611" imgH="6105658" progId="Excel.Sheet.12">
                  <p:embed/>
                </p:oleObj>
              </mc:Choice>
              <mc:Fallback>
                <p:oleObj name="Worksheet" r:id="rId2" imgW="5724611" imgH="6105658" progId="Excel.Sheet.12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9DA3955F-686E-1C6A-EF5F-FEF33794DE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33738" y="376238"/>
                        <a:ext cx="5724525" cy="6105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2483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FB31A0BF-C5E5-09E6-49FD-C7375844DB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71913" y="471488"/>
          <a:ext cx="4448175" cy="591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448044" imgH="5915025" progId="Excel.Sheet.12">
                  <p:embed/>
                </p:oleObj>
              </mc:Choice>
              <mc:Fallback>
                <p:oleObj name="Worksheet" r:id="rId2" imgW="4448044" imgH="5915025" progId="Excel.Sheet.12">
                  <p:embed/>
                  <p:pic>
                    <p:nvPicPr>
                      <p:cNvPr id="5" name="Objekt 4">
                        <a:extLst>
                          <a:ext uri="{FF2B5EF4-FFF2-40B4-BE49-F238E27FC236}">
                            <a16:creationId xmlns:a16="http://schemas.microsoft.com/office/drawing/2014/main" id="{FB31A0BF-C5E5-09E6-49FD-C7375844DB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71913" y="471488"/>
                        <a:ext cx="4448175" cy="5915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ruta 5">
            <a:extLst>
              <a:ext uri="{FF2B5EF4-FFF2-40B4-BE49-F238E27FC236}">
                <a16:creationId xmlns:a16="http://schemas.microsoft.com/office/drawing/2014/main" id="{6193B2C5-B848-C478-A5A0-0D5D54193719}"/>
              </a:ext>
            </a:extLst>
          </p:cNvPr>
          <p:cNvSpPr txBox="1"/>
          <p:nvPr/>
        </p:nvSpPr>
        <p:spPr>
          <a:xfrm>
            <a:off x="1008667" y="740003"/>
            <a:ext cx="2121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Ersättning per listad 2026</a:t>
            </a:r>
          </a:p>
        </p:txBody>
      </p:sp>
    </p:spTree>
    <p:extLst>
      <p:ext uri="{BB962C8B-B14F-4D97-AF65-F5344CB8AC3E}">
        <p14:creationId xmlns:p14="http://schemas.microsoft.com/office/powerpoint/2010/main" val="1813384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8D88B-EFFF-3621-24D7-3B044163F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CC9B8941-F786-6907-CEFA-B26339A7FF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71913" y="471488"/>
          <a:ext cx="4448175" cy="591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448044" imgH="5915025" progId="Excel.Sheet.12">
                  <p:embed/>
                </p:oleObj>
              </mc:Choice>
              <mc:Fallback>
                <p:oleObj name="Worksheet" r:id="rId2" imgW="4448044" imgH="5915025" progId="Excel.Sheet.12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CC9B8941-F786-6907-CEFA-B26339A7FF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871913" y="471488"/>
                        <a:ext cx="4448175" cy="5915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ruta 5">
            <a:extLst>
              <a:ext uri="{FF2B5EF4-FFF2-40B4-BE49-F238E27FC236}">
                <a16:creationId xmlns:a16="http://schemas.microsoft.com/office/drawing/2014/main" id="{03288B8D-9229-32E3-2C8B-601FE37CBEF1}"/>
              </a:ext>
            </a:extLst>
          </p:cNvPr>
          <p:cNvSpPr txBox="1"/>
          <p:nvPr/>
        </p:nvSpPr>
        <p:spPr>
          <a:xfrm>
            <a:off x="1008667" y="740003"/>
            <a:ext cx="2121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Ersättning per listad 2026</a:t>
            </a:r>
          </a:p>
        </p:txBody>
      </p:sp>
    </p:spTree>
    <p:extLst>
      <p:ext uri="{BB962C8B-B14F-4D97-AF65-F5344CB8AC3E}">
        <p14:creationId xmlns:p14="http://schemas.microsoft.com/office/powerpoint/2010/main" val="1430588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B80F12-72E6-C615-F94B-8C0F4BBAE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Ersättning per listad jmf 2025 och 2026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5B88847F-B9F5-34DD-9DEA-DA7D265ADB91}"/>
              </a:ext>
            </a:extLst>
          </p:cNvPr>
          <p:cNvSpPr txBox="1"/>
          <p:nvPr/>
        </p:nvSpPr>
        <p:spPr>
          <a:xfrm>
            <a:off x="7070103" y="3222557"/>
            <a:ext cx="33653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Skillnad i min och maxersättning har minskat till 2026 vilket har varit ett uttalat mål</a:t>
            </a:r>
          </a:p>
        </p:txBody>
      </p:sp>
      <p:graphicFrame>
        <p:nvGraphicFramePr>
          <p:cNvPr id="8" name="Objekt 7">
            <a:extLst>
              <a:ext uri="{FF2B5EF4-FFF2-40B4-BE49-F238E27FC236}">
                <a16:creationId xmlns:a16="http://schemas.microsoft.com/office/drawing/2014/main" id="{FAC428DE-A750-8538-04BC-72A825D8C46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68999" y="3370074"/>
          <a:ext cx="4328595" cy="23807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nary Worksheet" r:id="rId2" imgW="2095395" imgH="1152432" progId="Excel.SheetBinaryMacroEnabled.12">
                  <p:embed/>
                </p:oleObj>
              </mc:Choice>
              <mc:Fallback>
                <p:oleObj name="Binary Worksheet" r:id="rId2" imgW="2095395" imgH="1152432" progId="Excel.SheetBinaryMacroEnabled.12">
                  <p:embed/>
                  <p:pic>
                    <p:nvPicPr>
                      <p:cNvPr id="8" name="Objekt 7">
                        <a:extLst>
                          <a:ext uri="{FF2B5EF4-FFF2-40B4-BE49-F238E27FC236}">
                            <a16:creationId xmlns:a16="http://schemas.microsoft.com/office/drawing/2014/main" id="{FAC428DE-A750-8538-04BC-72A825D8C46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68999" y="3370074"/>
                        <a:ext cx="4328595" cy="23807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78788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620EC1E-5028-EDAF-13A2-9840DAA6D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8290" y="202456"/>
            <a:ext cx="7200000" cy="1325563"/>
          </a:xfrm>
        </p:spPr>
        <p:txBody>
          <a:bodyPr/>
          <a:lstStyle/>
          <a:p>
            <a:r>
              <a:rPr lang="sv-SE"/>
              <a:t>Dagens punkter	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AD8D9DE-6C6E-22D3-D13C-4AB11FE1EC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78290" y="1613716"/>
            <a:ext cx="7200000" cy="444305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/>
              <a:t>Inledning</a:t>
            </a:r>
          </a:p>
          <a:p>
            <a:pPr marL="251460" indent="-251460"/>
            <a:r>
              <a:rPr lang="sv-SE"/>
              <a:t>SEFOS –säker informationsöverföring</a:t>
            </a:r>
            <a:endParaRPr lang="sv-SE">
              <a:cs typeface="Arial"/>
            </a:endParaRPr>
          </a:p>
          <a:p>
            <a:pPr marL="251460" indent="-251460"/>
            <a:r>
              <a:rPr lang="sv-SE">
                <a:cs typeface="Arial"/>
              </a:rPr>
              <a:t>LiV-kassan</a:t>
            </a:r>
          </a:p>
          <a:p>
            <a:pPr marL="251460" indent="-251460"/>
            <a:r>
              <a:rPr lang="sv-SE">
                <a:cs typeface="Arial"/>
              </a:rPr>
              <a:t>Paus</a:t>
            </a:r>
          </a:p>
          <a:p>
            <a:pPr marL="251460" indent="-251460"/>
            <a:r>
              <a:rPr lang="sv-SE">
                <a:cs typeface="Arial"/>
              </a:rPr>
              <a:t>Antibiotikasmart vårdcentral</a:t>
            </a:r>
          </a:p>
          <a:p>
            <a:pPr marL="251460" indent="-251460"/>
            <a:r>
              <a:rPr lang="sv-SE">
                <a:cs typeface="Arial"/>
              </a:rPr>
              <a:t>Vårdövergång och habilitering</a:t>
            </a:r>
          </a:p>
          <a:p>
            <a:pPr marL="251460" indent="-251460"/>
            <a:r>
              <a:rPr lang="sv-SE">
                <a:cs typeface="Arial"/>
              </a:rPr>
              <a:t>Allmänmedicinska frågor</a:t>
            </a:r>
          </a:p>
          <a:p>
            <a:pPr marL="251460" indent="-251460"/>
            <a:r>
              <a:rPr lang="sv-SE">
                <a:cs typeface="Arial"/>
              </a:rPr>
              <a:t>Övriga frågor</a:t>
            </a:r>
          </a:p>
        </p:txBody>
      </p:sp>
    </p:spTree>
    <p:extLst>
      <p:ext uri="{BB962C8B-B14F-4D97-AF65-F5344CB8AC3E}">
        <p14:creationId xmlns:p14="http://schemas.microsoft.com/office/powerpoint/2010/main" val="25845970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45FFD69-267C-3F87-44B2-EF5323CF5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Uppräkning fördelat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FA45436F-9BEF-27FE-810A-B951929C5F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67219" y="3075521"/>
          <a:ext cx="4766595" cy="1264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nary Worksheet" r:id="rId2" imgW="2190608" imgH="580892" progId="Excel.SheetBinaryMacroEnabled.12">
                  <p:embed/>
                </p:oleObj>
              </mc:Choice>
              <mc:Fallback>
                <p:oleObj name="Binary Worksheet" r:id="rId2" imgW="2190608" imgH="580892" progId="Excel.SheetBinaryMacroEnabled.12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FA45436F-9BEF-27FE-810A-B951929C5F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567219" y="3075521"/>
                        <a:ext cx="4766595" cy="12641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0746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8A990C8-E9E9-46DD-967B-9AF072764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55643" y="2493628"/>
            <a:ext cx="6520603" cy="1311128"/>
          </a:xfrm>
        </p:spPr>
        <p:txBody>
          <a:bodyPr/>
          <a:lstStyle/>
          <a:p>
            <a:r>
              <a:rPr lang="sv-SE"/>
              <a:t>”Värmländsk  viktlista”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57E94A7-75EC-44CE-9410-C23957DC3D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/>
              <a:t>20250708</a:t>
            </a:r>
          </a:p>
        </p:txBody>
      </p:sp>
    </p:spTree>
    <p:extLst>
      <p:ext uri="{BB962C8B-B14F-4D97-AF65-F5344CB8AC3E}">
        <p14:creationId xmlns:p14="http://schemas.microsoft.com/office/powerpoint/2010/main" val="1788331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66D8708-C10E-3593-AB52-8F98CB1A8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”Värmländsk viktlista”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D8BCD4E-2C3D-A960-E450-AFD18FB7B5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/>
              <a:t>Viktlistan är en beskrivning av vårdkonsumtion för olika åldersgrupper och kön. </a:t>
            </a:r>
          </a:p>
          <a:p>
            <a:r>
              <a:rPr lang="sv-SE"/>
              <a:t>Viktlistan används för att fördela ekonomiska ersättningar till vårdcentraler inom vårdvalet i Värmland.</a:t>
            </a:r>
          </a:p>
        </p:txBody>
      </p:sp>
    </p:spTree>
    <p:extLst>
      <p:ext uri="{BB962C8B-B14F-4D97-AF65-F5344CB8AC3E}">
        <p14:creationId xmlns:p14="http://schemas.microsoft.com/office/powerpoint/2010/main" val="1845770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F3E18-031E-B52E-D1FD-25A478D9D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C209B70-8B31-7C39-C37C-93D3588FF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”Värmländsk viktlista”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0CC531A-32E4-7412-0E05-A3CDD7E3CD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/>
              <a:t>Inom Vårdval Värmland har allt sedan starten år 2010 använts viktlistor som är framtagna inom Västra Götalandsregionen.</a:t>
            </a:r>
          </a:p>
          <a:p>
            <a:r>
              <a:rPr lang="sv-SE"/>
              <a:t>Nu är framtaget en ”värmländsk viktlista” som specifikt visar värmlänningars vårdkonsumtion inom olika åldrar och kön.</a:t>
            </a:r>
          </a:p>
        </p:txBody>
      </p:sp>
    </p:spTree>
    <p:extLst>
      <p:ext uri="{BB962C8B-B14F-4D97-AF65-F5344CB8AC3E}">
        <p14:creationId xmlns:p14="http://schemas.microsoft.com/office/powerpoint/2010/main" val="1176341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4F206E9-3E45-3D3B-3DC9-359C4A481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6809" y="972000"/>
            <a:ext cx="7200000" cy="711521"/>
          </a:xfrm>
        </p:spPr>
        <p:txBody>
          <a:bodyPr/>
          <a:lstStyle/>
          <a:p>
            <a:r>
              <a:rPr lang="sv-SE"/>
              <a:t>”Värmländsk viktlista”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31D9DE0C-EEF2-C076-2DB9-F945E75C7C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96809" y="1760434"/>
            <a:ext cx="7200000" cy="3962416"/>
          </a:xfrm>
        </p:spPr>
        <p:txBody>
          <a:bodyPr/>
          <a:lstStyle/>
          <a:p>
            <a:pPr marL="0" indent="0">
              <a:buNone/>
            </a:pPr>
            <a:r>
              <a:rPr lang="sv-SE"/>
              <a:t>Argument för en ”värmländsk viktlista”:</a:t>
            </a:r>
          </a:p>
          <a:p>
            <a:pPr>
              <a:buFontTx/>
              <a:buChar char="-"/>
            </a:pPr>
            <a:r>
              <a:rPr lang="sv-SE"/>
              <a:t>Vid en jämförelse med andra regioner syns ingen enhetlig bild avseende kostnader för vårdkonsumtion</a:t>
            </a:r>
          </a:p>
          <a:p>
            <a:pPr>
              <a:buFontTx/>
              <a:buChar char="-"/>
            </a:pPr>
            <a:r>
              <a:rPr lang="sv-SE"/>
              <a:t>Oklart vilka beräkningsvärden som används i andra regioner</a:t>
            </a:r>
          </a:p>
          <a:p>
            <a:pPr>
              <a:buFontTx/>
              <a:buChar char="-"/>
            </a:pPr>
            <a:r>
              <a:rPr lang="sv-SE"/>
              <a:t>Sannolikt att vårdkonsumtion skiljer sig mellan olika regioner</a:t>
            </a:r>
          </a:p>
          <a:p>
            <a:pPr>
              <a:buFontTx/>
              <a:buChar char="-"/>
            </a:pPr>
            <a:r>
              <a:rPr lang="sv-SE"/>
              <a:t>Framtagen viktlista visar faktisk vårdkonsumtion för Värmlands invånare på vårdcentral</a:t>
            </a:r>
          </a:p>
        </p:txBody>
      </p:sp>
    </p:spTree>
    <p:extLst>
      <p:ext uri="{BB962C8B-B14F-4D97-AF65-F5344CB8AC3E}">
        <p14:creationId xmlns:p14="http://schemas.microsoft.com/office/powerpoint/2010/main" val="3016263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88C27C8-E6D2-083F-4203-C0BD99A66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”Värmländsk viktlista”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B69C0599-C151-B889-702D-44EBAEE52D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err="1"/>
              <a:t>ddddd</a:t>
            </a:r>
            <a:endParaRPr lang="sv-SE"/>
          </a:p>
        </p:txBody>
      </p: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D9E2C877-047D-6D5B-A2A0-CA4DD7CD5108}"/>
              </a:ext>
            </a:extLst>
          </p:cNvPr>
          <p:cNvGraphicFramePr>
            <a:graphicFrameLocks noGrp="1"/>
          </p:cNvGraphicFramePr>
          <p:nvPr/>
        </p:nvGraphicFramePr>
        <p:xfrm>
          <a:off x="1942476" y="2455140"/>
          <a:ext cx="5664071" cy="2946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90630">
                  <a:extLst>
                    <a:ext uri="{9D8B030D-6E8A-4147-A177-3AD203B41FA5}">
                      <a16:colId xmlns:a16="http://schemas.microsoft.com/office/drawing/2014/main" val="3249473388"/>
                    </a:ext>
                  </a:extLst>
                </a:gridCol>
                <a:gridCol w="2673441">
                  <a:extLst>
                    <a:ext uri="{9D8B030D-6E8A-4147-A177-3AD203B41FA5}">
                      <a16:colId xmlns:a16="http://schemas.microsoft.com/office/drawing/2014/main" val="4004555199"/>
                    </a:ext>
                  </a:extLst>
                </a:gridCol>
              </a:tblGrid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källa:</a:t>
                      </a:r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119533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Logex Costing KPP 2024 ver 3 (slutversion)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70262964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41386603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Urval:</a:t>
                      </a:r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7622254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Primärvård Öppenvård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175560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Vårdcentalsområden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4131-4135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4517019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Ej jourmottagningar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753569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Ej närvård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1009427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Ej privata VC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0951542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Inklusive Vårdcentral Värmland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4755519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0587870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Antal listade värmlänningar per dec 2024</a:t>
                      </a:r>
                      <a:endParaRPr lang="sv-SE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3671832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källa  FLISA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86922860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48796097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Total KPP kostnad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Exklusive läkemedel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01192318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algn="l" fontAlgn="b"/>
                      <a:r>
                        <a:rPr lang="sv-SE" sz="1100" u="none" strike="noStrike">
                          <a:effectLst/>
                        </a:rPr>
                        <a:t>Samtliga kvalificerade KPP-kontakter</a:t>
                      </a:r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sv-S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18196479"/>
                  </a:ext>
                </a:extLst>
              </a:tr>
            </a:tbl>
          </a:graphicData>
        </a:graphic>
      </p:graphicFrame>
      <p:sp>
        <p:nvSpPr>
          <p:cNvPr id="5" name="textruta 4">
            <a:extLst>
              <a:ext uri="{FF2B5EF4-FFF2-40B4-BE49-F238E27FC236}">
                <a16:creationId xmlns:a16="http://schemas.microsoft.com/office/drawing/2014/main" id="{0587461F-47B3-15DB-DFAF-EFA541C5626E}"/>
              </a:ext>
            </a:extLst>
          </p:cNvPr>
          <p:cNvSpPr txBox="1"/>
          <p:nvPr/>
        </p:nvSpPr>
        <p:spPr>
          <a:xfrm>
            <a:off x="7935017" y="2455140"/>
            <a:ext cx="3175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/>
              <a:t>Medelvärde av index för 2022, 2023 och 2024 för att få en jämnare kurva. Ska uppdateras årligen med treårsmedelvärde.</a:t>
            </a:r>
          </a:p>
        </p:txBody>
      </p:sp>
    </p:spTree>
    <p:extLst>
      <p:ext uri="{BB962C8B-B14F-4D97-AF65-F5344CB8AC3E}">
        <p14:creationId xmlns:p14="http://schemas.microsoft.com/office/powerpoint/2010/main" val="28329388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Platshållare för innehåll 2">
            <a:extLst>
              <a:ext uri="{FF2B5EF4-FFF2-40B4-BE49-F238E27FC236}">
                <a16:creationId xmlns:a16="http://schemas.microsoft.com/office/drawing/2014/main" id="{D774B93E-B8AC-2200-A4A0-29178030198B}"/>
              </a:ext>
            </a:extLst>
          </p:cNvPr>
          <p:cNvGraphicFramePr>
            <a:graphicFrameLocks noGrp="1"/>
          </p:cNvGraphicFramePr>
          <p:nvPr>
            <p:ph sz="half" idx="14"/>
          </p:nvPr>
        </p:nvGraphicFramePr>
        <p:xfrm>
          <a:off x="1800225" y="1135063"/>
          <a:ext cx="8639175" cy="4589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577441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3D99CEF-DD6B-8D9B-D1E7-5F948D18E2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Administrativ styrning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216B793-D823-3634-3187-7399AE67E3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27991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iss, rita, diagram&#10;&#10;AI-genererat innehåll kan vara felaktigt.">
            <a:extLst>
              <a:ext uri="{FF2B5EF4-FFF2-40B4-BE49-F238E27FC236}">
                <a16:creationId xmlns:a16="http://schemas.microsoft.com/office/drawing/2014/main" id="{458EB782-EE7D-F8C8-1885-404F802D2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2058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C704920-E738-6D07-8F07-FA7D71887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Förändrade förutsättningar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1DC9D74-D145-1523-23E5-DDFCD4C7D2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/>
              <a:t>Nationella kunskapsstöd</a:t>
            </a:r>
          </a:p>
          <a:p>
            <a:r>
              <a:rPr lang="sv-SE"/>
              <a:t>Aldrig varit så lätt att hitta information som idag</a:t>
            </a:r>
          </a:p>
        </p:txBody>
      </p:sp>
    </p:spTree>
    <p:extLst>
      <p:ext uri="{BB962C8B-B14F-4D97-AF65-F5344CB8AC3E}">
        <p14:creationId xmlns:p14="http://schemas.microsoft.com/office/powerpoint/2010/main" val="2545502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8A990C8-E9E9-46DD-967B-9AF0727641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55644" y="2493628"/>
            <a:ext cx="6059130" cy="1311128"/>
          </a:xfrm>
        </p:spPr>
        <p:txBody>
          <a:bodyPr/>
          <a:lstStyle/>
          <a:p>
            <a:r>
              <a:rPr lang="sv-SE"/>
              <a:t>Vårdvalsråd</a:t>
            </a:r>
            <a:br>
              <a:rPr lang="sv-SE"/>
            </a:br>
            <a:r>
              <a:rPr lang="sv-SE"/>
              <a:t>Ledningsinformation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057E94A7-75EC-44CE-9410-C23957DC3D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/>
              <a:t>250925</a:t>
            </a:r>
          </a:p>
        </p:txBody>
      </p:sp>
    </p:spTree>
    <p:extLst>
      <p:ext uri="{BB962C8B-B14F-4D97-AF65-F5344CB8AC3E}">
        <p14:creationId xmlns:p14="http://schemas.microsoft.com/office/powerpoint/2010/main" val="6090479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AEBED1D-1BDF-A713-99F3-D87269AC0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Förändrat arbetssätt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3A37232-91D2-090F-64EA-BEB629AF84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/>
              <a:t>Mer inriktat på vad istället för hur!</a:t>
            </a:r>
          </a:p>
          <a:p>
            <a:r>
              <a:rPr lang="sv-SE"/>
              <a:t>Tydligare uppföljning av resultat och måluppfyllnad istället för beskrivning av hur!</a:t>
            </a:r>
          </a:p>
        </p:txBody>
      </p:sp>
    </p:spTree>
    <p:extLst>
      <p:ext uri="{BB962C8B-B14F-4D97-AF65-F5344CB8AC3E}">
        <p14:creationId xmlns:p14="http://schemas.microsoft.com/office/powerpoint/2010/main" val="26194051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7A4ABB3-2259-AC0F-2609-7D52C92FB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Framtida inriktning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F04EE25E-8E10-7C51-D96B-2FEC2F3029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/>
              <a:t>Överenskommelser</a:t>
            </a:r>
          </a:p>
          <a:p>
            <a:r>
              <a:rPr lang="sv-SE"/>
              <a:t>Instruktioner</a:t>
            </a:r>
          </a:p>
          <a:p>
            <a:r>
              <a:rPr lang="sv-SE"/>
              <a:t>Exempel på arbetssätt</a:t>
            </a:r>
          </a:p>
        </p:txBody>
      </p:sp>
    </p:spTree>
    <p:extLst>
      <p:ext uri="{BB962C8B-B14F-4D97-AF65-F5344CB8AC3E}">
        <p14:creationId xmlns:p14="http://schemas.microsoft.com/office/powerpoint/2010/main" val="7380317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89467E8-ADBB-199B-6BC9-0E9D45F428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55643" y="2493628"/>
            <a:ext cx="7648809" cy="1311128"/>
          </a:xfrm>
        </p:spPr>
        <p:txBody>
          <a:bodyPr/>
          <a:lstStyle/>
          <a:p>
            <a:r>
              <a:rPr lang="sv-SE"/>
              <a:t>Säker informationsöverföring </a:t>
            </a:r>
            <a:br>
              <a:rPr lang="sv-SE"/>
            </a:br>
            <a:r>
              <a:rPr lang="sv-SE"/>
              <a:t>med SEFOS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688258AB-0F76-43FE-3ACA-84FCDA9EBC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55645" y="3804757"/>
            <a:ext cx="6855178" cy="645902"/>
          </a:xfrm>
        </p:spPr>
        <p:txBody>
          <a:bodyPr/>
          <a:lstStyle/>
          <a:p>
            <a:r>
              <a:rPr lang="sv-SE"/>
              <a:t>Milena Andersson, projektledare IT</a:t>
            </a:r>
          </a:p>
          <a:p>
            <a:r>
              <a:rPr lang="sv-SE"/>
              <a:t>Monica Ask, informationssäkerhetssamordnare</a:t>
            </a:r>
          </a:p>
          <a:p>
            <a:r>
              <a:rPr lang="sv-SE"/>
              <a:t>Jan Hellberg, kundansvarig IT kundgrupp Hälso- och sjukvård</a:t>
            </a:r>
          </a:p>
        </p:txBody>
      </p:sp>
    </p:spTree>
    <p:extLst>
      <p:ext uri="{BB962C8B-B14F-4D97-AF65-F5344CB8AC3E}">
        <p14:creationId xmlns:p14="http://schemas.microsoft.com/office/powerpoint/2010/main" val="42707580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45E0549-2635-73E9-8679-53B72709E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 bwMode="auto">
          <a:xfrm>
            <a:off x="345600" y="10"/>
            <a:ext cx="11846400" cy="685799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D8D0D80E-3296-F903-7A15-56F7FF89A7F3}"/>
              </a:ext>
            </a:extLst>
          </p:cNvPr>
          <p:cNvSpPr txBox="1">
            <a:spLocks/>
          </p:cNvSpPr>
          <p:nvPr/>
        </p:nvSpPr>
        <p:spPr>
          <a:xfrm>
            <a:off x="777343" y="1390779"/>
            <a:ext cx="4107412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47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br>
              <a:rPr lang="sv-SE" sz="5100" b="1" kern="1200">
                <a:latin typeface="+mj-lt"/>
                <a:ea typeface="+mj-ea"/>
                <a:cs typeface="+mj-cs"/>
              </a:rPr>
            </a:br>
            <a:r>
              <a:rPr lang="sv-SE" sz="5100" b="1" kern="1200">
                <a:latin typeface="+mj-lt"/>
                <a:ea typeface="+mj-ea"/>
                <a:cs typeface="+mj-cs"/>
              </a:rPr>
              <a:t>Säker Informationsöverföring</a:t>
            </a:r>
          </a:p>
          <a:p>
            <a:pPr>
              <a:spcAft>
                <a:spcPts val="600"/>
              </a:spcAft>
            </a:pPr>
            <a:r>
              <a:rPr lang="sv-SE" sz="2800" b="1" kern="1200">
                <a:latin typeface="+mj-lt"/>
                <a:ea typeface="+mj-ea"/>
                <a:cs typeface="+mj-cs"/>
              </a:rPr>
              <a:t>SEFOS som säker meddelandeapplikation</a:t>
            </a:r>
          </a:p>
        </p:txBody>
      </p:sp>
    </p:spTree>
    <p:extLst>
      <p:ext uri="{BB962C8B-B14F-4D97-AF65-F5344CB8AC3E}">
        <p14:creationId xmlns:p14="http://schemas.microsoft.com/office/powerpoint/2010/main" val="630841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A36F725D-791C-B2A3-8CB4-53998B96D7E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6700" y="188540"/>
            <a:ext cx="10515600" cy="1325563"/>
          </a:xfrm>
        </p:spPr>
        <p:txBody>
          <a:bodyPr vert="horz" lIns="91440" tIns="45720" rIns="91440" bIns="45720" rtlCol="0" anchor="ctr" anchorCtr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b="1" kern="1200"/>
              <a:t>3 </a:t>
            </a:r>
            <a:r>
              <a:rPr lang="en-US" b="1" kern="1200" err="1"/>
              <a:t>viktiga</a:t>
            </a:r>
            <a:r>
              <a:rPr lang="en-US" b="1" kern="1200"/>
              <a:t> </a:t>
            </a:r>
            <a:r>
              <a:rPr lang="en-US" b="1" kern="1200" err="1"/>
              <a:t>punkter</a:t>
            </a:r>
            <a:r>
              <a:rPr lang="en-US" b="1" kern="1200"/>
              <a:t> om den </a:t>
            </a:r>
            <a:r>
              <a:rPr lang="en-US" b="1" kern="1200" err="1"/>
              <a:t>nuvarande</a:t>
            </a:r>
            <a:r>
              <a:rPr lang="en-US" b="1" kern="1200"/>
              <a:t> </a:t>
            </a:r>
            <a:r>
              <a:rPr lang="en-US" b="1" kern="1200" err="1"/>
              <a:t>situationen</a:t>
            </a:r>
            <a:endParaRPr lang="en-US" b="1" kern="1200"/>
          </a:p>
        </p:txBody>
      </p:sp>
      <p:graphicFrame>
        <p:nvGraphicFramePr>
          <p:cNvPr id="6" name="Platshållare för text 2">
            <a:extLst>
              <a:ext uri="{FF2B5EF4-FFF2-40B4-BE49-F238E27FC236}">
                <a16:creationId xmlns:a16="http://schemas.microsoft.com/office/drawing/2014/main" id="{D8010801-AE29-21C3-5B02-08C1902CAEB6}"/>
              </a:ext>
            </a:extLst>
          </p:cNvPr>
          <p:cNvGraphicFramePr/>
          <p:nvPr/>
        </p:nvGraphicFramePr>
        <p:xfrm>
          <a:off x="345336" y="1728483"/>
          <a:ext cx="10515600" cy="3990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" name="Grupp 2">
            <a:extLst>
              <a:ext uri="{FF2B5EF4-FFF2-40B4-BE49-F238E27FC236}">
                <a16:creationId xmlns:a16="http://schemas.microsoft.com/office/drawing/2014/main" id="{832612E4-D534-C978-8749-C9BCACD59408}"/>
              </a:ext>
            </a:extLst>
          </p:cNvPr>
          <p:cNvGrpSpPr/>
          <p:nvPr/>
        </p:nvGrpSpPr>
        <p:grpSpPr>
          <a:xfrm>
            <a:off x="9512588" y="1814706"/>
            <a:ext cx="914400" cy="914400"/>
            <a:chOff x="10086754" y="1805914"/>
            <a:chExt cx="914400" cy="914400"/>
          </a:xfrm>
        </p:grpSpPr>
        <p:pic>
          <p:nvPicPr>
            <p:cNvPr id="10" name="Bild 9" descr="Skrivare kontur">
              <a:extLst>
                <a:ext uri="{FF2B5EF4-FFF2-40B4-BE49-F238E27FC236}">
                  <a16:creationId xmlns:a16="http://schemas.microsoft.com/office/drawing/2014/main" id="{AAF3A09E-8584-EBC1-0A74-6E77432D7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086754" y="1805914"/>
              <a:ext cx="914400" cy="914400"/>
            </a:xfrm>
            <a:prstGeom prst="rect">
              <a:avLst/>
            </a:prstGeom>
          </p:spPr>
        </p:pic>
        <p:grpSp>
          <p:nvGrpSpPr>
            <p:cNvPr id="2" name="Grupp 1">
              <a:extLst>
                <a:ext uri="{FF2B5EF4-FFF2-40B4-BE49-F238E27FC236}">
                  <a16:creationId xmlns:a16="http://schemas.microsoft.com/office/drawing/2014/main" id="{C7D5E01E-3C15-8771-8394-8CEBE2585159}"/>
                </a:ext>
              </a:extLst>
            </p:cNvPr>
            <p:cNvGrpSpPr/>
            <p:nvPr/>
          </p:nvGrpSpPr>
          <p:grpSpPr>
            <a:xfrm>
              <a:off x="10210579" y="1930654"/>
              <a:ext cx="666750" cy="664919"/>
              <a:chOff x="9156738" y="1950365"/>
              <a:chExt cx="666750" cy="664919"/>
            </a:xfrm>
          </p:grpSpPr>
          <p:cxnSp>
            <p:nvCxnSpPr>
              <p:cNvPr id="8" name="Rak koppling 7">
                <a:extLst>
                  <a:ext uri="{FF2B5EF4-FFF2-40B4-BE49-F238E27FC236}">
                    <a16:creationId xmlns:a16="http://schemas.microsoft.com/office/drawing/2014/main" id="{D200A646-09E4-3235-D79C-B23D7BCA9E3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156738" y="1950365"/>
                <a:ext cx="666750" cy="66491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Rak koppling 10">
                <a:extLst>
                  <a:ext uri="{FF2B5EF4-FFF2-40B4-BE49-F238E27FC236}">
                    <a16:creationId xmlns:a16="http://schemas.microsoft.com/office/drawing/2014/main" id="{8A1DC08E-2FBF-0B40-6514-22005C9597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56738" y="1950365"/>
                <a:ext cx="666750" cy="664919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" name="Grupp 4">
            <a:extLst>
              <a:ext uri="{FF2B5EF4-FFF2-40B4-BE49-F238E27FC236}">
                <a16:creationId xmlns:a16="http://schemas.microsoft.com/office/drawing/2014/main" id="{E9734310-191C-409F-E2B4-2AFA9F5A20EC}"/>
              </a:ext>
            </a:extLst>
          </p:cNvPr>
          <p:cNvGrpSpPr/>
          <p:nvPr/>
        </p:nvGrpSpPr>
        <p:grpSpPr>
          <a:xfrm>
            <a:off x="10185446" y="3214495"/>
            <a:ext cx="914400" cy="914400"/>
            <a:chOff x="10210800" y="3834438"/>
            <a:chExt cx="914400" cy="914400"/>
          </a:xfrm>
        </p:grpSpPr>
        <p:pic>
          <p:nvPicPr>
            <p:cNvPr id="15" name="Bild 14" descr="Ambitioner kontur">
              <a:extLst>
                <a:ext uri="{FF2B5EF4-FFF2-40B4-BE49-F238E27FC236}">
                  <a16:creationId xmlns:a16="http://schemas.microsoft.com/office/drawing/2014/main" id="{DB54F775-7CE9-A904-1FB5-40CB25F60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210800" y="3834438"/>
              <a:ext cx="914400" cy="914400"/>
            </a:xfrm>
            <a:prstGeom prst="rect">
              <a:avLst/>
            </a:prstGeom>
          </p:spPr>
        </p:pic>
        <p:cxnSp>
          <p:nvCxnSpPr>
            <p:cNvPr id="16" name="Rak koppling 15">
              <a:extLst>
                <a:ext uri="{FF2B5EF4-FFF2-40B4-BE49-F238E27FC236}">
                  <a16:creationId xmlns:a16="http://schemas.microsoft.com/office/drawing/2014/main" id="{676AF06E-68E4-2FAA-51B6-FDCD81B88FF7}"/>
                </a:ext>
              </a:extLst>
            </p:cNvPr>
            <p:cNvCxnSpPr>
              <a:cxnSpLocks/>
            </p:cNvCxnSpPr>
            <p:nvPr/>
          </p:nvCxnSpPr>
          <p:spPr>
            <a:xfrm>
              <a:off x="10331746" y="3975128"/>
              <a:ext cx="666750" cy="66491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Rak koppling 16">
              <a:extLst>
                <a:ext uri="{FF2B5EF4-FFF2-40B4-BE49-F238E27FC236}">
                  <a16:creationId xmlns:a16="http://schemas.microsoft.com/office/drawing/2014/main" id="{E1B13E6D-004F-85CC-F674-4F6AF2593D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31746" y="4029523"/>
              <a:ext cx="666750" cy="66491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" name="Bild 19" descr="Ui ux kontur">
            <a:extLst>
              <a:ext uri="{FF2B5EF4-FFF2-40B4-BE49-F238E27FC236}">
                <a16:creationId xmlns:a16="http://schemas.microsoft.com/office/drawing/2014/main" id="{89B6EC22-3F16-13F7-8AA6-01506731EF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932264" y="461428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046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19EC724-839F-5E9E-8222-12E1C071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sv-SE" sz="4000">
                <a:latin typeface="+mn-lt"/>
                <a:ea typeface="+mn-ea"/>
                <a:cs typeface="+mn-cs"/>
              </a:rPr>
              <a:t>Befintliga IT-stöd för säker informationsöverföring</a:t>
            </a:r>
            <a:br>
              <a:rPr lang="sv-SE"/>
            </a:br>
            <a:endParaRPr lang="sv-SE"/>
          </a:p>
        </p:txBody>
      </p:sp>
      <p:graphicFrame>
        <p:nvGraphicFramePr>
          <p:cNvPr id="5" name="Platshållare för text 2">
            <a:extLst>
              <a:ext uri="{FF2B5EF4-FFF2-40B4-BE49-F238E27FC236}">
                <a16:creationId xmlns:a16="http://schemas.microsoft.com/office/drawing/2014/main" id="{C4EE9B52-9051-AF7F-1073-7DAC86C54D95}"/>
              </a:ext>
            </a:extLst>
          </p:cNvPr>
          <p:cNvGraphicFramePr/>
          <p:nvPr/>
        </p:nvGraphicFramePr>
        <p:xfrm>
          <a:off x="682137" y="1759683"/>
          <a:ext cx="10515600" cy="3990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955535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09748A5-D43E-BDFE-D749-727FEDB74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3175" y="972000"/>
            <a:ext cx="4140000" cy="1325563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b="1" kern="1200">
                <a:latin typeface="+mj-lt"/>
                <a:ea typeface="+mj-ea"/>
                <a:cs typeface="+mj-cs"/>
              </a:rPr>
              <a:t>Vad är SEFOS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43E75EAA-440C-8A0A-4C6B-6FF79E893D0A}"/>
              </a:ext>
            </a:extLst>
          </p:cNvPr>
          <p:cNvSpPr txBox="1"/>
          <p:nvPr/>
        </p:nvSpPr>
        <p:spPr>
          <a:xfrm>
            <a:off x="7003175" y="2550907"/>
            <a:ext cx="4140000" cy="21772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600"/>
              </a:spcBef>
            </a:pPr>
            <a:r>
              <a:rPr lang="sv-SE" sz="2000" baseline="0"/>
              <a:t>SEFOS är en svensk tjänst för säker kommunikation av känslig information. </a:t>
            </a:r>
          </a:p>
          <a:p>
            <a:pPr>
              <a:spcBef>
                <a:spcPts val="600"/>
              </a:spcBef>
            </a:pPr>
            <a:r>
              <a:rPr lang="sv-SE" sz="2000" baseline="0"/>
              <a:t>Vi använder SEFOS både som vår meddelandeapplikation och som vår SDK Access-operatör.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CBA3237D-ED0B-000B-A6B7-647EA4861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600" y="2070468"/>
            <a:ext cx="6214667" cy="29364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9748858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B195AC3-1096-9589-371A-9EBB82F27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3496" y="972000"/>
            <a:ext cx="8640000" cy="1325563"/>
          </a:xfrm>
        </p:spPr>
        <p:txBody>
          <a:bodyPr anchor="b">
            <a:normAutofit/>
          </a:bodyPr>
          <a:lstStyle/>
          <a:p>
            <a:r>
              <a:rPr lang="sv-SE"/>
              <a:t>Så används SEFOS idag på Region Värmlands vårdcentraler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55AE2C70-6064-BF95-D8EB-05C2DB6278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3857" y="2661903"/>
            <a:ext cx="4140000" cy="3240000"/>
          </a:xfrm>
        </p:spPr>
        <p:txBody>
          <a:bodyPr>
            <a:normAutofit/>
          </a:bodyPr>
          <a:lstStyle/>
          <a:p>
            <a:r>
              <a:rPr lang="sv-SE"/>
              <a:t>Ca 50% av Regionens vårdcentraler har (minst)en SEFOS funktionsbrevlåda. </a:t>
            </a:r>
          </a:p>
          <a:p>
            <a:r>
              <a:rPr lang="sv-SE"/>
              <a:t>Dessa används för säker kommunikation med </a:t>
            </a:r>
            <a:r>
              <a:rPr lang="sv-SE" err="1"/>
              <a:t>t.ex</a:t>
            </a:r>
            <a:r>
              <a:rPr lang="sv-SE"/>
              <a:t>: polisen, andra regioner, kommuner , interna kontakter.</a:t>
            </a:r>
          </a:p>
        </p:txBody>
      </p:sp>
      <p:grpSp>
        <p:nvGrpSpPr>
          <p:cNvPr id="16" name="Grupp 15">
            <a:extLst>
              <a:ext uri="{FF2B5EF4-FFF2-40B4-BE49-F238E27FC236}">
                <a16:creationId xmlns:a16="http://schemas.microsoft.com/office/drawing/2014/main" id="{F245CA78-462F-D7B0-8DF3-42824D092067}"/>
              </a:ext>
            </a:extLst>
          </p:cNvPr>
          <p:cNvGrpSpPr/>
          <p:nvPr/>
        </p:nvGrpSpPr>
        <p:grpSpPr>
          <a:xfrm>
            <a:off x="2445007" y="2484001"/>
            <a:ext cx="2796977" cy="3240001"/>
            <a:chOff x="8047139" y="1500331"/>
            <a:chExt cx="3591938" cy="4160877"/>
          </a:xfrm>
        </p:grpSpPr>
        <p:pic>
          <p:nvPicPr>
            <p:cNvPr id="9" name="Bildobjekt 8">
              <a:extLst>
                <a:ext uri="{FF2B5EF4-FFF2-40B4-BE49-F238E27FC236}">
                  <a16:creationId xmlns:a16="http://schemas.microsoft.com/office/drawing/2014/main" id="{B24D387F-F632-1B9D-41A5-9AFF7967E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47139" y="2583621"/>
              <a:ext cx="3524431" cy="1225613"/>
            </a:xfrm>
            <a:prstGeom prst="rect">
              <a:avLst/>
            </a:prstGeom>
          </p:spPr>
        </p:pic>
        <p:pic>
          <p:nvPicPr>
            <p:cNvPr id="11" name="Bildobjekt 10">
              <a:extLst>
                <a:ext uri="{FF2B5EF4-FFF2-40B4-BE49-F238E27FC236}">
                  <a16:creationId xmlns:a16="http://schemas.microsoft.com/office/drawing/2014/main" id="{295BECD8-4D80-8898-17A6-9AACD76D29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47139" y="3901873"/>
              <a:ext cx="3391074" cy="901746"/>
            </a:xfrm>
            <a:prstGeom prst="rect">
              <a:avLst/>
            </a:prstGeom>
          </p:spPr>
        </p:pic>
        <p:pic>
          <p:nvPicPr>
            <p:cNvPr id="13" name="Bildobjekt 12">
              <a:extLst>
                <a:ext uri="{FF2B5EF4-FFF2-40B4-BE49-F238E27FC236}">
                  <a16:creationId xmlns:a16="http://schemas.microsoft.com/office/drawing/2014/main" id="{D892FEED-8CEF-08EC-6D80-A880C37DF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47139" y="4896258"/>
              <a:ext cx="3591938" cy="764950"/>
            </a:xfrm>
            <a:prstGeom prst="rect">
              <a:avLst/>
            </a:prstGeom>
          </p:spPr>
        </p:pic>
        <p:pic>
          <p:nvPicPr>
            <p:cNvPr id="15" name="Bildobjekt 14">
              <a:extLst>
                <a:ext uri="{FF2B5EF4-FFF2-40B4-BE49-F238E27FC236}">
                  <a16:creationId xmlns:a16="http://schemas.microsoft.com/office/drawing/2014/main" id="{63612E0F-45A8-4F59-749B-6A0CE5AB6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45822" y="1500331"/>
              <a:ext cx="3035456" cy="9906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50667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C5B3A00-FD4E-5D8C-E743-AAEBB7AE8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8025"/>
            <a:ext cx="10515600" cy="1325563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sv-SE"/>
              <a:t>Så går vi vidare</a:t>
            </a:r>
            <a:br>
              <a:rPr lang="sv-SE"/>
            </a:br>
            <a:endParaRPr lang="sv-SE"/>
          </a:p>
        </p:txBody>
      </p:sp>
      <p:graphicFrame>
        <p:nvGraphicFramePr>
          <p:cNvPr id="5" name="Platshållare för innehåll 2">
            <a:extLst>
              <a:ext uri="{FF2B5EF4-FFF2-40B4-BE49-F238E27FC236}">
                <a16:creationId xmlns:a16="http://schemas.microsoft.com/office/drawing/2014/main" id="{FA9226EE-B53A-3D06-3232-FC3EA75D09CE}"/>
              </a:ext>
            </a:extLst>
          </p:cNvPr>
          <p:cNvGraphicFramePr/>
          <p:nvPr/>
        </p:nvGraphicFramePr>
        <p:xfrm>
          <a:off x="838200" y="1825625"/>
          <a:ext cx="10515600" cy="3990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234776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802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3C38BC-C8DD-6363-1D09-BEB47F8325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Vårdvalskontoret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B22E9C4-D9AC-6AA6-7648-FB96A30FBDB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959947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DCA392C-1C50-25F9-2801-58113349E4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LiV-kassan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3FE647E3-6253-1078-1CB6-9FB1104612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/>
              <a:t>Isac Björk Källgren, controller</a:t>
            </a:r>
          </a:p>
        </p:txBody>
      </p:sp>
    </p:spTree>
    <p:extLst>
      <p:ext uri="{BB962C8B-B14F-4D97-AF65-F5344CB8AC3E}">
        <p14:creationId xmlns:p14="http://schemas.microsoft.com/office/powerpoint/2010/main" val="22466225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442E514-5FCC-9BD9-0B19-03D5F38FC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/>
              <a:t>14.15 -14.35 Paus</a:t>
            </a:r>
          </a:p>
        </p:txBody>
      </p:sp>
      <p:pic>
        <p:nvPicPr>
          <p:cNvPr id="3" name="Bildobjekt 2" descr="Person som håller metallkaffe som droppar, vatten som spiller genom filter med kaffe i keramisk kaffedropp">
            <a:extLst>
              <a:ext uri="{FF2B5EF4-FFF2-40B4-BE49-F238E27FC236}">
                <a16:creationId xmlns:a16="http://schemas.microsoft.com/office/drawing/2014/main" id="{EF4AB264-203B-8668-D8ED-781F38ED9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506" y="1825625"/>
            <a:ext cx="5978988" cy="3990975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86995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287586F-AA3D-13EC-D0B5-2C14A37B80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Antibiotikasmart vårdcentral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7B4536D5-C960-CFC4-25A6-B75046A478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/>
              <a:t>Axel Heyman, specialist i allmänmedicin</a:t>
            </a:r>
          </a:p>
        </p:txBody>
      </p:sp>
    </p:spTree>
    <p:extLst>
      <p:ext uri="{BB962C8B-B14F-4D97-AF65-F5344CB8AC3E}">
        <p14:creationId xmlns:p14="http://schemas.microsoft.com/office/powerpoint/2010/main" val="19484451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E0C52-F931-3ED8-BC88-5AD8CB21D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664AD6D-9567-2775-8D9A-6C88914475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888" b="-1"/>
          <a:stretch>
            <a:fillRect/>
          </a:stretch>
        </p:blipFill>
        <p:spPr>
          <a:xfrm>
            <a:off x="1" y="0"/>
            <a:ext cx="12191999" cy="685799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03F5EC69-51BE-322F-780C-6E0B1EEF054C}"/>
              </a:ext>
            </a:extLst>
          </p:cNvPr>
          <p:cNvSpPr txBox="1"/>
          <p:nvPr/>
        </p:nvSpPr>
        <p:spPr>
          <a:xfrm>
            <a:off x="651752" y="340468"/>
            <a:ext cx="10846341" cy="20233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srgbClr val="156082"/>
                </a:solidFill>
                <a:latin typeface="Aptos Display" panose="02110004020202020204"/>
              </a:rPr>
              <a:t>ANTIBIOTIKASMART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VÅRDVALSRÅD 2025-09-25</a:t>
            </a:r>
          </a:p>
        </p:txBody>
      </p:sp>
    </p:spTree>
    <p:extLst>
      <p:ext uri="{BB962C8B-B14F-4D97-AF65-F5344CB8AC3E}">
        <p14:creationId xmlns:p14="http://schemas.microsoft.com/office/powerpoint/2010/main" val="24908089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BB59EDE-832D-006B-E2D3-3466BC5A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615B75B-97CC-DAC0-9D78-2C8C25A59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8BBC3B7-ADA3-A1E6-49FC-EE9088013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525" y="71437"/>
            <a:ext cx="9124950" cy="671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995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8E47BD5-8FE6-1BEC-CEC1-5D57DFCA7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 descr="En bild som visar karta, text, kartbok&#10;&#10;Automatiskt genererad beskrivning">
            <a:extLst>
              <a:ext uri="{FF2B5EF4-FFF2-40B4-BE49-F238E27FC236}">
                <a16:creationId xmlns:a16="http://schemas.microsoft.com/office/drawing/2014/main" id="{483911AD-E827-41C0-994D-F2E140EA8D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374" y="8867"/>
            <a:ext cx="11597252" cy="6861226"/>
          </a:xfr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FB331E17-5FC4-DB7F-63E5-67365F9E1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454" y="13157"/>
            <a:ext cx="2886075" cy="219075"/>
          </a:xfrm>
          <a:prstGeom prst="rect">
            <a:avLst/>
          </a:prstGeom>
        </p:spPr>
      </p:pic>
      <p:pic>
        <p:nvPicPr>
          <p:cNvPr id="6" name="Bildobjekt 5" descr="En bild som visar text, Teckensnitt, nummer, skärmbild&#10;&#10;Automatiskt genererad beskrivning">
            <a:extLst>
              <a:ext uri="{FF2B5EF4-FFF2-40B4-BE49-F238E27FC236}">
                <a16:creationId xmlns:a16="http://schemas.microsoft.com/office/drawing/2014/main" id="{81B7852B-FAA2-3BEB-8A2F-07A7A5E1F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1" y="3942462"/>
            <a:ext cx="3453538" cy="165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9350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15A9BB67-D925-FB42-A7FE-6AFC3AD3BF67}"/>
              </a:ext>
            </a:extLst>
          </p:cNvPr>
          <p:cNvSpPr txBox="1"/>
          <p:nvPr/>
        </p:nvSpPr>
        <p:spPr>
          <a:xfrm>
            <a:off x="0" y="651552"/>
            <a:ext cx="1212287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0" b="0" i="0" u="none" strike="noStrike" kern="1200" cap="none" spc="0" normalizeH="0" baseline="0" noProof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RESTRIKTIVITET MED ANTIBIOTIKA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4000" b="0" i="0" u="none" strike="noStrike" kern="1200" cap="none" spc="0" normalizeH="0" baseline="0" noProof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4000" b="0" i="0" u="none" strike="noStrike" kern="1200" cap="none" spc="0" normalizeH="0" baseline="0" noProof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1909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9C84B60-818E-35E4-237C-BACD46B05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Platshållare för innehåll 3" descr="En bild som visar text, skärmbild, diagram, linje&#10;&#10;Automatiskt genererad beskrivning">
            <a:extLst>
              <a:ext uri="{FF2B5EF4-FFF2-40B4-BE49-F238E27FC236}">
                <a16:creationId xmlns:a16="http://schemas.microsoft.com/office/drawing/2014/main" id="{3E4727BC-E9F8-38D6-BA00-3D9433F049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546" y="118012"/>
            <a:ext cx="11843197" cy="6738324"/>
          </a:xfrm>
        </p:spPr>
      </p:pic>
    </p:spTree>
    <p:extLst>
      <p:ext uri="{BB962C8B-B14F-4D97-AF65-F5344CB8AC3E}">
        <p14:creationId xmlns:p14="http://schemas.microsoft.com/office/powerpoint/2010/main" val="27061410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6BDFE83-F9F3-4DF4-7FFE-93B9F0DCC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AE41127-FF3D-89C8-00E5-BB3CE7BCF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0FA8947-1423-163D-21D7-4B963CBB5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47" y="0"/>
            <a:ext cx="116743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2405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0DDCBE1-0B73-9012-1B62-E7132B4E2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436" y="0"/>
            <a:ext cx="5084228" cy="685800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D8D38E2-A320-C899-FA5C-D19B44C62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831" y="0"/>
            <a:ext cx="48647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1978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9D3C879-16BF-7141-7B53-0D9BBC883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Vårdvalskontoret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BE248CE-1C85-3F46-CB5C-5E2D21D84F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/>
              <a:t>Uppstart 1 oktober</a:t>
            </a:r>
          </a:p>
          <a:p>
            <a:r>
              <a:rPr lang="sv-SE"/>
              <a:t>Startar med att konstituera arbetsformer och roller – klart till 251231</a:t>
            </a:r>
          </a:p>
          <a:p>
            <a:r>
              <a:rPr lang="sv-SE"/>
              <a:t>Översyn av mötesstrukturer inför 2026 avseende typ, frekvens och deltagare</a:t>
            </a:r>
          </a:p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30069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9B74B601-265A-0F9D-0DAE-E3A279EFFF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1201"/>
            <a:ext cx="12192000" cy="417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086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E50A389D-8BAF-1FE5-C369-083E4D123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408" y="1243584"/>
            <a:ext cx="10501978" cy="520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766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819F21E-EA8E-9555-37E8-57FCBA3B8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548" y="1847088"/>
            <a:ext cx="11923266" cy="317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175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4BCBE-D0E1-CBFD-83C1-BF6369D81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4148E919-FCAC-03E1-CB10-A14BCCE7BCF6}"/>
              </a:ext>
            </a:extLst>
          </p:cNvPr>
          <p:cNvSpPr txBox="1"/>
          <p:nvPr/>
        </p:nvSpPr>
        <p:spPr>
          <a:xfrm>
            <a:off x="0" y="651552"/>
            <a:ext cx="1212287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0" b="0" i="0" u="none" strike="noStrike" kern="1200" cap="none" spc="0" normalizeH="0" baseline="0" noProof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RESTRIKTIVITET MED ANTIBIOTIKA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4000" b="0" i="0" u="none" strike="noStrike" kern="1200" cap="none" spc="0" normalizeH="0" baseline="0" noProof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4000" b="0" i="0" u="none" strike="noStrike" kern="1200" cap="none" spc="0" normalizeH="0" baseline="0" noProof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92624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0A29753-72E8-90C0-318E-B291F95A6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0810"/>
            <a:ext cx="12192000" cy="551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9641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64973F9-64C7-9A75-C0AC-683C3BCD9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31EC9F7-DFC6-9F34-0772-677A839D07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58BAE79F-CE88-8A5F-1316-2E740A621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8754"/>
            <a:ext cx="12192000" cy="6340492"/>
          </a:xfrm>
          <a:prstGeom prst="rect">
            <a:avLst/>
          </a:prstGeom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id="{789884A6-8BFA-1BE7-2E01-C4431D9184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676" y="2822608"/>
            <a:ext cx="1290817" cy="1033606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862D237B-5041-06CC-019F-54D367D4C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811" y="3429000"/>
            <a:ext cx="1290818" cy="107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020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98227-247F-F2BE-B71F-22486DC00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D03CD40A-8432-8EEA-A405-1EAED1812804}"/>
              </a:ext>
            </a:extLst>
          </p:cNvPr>
          <p:cNvSpPr txBox="1"/>
          <p:nvPr/>
        </p:nvSpPr>
        <p:spPr>
          <a:xfrm>
            <a:off x="0" y="651552"/>
            <a:ext cx="1212287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0" b="0" i="0" u="none" strike="noStrike" kern="1200" cap="none" spc="0" normalizeH="0" baseline="0" noProof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RESTRIKTIVITET MED ANTIBIOTIKA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>
                <a:ln>
                  <a:noFill/>
                </a:ln>
                <a:solidFill>
                  <a:srgbClr val="808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VÅRDHYGIEN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4000" b="0" i="0" u="none" strike="noStrike" kern="1200" cap="none" spc="0" normalizeH="0" baseline="0" noProof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4000" b="0" i="0" u="none" strike="noStrike" kern="1200" cap="none" spc="0" normalizeH="0" baseline="0" noProof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1314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C681D-30AE-DB23-8E11-64A9988C0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24AE2EDC-0D99-30C7-3072-CD5B0737F845}"/>
              </a:ext>
            </a:extLst>
          </p:cNvPr>
          <p:cNvSpPr txBox="1"/>
          <p:nvPr/>
        </p:nvSpPr>
        <p:spPr>
          <a:xfrm>
            <a:off x="0" y="651552"/>
            <a:ext cx="1212287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0" b="0" i="0" u="none" strike="noStrike" kern="1200" cap="none" spc="0" normalizeH="0" baseline="0" noProof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RESTRIKTIVITET MED ANTIBIOTIKA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>
                <a:ln>
                  <a:noFill/>
                </a:ln>
                <a:solidFill>
                  <a:srgbClr val="808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VÅRDHYGIEN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4000" b="0" i="0" u="none" strike="noStrike" kern="1200" cap="none" spc="0" normalizeH="0" baseline="0" noProof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4000" b="0" i="0" u="none" strike="noStrike" kern="1200" cap="none" spc="0" normalizeH="0" baseline="0" noProof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>
                <a:ln>
                  <a:noFill/>
                </a:ln>
                <a:solidFill>
                  <a:srgbClr val="808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SMITTSKYDD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47249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B3818-4F95-8AA5-E05E-CA02CE32C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1C01F4EB-ADFC-307C-794F-788220AFCA86}"/>
              </a:ext>
            </a:extLst>
          </p:cNvPr>
          <p:cNvSpPr txBox="1"/>
          <p:nvPr/>
        </p:nvSpPr>
        <p:spPr>
          <a:xfrm>
            <a:off x="0" y="651552"/>
            <a:ext cx="1212287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6000" b="0" i="0" u="none" strike="noStrike" kern="1200" cap="none" spc="0" normalizeH="0" baseline="0" noProof="0">
                <a:ln>
                  <a:noFill/>
                </a:ln>
                <a:solidFill>
                  <a:srgbClr val="66FF66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RESTRIKTIVITET MED ANTIBIOTIKA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4400" b="0" i="0" u="none" strike="noStrike" kern="1200" cap="none" spc="0" normalizeH="0" baseline="0" noProof="0">
                <a:ln>
                  <a:noFill/>
                </a:ln>
                <a:solidFill>
                  <a:srgbClr val="808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VÅRDHYGIEN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4000" b="0" i="0" u="none" strike="noStrike" kern="1200" cap="none" spc="0" normalizeH="0" baseline="0" noProof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4000" b="0" i="0" u="none" strike="noStrike" kern="1200" cap="none" spc="0" normalizeH="0" baseline="0" noProof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0" i="0" u="none" strike="noStrike" kern="1200" cap="none" spc="0" normalizeH="0" baseline="0" noProof="0">
                <a:ln>
                  <a:noFill/>
                </a:ln>
                <a:solidFill>
                  <a:srgbClr val="808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SMITTSKYDD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3200" b="0" i="0" u="none" strike="noStrike" kern="1200" cap="none" spc="0" normalizeH="0" baseline="0" noProof="0">
              <a:ln>
                <a:noFill/>
              </a:ln>
              <a:solidFill>
                <a:srgbClr val="808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1200" cap="none" spc="0" normalizeH="0" baseline="0" noProof="0">
                <a:ln>
                  <a:noFill/>
                </a:ln>
                <a:solidFill>
                  <a:srgbClr val="808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VACCINATIONER</a:t>
            </a:r>
          </a:p>
        </p:txBody>
      </p:sp>
    </p:spTree>
    <p:extLst>
      <p:ext uri="{BB962C8B-B14F-4D97-AF65-F5344CB8AC3E}">
        <p14:creationId xmlns:p14="http://schemas.microsoft.com/office/powerpoint/2010/main" val="40908228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072FACF-8EB0-11DD-E2F2-2940D9F6B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733827" cy="6858000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2E79D82B-E2D0-D5F1-91C4-60541D695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064" y="1298448"/>
            <a:ext cx="9393936" cy="386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065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logotyp, Teckensnitt, Grafik">
            <a:extLst>
              <a:ext uri="{FF2B5EF4-FFF2-40B4-BE49-F238E27FC236}">
                <a16:creationId xmlns:a16="http://schemas.microsoft.com/office/drawing/2014/main" id="{CE752B4F-CDE8-1F0F-86E6-0F1763D4D6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163A2FC9-A7C0-FBE4-DF70-57C66C79C630}"/>
              </a:ext>
            </a:extLst>
          </p:cNvPr>
          <p:cNvSpPr txBox="1"/>
          <p:nvPr/>
        </p:nvSpPr>
        <p:spPr>
          <a:xfrm>
            <a:off x="3204926" y="371193"/>
            <a:ext cx="5271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3600" b="1"/>
              <a:t>VÅRDVALSKONTORET</a:t>
            </a:r>
          </a:p>
        </p:txBody>
      </p:sp>
    </p:spTree>
    <p:extLst>
      <p:ext uri="{BB962C8B-B14F-4D97-AF65-F5344CB8AC3E}">
        <p14:creationId xmlns:p14="http://schemas.microsoft.com/office/powerpoint/2010/main" val="427674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8AE1A1E-8599-0458-5EA9-1636800C5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1285" y="0"/>
            <a:ext cx="8989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390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A889F0A-4F54-6294-EB24-952C09F180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63" y="0"/>
            <a:ext cx="111888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478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91E775B-1484-FD58-9B9C-A95963D5D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44" y="471074"/>
            <a:ext cx="11364911" cy="591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9635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AFD6B4C3-BA41-371C-F5E7-4F5F038B3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02" y="1323681"/>
            <a:ext cx="11431595" cy="421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360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7880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B358ECE-4211-B545-372E-3B4425E8B2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Vårdövergång habilitering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0FADBA3-0ACD-4D0B-936A-2C39FCF276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/>
              <a:t>Nina Blomgren, områdeschef Allmänmedicin och rehabilitering</a:t>
            </a:r>
          </a:p>
        </p:txBody>
      </p:sp>
    </p:spTree>
    <p:extLst>
      <p:ext uri="{BB962C8B-B14F-4D97-AF65-F5344CB8AC3E}">
        <p14:creationId xmlns:p14="http://schemas.microsoft.com/office/powerpoint/2010/main" val="299305787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2FA3D97-D554-081F-E979-96C8AAAB75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Allmänmedicinska frågor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CF1E1BD-FC0A-97D6-98F4-48016BA220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/>
              <a:t>Eric Le Brasseur</a:t>
            </a:r>
          </a:p>
          <a:p>
            <a:r>
              <a:rPr lang="sv-SE"/>
              <a:t>Vårdvalsråd 25 september 2025</a:t>
            </a:r>
          </a:p>
        </p:txBody>
      </p:sp>
    </p:spTree>
    <p:extLst>
      <p:ext uri="{BB962C8B-B14F-4D97-AF65-F5344CB8AC3E}">
        <p14:creationId xmlns:p14="http://schemas.microsoft.com/office/powerpoint/2010/main" val="17858172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>
            <a:extLst>
              <a:ext uri="{FF2B5EF4-FFF2-40B4-BE49-F238E27FC236}">
                <a16:creationId xmlns:a16="http://schemas.microsoft.com/office/drawing/2014/main" id="{CAF670F4-04E2-AC18-3C04-A31F8C259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/>
              <a:t>Allmänmedicins webbsidor uppdateras</a:t>
            </a:r>
          </a:p>
        </p:txBody>
      </p:sp>
      <p:sp>
        <p:nvSpPr>
          <p:cNvPr id="5" name="Platshållare för innehåll 4">
            <a:extLst>
              <a:ext uri="{FF2B5EF4-FFF2-40B4-BE49-F238E27FC236}">
                <a16:creationId xmlns:a16="http://schemas.microsoft.com/office/drawing/2014/main" id="{9A023B25-C00F-30AA-B3DC-AF965D88D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/>
              <a:t>Vårdgivarwebben uppdateras</a:t>
            </a:r>
          </a:p>
          <a:p>
            <a:r>
              <a:rPr lang="sv-SE"/>
              <a:t>Intranätet uppdateras</a:t>
            </a:r>
          </a:p>
          <a:p>
            <a:pPr marL="0" indent="0">
              <a:buNone/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641852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4287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CB76F72-8F9E-7690-A324-A0708F8FB7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Övriga frågor och information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D2D49BE0-FAED-FBB8-9977-437A87FB31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/>
              <a:t>Lena Lindberg Schlegel, utvecklingsledare</a:t>
            </a:r>
          </a:p>
        </p:txBody>
      </p:sp>
    </p:spTree>
    <p:extLst>
      <p:ext uri="{BB962C8B-B14F-4D97-AF65-F5344CB8AC3E}">
        <p14:creationId xmlns:p14="http://schemas.microsoft.com/office/powerpoint/2010/main" val="2990239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1">
            <a:extLst>
              <a:ext uri="{FF2B5EF4-FFF2-40B4-BE49-F238E27FC236}">
                <a16:creationId xmlns:a16="http://schemas.microsoft.com/office/drawing/2014/main" id="{55A04C98-2072-93C2-9A83-8212E426A599}"/>
              </a:ext>
            </a:extLst>
          </p:cNvPr>
          <p:cNvGraphicFramePr>
            <a:graphicFrameLocks noGrp="1"/>
          </p:cNvGraphicFramePr>
          <p:nvPr/>
        </p:nvGraphicFramePr>
        <p:xfrm>
          <a:off x="650192" y="219016"/>
          <a:ext cx="7435217" cy="64486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53383">
                  <a:extLst>
                    <a:ext uri="{9D8B030D-6E8A-4147-A177-3AD203B41FA5}">
                      <a16:colId xmlns:a16="http://schemas.microsoft.com/office/drawing/2014/main" val="1894747620"/>
                    </a:ext>
                  </a:extLst>
                </a:gridCol>
                <a:gridCol w="1831387">
                  <a:extLst>
                    <a:ext uri="{9D8B030D-6E8A-4147-A177-3AD203B41FA5}">
                      <a16:colId xmlns:a16="http://schemas.microsoft.com/office/drawing/2014/main" val="2712179435"/>
                    </a:ext>
                  </a:extLst>
                </a:gridCol>
                <a:gridCol w="3450447">
                  <a:extLst>
                    <a:ext uri="{9D8B030D-6E8A-4147-A177-3AD203B41FA5}">
                      <a16:colId xmlns:a16="http://schemas.microsoft.com/office/drawing/2014/main" val="369727800"/>
                    </a:ext>
                  </a:extLst>
                </a:gridCol>
              </a:tblGrid>
              <a:tr h="3313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000" kern="100">
                          <a:effectLst/>
                        </a:rPr>
                        <a:t>Befattning*</a:t>
                      </a: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000" kern="100">
                          <a:effectLst/>
                        </a:rPr>
                        <a:t>Namn</a:t>
                      </a: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extLst>
                  <a:ext uri="{0D108BD9-81ED-4DB2-BD59-A6C34878D82A}">
                    <a16:rowId xmlns:a16="http://schemas.microsoft.com/office/drawing/2014/main" val="2497658563"/>
                  </a:ext>
                </a:extLst>
              </a:tr>
              <a:tr h="3324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000" kern="100">
                          <a:effectLst/>
                        </a:rPr>
                        <a:t>Chef</a:t>
                      </a: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000" kern="100">
                          <a:effectLst/>
                        </a:rPr>
                        <a:t>Anders Olsson</a:t>
                      </a: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0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TF</a:t>
                      </a:r>
                    </a:p>
                  </a:txBody>
                  <a:tcPr marL="64983" marR="64983" marT="0" marB="0"/>
                </a:tc>
                <a:extLst>
                  <a:ext uri="{0D108BD9-81ED-4DB2-BD59-A6C34878D82A}">
                    <a16:rowId xmlns:a16="http://schemas.microsoft.com/office/drawing/2014/main" val="1707517211"/>
                  </a:ext>
                </a:extLst>
              </a:tr>
              <a:tr h="428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000" kern="100">
                          <a:effectLst/>
                        </a:rPr>
                        <a:t>AKO</a:t>
                      </a: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000" kern="100">
                          <a:effectLst/>
                        </a:rPr>
                        <a:t>Eric Le Brasseur</a:t>
                      </a: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extLst>
                  <a:ext uri="{0D108BD9-81ED-4DB2-BD59-A6C34878D82A}">
                    <a16:rowId xmlns:a16="http://schemas.microsoft.com/office/drawing/2014/main" val="2567425942"/>
                  </a:ext>
                </a:extLst>
              </a:tr>
              <a:tr h="428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000" kern="100">
                          <a:effectLst/>
                        </a:rPr>
                        <a:t>AKO</a:t>
                      </a: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000" kern="100">
                          <a:effectLst/>
                        </a:rPr>
                        <a:t>Lars Block</a:t>
                      </a: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extLst>
                  <a:ext uri="{0D108BD9-81ED-4DB2-BD59-A6C34878D82A}">
                    <a16:rowId xmlns:a16="http://schemas.microsoft.com/office/drawing/2014/main" val="3928688395"/>
                  </a:ext>
                </a:extLst>
              </a:tr>
              <a:tr h="3324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000" kern="100">
                          <a:effectLst/>
                        </a:rPr>
                        <a:t>Utvecklingsledare</a:t>
                      </a: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000" kern="100">
                          <a:effectLst/>
                        </a:rPr>
                        <a:t>Anna Egardsson</a:t>
                      </a: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extLst>
                  <a:ext uri="{0D108BD9-81ED-4DB2-BD59-A6C34878D82A}">
                    <a16:rowId xmlns:a16="http://schemas.microsoft.com/office/drawing/2014/main" val="4214870496"/>
                  </a:ext>
                </a:extLst>
              </a:tr>
              <a:tr h="3324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000" kern="100">
                          <a:effectLst/>
                        </a:rPr>
                        <a:t>Utvecklingsledare</a:t>
                      </a: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000" kern="100">
                          <a:effectLst/>
                        </a:rPr>
                        <a:t>Åsa Hedeberg</a:t>
                      </a: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extLst>
                  <a:ext uri="{0D108BD9-81ED-4DB2-BD59-A6C34878D82A}">
                    <a16:rowId xmlns:a16="http://schemas.microsoft.com/office/drawing/2014/main" val="133181821"/>
                  </a:ext>
                </a:extLst>
              </a:tr>
              <a:tr h="428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000" kern="100">
                          <a:effectLst/>
                        </a:rPr>
                        <a:t>Utvecklingsledare</a:t>
                      </a: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000" kern="100">
                          <a:effectLst/>
                        </a:rPr>
                        <a:t>Lena Lindberg Schlegel</a:t>
                      </a: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extLst>
                  <a:ext uri="{0D108BD9-81ED-4DB2-BD59-A6C34878D82A}">
                    <a16:rowId xmlns:a16="http://schemas.microsoft.com/office/drawing/2014/main" val="282304742"/>
                  </a:ext>
                </a:extLst>
              </a:tr>
              <a:tr h="428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000" kern="100">
                          <a:effectLst/>
                        </a:rPr>
                        <a:t>Utvecklingsledare</a:t>
                      </a: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000" kern="100">
                          <a:effectLst/>
                        </a:rPr>
                        <a:t>Yvonne Sjöö</a:t>
                      </a: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extLst>
                  <a:ext uri="{0D108BD9-81ED-4DB2-BD59-A6C34878D82A}">
                    <a16:rowId xmlns:a16="http://schemas.microsoft.com/office/drawing/2014/main" val="948201223"/>
                  </a:ext>
                </a:extLst>
              </a:tr>
              <a:tr h="428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000" kern="100">
                          <a:effectLst/>
                        </a:rPr>
                        <a:t>Uppföljningssamordnare</a:t>
                      </a: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000" kern="100">
                          <a:effectLst/>
                        </a:rPr>
                        <a:t>Vakant</a:t>
                      </a: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extLst>
                  <a:ext uri="{0D108BD9-81ED-4DB2-BD59-A6C34878D82A}">
                    <a16:rowId xmlns:a16="http://schemas.microsoft.com/office/drawing/2014/main" val="2467619444"/>
                  </a:ext>
                </a:extLst>
              </a:tr>
              <a:tr h="350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000" kern="100">
                          <a:effectLst/>
                        </a:rPr>
                        <a:t>Verksamhetsutvecklare</a:t>
                      </a: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000" kern="100">
                          <a:effectLst/>
                        </a:rPr>
                        <a:t>Hampus Robertsson</a:t>
                      </a: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extLst>
                  <a:ext uri="{0D108BD9-81ED-4DB2-BD59-A6C34878D82A}">
                    <a16:rowId xmlns:a16="http://schemas.microsoft.com/office/drawing/2014/main" val="2517785163"/>
                  </a:ext>
                </a:extLst>
              </a:tr>
              <a:tr h="428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000" kern="100">
                          <a:effectLst/>
                        </a:rPr>
                        <a:t>Fortbildningssamordnare</a:t>
                      </a: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000" kern="100">
                          <a:effectLst/>
                        </a:rPr>
                        <a:t>Karin Welenstrand </a:t>
                      </a:r>
                      <a:r>
                        <a:rPr lang="sv-SE" sz="1000" kern="100" err="1">
                          <a:effectLst/>
                        </a:rPr>
                        <a:t>Hindennäs</a:t>
                      </a: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extLst>
                  <a:ext uri="{0D108BD9-81ED-4DB2-BD59-A6C34878D82A}">
                    <a16:rowId xmlns:a16="http://schemas.microsoft.com/office/drawing/2014/main" val="3089795447"/>
                  </a:ext>
                </a:extLst>
              </a:tr>
              <a:tr h="428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0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Studierektorssekreterare</a:t>
                      </a:r>
                    </a:p>
                  </a:txBody>
                  <a:tcPr marL="64983" marR="649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0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Jenny Ronge</a:t>
                      </a:r>
                    </a:p>
                  </a:txBody>
                  <a:tcPr marL="64983" marR="649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extLst>
                  <a:ext uri="{0D108BD9-81ED-4DB2-BD59-A6C34878D82A}">
                    <a16:rowId xmlns:a16="http://schemas.microsoft.com/office/drawing/2014/main" val="4205955248"/>
                  </a:ext>
                </a:extLst>
              </a:tr>
              <a:tr h="428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0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Handläggare</a:t>
                      </a:r>
                    </a:p>
                  </a:txBody>
                  <a:tcPr marL="64983" marR="649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0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Vakant</a:t>
                      </a:r>
                    </a:p>
                  </a:txBody>
                  <a:tcPr marL="64983" marR="649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extLst>
                  <a:ext uri="{0D108BD9-81ED-4DB2-BD59-A6C34878D82A}">
                    <a16:rowId xmlns:a16="http://schemas.microsoft.com/office/drawing/2014/main" val="1928951659"/>
                  </a:ext>
                </a:extLst>
              </a:tr>
              <a:tr h="428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0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Administratör</a:t>
                      </a:r>
                    </a:p>
                  </a:txBody>
                  <a:tcPr marL="64983" marR="649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0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Vakant</a:t>
                      </a:r>
                    </a:p>
                  </a:txBody>
                  <a:tcPr marL="64983" marR="649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extLst>
                  <a:ext uri="{0D108BD9-81ED-4DB2-BD59-A6C34878D82A}">
                    <a16:rowId xmlns:a16="http://schemas.microsoft.com/office/drawing/2014/main" val="630647986"/>
                  </a:ext>
                </a:extLst>
              </a:tr>
              <a:tr h="428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0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Studierektor</a:t>
                      </a:r>
                    </a:p>
                  </a:txBody>
                  <a:tcPr marL="64983" marR="649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0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Johanna Glennert</a:t>
                      </a:r>
                    </a:p>
                  </a:txBody>
                  <a:tcPr marL="64983" marR="649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extLst>
                  <a:ext uri="{0D108BD9-81ED-4DB2-BD59-A6C34878D82A}">
                    <a16:rowId xmlns:a16="http://schemas.microsoft.com/office/drawing/2014/main" val="2601121355"/>
                  </a:ext>
                </a:extLst>
              </a:tr>
              <a:tr h="428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000" kern="10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Studierektorer</a:t>
                      </a:r>
                    </a:p>
                  </a:txBody>
                  <a:tcPr marL="64983" marR="649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0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Lisa </a:t>
                      </a:r>
                      <a:r>
                        <a:rPr lang="sv-SE" sz="1000" kern="10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Sallmen</a:t>
                      </a:r>
                      <a:r>
                        <a:rPr lang="sv-SE" sz="10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Axel Malmros, Marlene </a:t>
                      </a:r>
                      <a:r>
                        <a:rPr lang="sv-SE" sz="1000" kern="10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Sonleitner</a:t>
                      </a:r>
                      <a:r>
                        <a:rPr lang="sv-SE" sz="10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Natasha </a:t>
                      </a:r>
                      <a:r>
                        <a:rPr lang="sv-SE" sz="1000" kern="10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Miteva</a:t>
                      </a:r>
                      <a:endParaRPr lang="sv-SE" sz="1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4983" marR="649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sv-SE" sz="1000" kern="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Deltidsuppdrag</a:t>
                      </a:r>
                    </a:p>
                  </a:txBody>
                  <a:tcPr marL="64983" marR="64983" marT="0" marB="0"/>
                </a:tc>
                <a:extLst>
                  <a:ext uri="{0D108BD9-81ED-4DB2-BD59-A6C34878D82A}">
                    <a16:rowId xmlns:a16="http://schemas.microsoft.com/office/drawing/2014/main" val="2292174151"/>
                  </a:ext>
                </a:extLst>
              </a:tr>
            </a:tbl>
          </a:graphicData>
        </a:graphic>
      </p:graphicFrame>
      <p:sp>
        <p:nvSpPr>
          <p:cNvPr id="3" name="textruta 2">
            <a:extLst>
              <a:ext uri="{FF2B5EF4-FFF2-40B4-BE49-F238E27FC236}">
                <a16:creationId xmlns:a16="http://schemas.microsoft.com/office/drawing/2014/main" id="{7D0A4F37-C93D-2D32-B808-784E2CC29C96}"/>
              </a:ext>
            </a:extLst>
          </p:cNvPr>
          <p:cNvSpPr txBox="1"/>
          <p:nvPr/>
        </p:nvSpPr>
        <p:spPr>
          <a:xfrm>
            <a:off x="8306513" y="6245095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/>
              <a:t>*Befattningar kan ändras</a:t>
            </a:r>
          </a:p>
        </p:txBody>
      </p:sp>
    </p:spTree>
    <p:extLst>
      <p:ext uri="{BB962C8B-B14F-4D97-AF65-F5344CB8AC3E}">
        <p14:creationId xmlns:p14="http://schemas.microsoft.com/office/powerpoint/2010/main" val="4403648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B0C47A4-E108-8767-AA94-E4B2AFF4C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028" y="546562"/>
            <a:ext cx="5257800" cy="1077913"/>
          </a:xfrm>
        </p:spPr>
        <p:txBody>
          <a:bodyPr anchor="b">
            <a:normAutofit fontScale="90000"/>
          </a:bodyPr>
          <a:lstStyle/>
          <a:p>
            <a:r>
              <a:rPr lang="sv-SE" sz="3300"/>
              <a:t>Gemensam plan primärvård Värmland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93D5F93-15BB-6784-6B88-67FE677FD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028" y="1689791"/>
            <a:ext cx="5257800" cy="4711010"/>
          </a:xfrm>
        </p:spPr>
        <p:txBody>
          <a:bodyPr>
            <a:normAutofit fontScale="92500" lnSpcReduction="20000"/>
          </a:bodyPr>
          <a:lstStyle/>
          <a:p>
            <a:pPr lvl="0">
              <a:defRPr/>
            </a:pPr>
            <a:r>
              <a:rPr lang="sv-SE"/>
              <a:t>En handlingsplan </a:t>
            </a:r>
            <a:r>
              <a:rPr lang="sv-SE" sz="2100"/>
              <a:t>för att möta invånarnas behov av en samordnad, tillgänglig och personcentrerad vård.</a:t>
            </a:r>
            <a:endParaRPr lang="sv-SE"/>
          </a:p>
          <a:p>
            <a:r>
              <a:rPr lang="sv-SE"/>
              <a:t>Har tagits fram efter verksamheter och </a:t>
            </a:r>
            <a:r>
              <a:rPr lang="sv-SE" sz="2100"/>
              <a:t>invånares beskrivning av vad som behöver hända</a:t>
            </a:r>
          </a:p>
          <a:p>
            <a:r>
              <a:rPr lang="sv-SE" sz="2100"/>
              <a:t>Ska vara ett stöd i det gemensamma arbetet för regionen och kommunerna</a:t>
            </a:r>
          </a:p>
          <a:p>
            <a:r>
              <a:rPr lang="sv-SE" sz="2100"/>
              <a:t>Riktar sig till alla som arbetar i, eller tillsammans med, den regionala och kommunala primärvården. </a:t>
            </a:r>
          </a:p>
          <a:p>
            <a:r>
              <a:rPr lang="sv-SE" sz="2100"/>
              <a:t>Är vår gemensamma riktning i länet de kommande åren, </a:t>
            </a:r>
            <a:r>
              <a:rPr lang="sv-SE"/>
              <a:t>med insatser som vi gemensamt prioriterat i länet</a:t>
            </a:r>
          </a:p>
          <a:p>
            <a:r>
              <a:rPr lang="sv-SE" kern="10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Handlingsplanen finns på </a:t>
            </a:r>
            <a:r>
              <a:rPr lang="sv-SE" b="1" kern="10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regionvarmland.se/</a:t>
            </a:r>
            <a:r>
              <a:rPr lang="sv-SE" b="1" kern="100" err="1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naravard</a:t>
            </a:r>
            <a:endParaRPr lang="sv-SE"/>
          </a:p>
        </p:txBody>
      </p:sp>
      <p:pic>
        <p:nvPicPr>
          <p:cNvPr id="5" name="Platshållare för bild 4" descr="En bild som visar text, design&#10;&#10;AI-genererat innehåll kan vara felaktigt.">
            <a:extLst>
              <a:ext uri="{FF2B5EF4-FFF2-40B4-BE49-F238E27FC236}">
                <a16:creationId xmlns:a16="http://schemas.microsoft.com/office/drawing/2014/main" id="{C79B80B6-600F-CCA2-C024-A1281D67570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6974014" y="671512"/>
            <a:ext cx="4354259" cy="57292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98537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6DC2FE0-C098-9FE3-B3ED-FF4B382A0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64771"/>
            <a:ext cx="6052457" cy="519316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sv-SE" sz="1900"/>
              <a:t>Dags för revidering av länsgemensam överenskommelse mellan länets vårdcentraler och kommunal hälso- och sjukvård</a:t>
            </a:r>
          </a:p>
          <a:p>
            <a:pPr>
              <a:lnSpc>
                <a:spcPct val="80000"/>
              </a:lnSpc>
            </a:pPr>
            <a:endParaRPr lang="sv-SE" sz="1900"/>
          </a:p>
          <a:p>
            <a:pPr>
              <a:lnSpc>
                <a:spcPct val="80000"/>
              </a:lnSpc>
            </a:pPr>
            <a:r>
              <a:rPr lang="sv-SE" sz="1900"/>
              <a:t>Uppdraget att revidera överenskommelsen har gått till Samordningsgruppen för Nära vård som kommer tillsätta en arbetsgrupp. Här behövs, som tidigare år, en representant för de privata vårdcentralerna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F826A0E2-4DCF-EB1C-E3C8-DF477567B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318" y="43773"/>
            <a:ext cx="4822370" cy="6814228"/>
          </a:xfrm>
          <a:prstGeom prst="rect">
            <a:avLst/>
          </a:prstGeom>
        </p:spPr>
      </p:pic>
      <p:sp>
        <p:nvSpPr>
          <p:cNvPr id="12" name="textruta 11">
            <a:extLst>
              <a:ext uri="{FF2B5EF4-FFF2-40B4-BE49-F238E27FC236}">
                <a16:creationId xmlns:a16="http://schemas.microsoft.com/office/drawing/2014/main" id="{16E44FC4-404F-B2E3-3922-261A591658DC}"/>
              </a:ext>
            </a:extLst>
          </p:cNvPr>
          <p:cNvSpPr txBox="1"/>
          <p:nvPr/>
        </p:nvSpPr>
        <p:spPr>
          <a:xfrm>
            <a:off x="6667503" y="6357939"/>
            <a:ext cx="6096000" cy="276999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sv-SE" sz="1200">
                <a:hlinkClick r:id="rId3"/>
              </a:rPr>
              <a:t>LÄNK: Länsgemensam överenskommelse vårdcentraler och kommuner</a:t>
            </a:r>
            <a:endParaRPr lang="sv-SE" sz="1200"/>
          </a:p>
        </p:txBody>
      </p:sp>
    </p:spTree>
    <p:extLst>
      <p:ext uri="{BB962C8B-B14F-4D97-AF65-F5344CB8AC3E}">
        <p14:creationId xmlns:p14="http://schemas.microsoft.com/office/powerpoint/2010/main" val="13569910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00987EB-DA17-6EE4-CA42-5D74F4808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1428"/>
            <a:ext cx="10360006" cy="947115"/>
          </a:xfrm>
        </p:spPr>
        <p:txBody>
          <a:bodyPr/>
          <a:lstStyle/>
          <a:p>
            <a:pPr algn="ctr"/>
            <a:r>
              <a:rPr lang="sv-SE"/>
              <a:t>Inspirationskonferens 18 november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FCFA4DCB-2CC9-1949-7734-0358545B5864}"/>
              </a:ext>
            </a:extLst>
          </p:cNvPr>
          <p:cNvSpPr txBox="1"/>
          <p:nvPr/>
        </p:nvSpPr>
        <p:spPr>
          <a:xfrm>
            <a:off x="838200" y="1689341"/>
            <a:ext cx="10360006" cy="36933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sv-SE">
                <a:solidFill>
                  <a:schemeClr val="bg2">
                    <a:lumMod val="2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 och anmälan: Inspirationskonferens 2025 - Region Värmland</a:t>
            </a:r>
            <a:endParaRPr lang="sv-SE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69F16CD2-A72D-CC17-9D98-0033A832D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980" y="2328362"/>
            <a:ext cx="7695596" cy="3918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7802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8180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442821-0876-A978-886A-C1B5F5C25E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71759" y="1853442"/>
            <a:ext cx="7283214" cy="2051260"/>
          </a:xfrm>
        </p:spPr>
        <p:txBody>
          <a:bodyPr/>
          <a:lstStyle/>
          <a:p>
            <a:r>
              <a:rPr lang="sv-SE" sz="4000"/>
              <a:t>Stöd för genomförande </a:t>
            </a:r>
            <a:br>
              <a:rPr lang="sv-SE" sz="4000"/>
            </a:br>
            <a:r>
              <a:rPr lang="sv-SE" sz="4000"/>
              <a:t>av hälso- och sjukvårdens utvecklingsplan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A0C909A3-DB45-BEDA-B3E5-3E39D340AC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71759" y="3978928"/>
            <a:ext cx="5599074" cy="387864"/>
          </a:xfrm>
        </p:spPr>
        <p:txBody>
          <a:bodyPr/>
          <a:lstStyle/>
          <a:p>
            <a:r>
              <a:rPr lang="sv-SE"/>
              <a:t>September 2025</a:t>
            </a:r>
          </a:p>
        </p:txBody>
      </p:sp>
    </p:spTree>
    <p:extLst>
      <p:ext uri="{BB962C8B-B14F-4D97-AF65-F5344CB8AC3E}">
        <p14:creationId xmlns:p14="http://schemas.microsoft.com/office/powerpoint/2010/main" val="4175984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27FB22A7-F586-0BBB-B28A-6F635FE5B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944" y="-809294"/>
            <a:ext cx="12192000" cy="6858000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5B5DD357-34BD-9D49-D4C4-CE9BB2099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273" y="-295691"/>
            <a:ext cx="7200000" cy="1325563"/>
          </a:xfrm>
        </p:spPr>
        <p:txBody>
          <a:bodyPr/>
          <a:lstStyle/>
          <a:p>
            <a:r>
              <a:rPr lang="sv-SE"/>
              <a:t>Befintlig organisering </a:t>
            </a:r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033BB77D-A3BE-4A99-3EEC-42ED737D6121}"/>
              </a:ext>
            </a:extLst>
          </p:cNvPr>
          <p:cNvSpPr/>
          <p:nvPr/>
        </p:nvSpPr>
        <p:spPr>
          <a:xfrm>
            <a:off x="7425613" y="1209022"/>
            <a:ext cx="2345167" cy="1925619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Ellips 5">
            <a:extLst>
              <a:ext uri="{FF2B5EF4-FFF2-40B4-BE49-F238E27FC236}">
                <a16:creationId xmlns:a16="http://schemas.microsoft.com/office/drawing/2014/main" id="{504ABADD-C62C-F7CB-91B3-5D282ABD4798}"/>
              </a:ext>
            </a:extLst>
          </p:cNvPr>
          <p:cNvSpPr/>
          <p:nvPr/>
        </p:nvSpPr>
        <p:spPr>
          <a:xfrm>
            <a:off x="3384386" y="2275822"/>
            <a:ext cx="2345167" cy="1925619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BBAEEDEE-AC29-7B47-568F-36A98615D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73" y="5152957"/>
            <a:ext cx="9584701" cy="1214863"/>
          </a:xfrm>
          <a:prstGeom prst="rect">
            <a:avLst/>
          </a:prstGeom>
        </p:spPr>
      </p:pic>
      <p:cxnSp>
        <p:nvCxnSpPr>
          <p:cNvPr id="10" name="Rak pilkoppling 9">
            <a:extLst>
              <a:ext uri="{FF2B5EF4-FFF2-40B4-BE49-F238E27FC236}">
                <a16:creationId xmlns:a16="http://schemas.microsoft.com/office/drawing/2014/main" id="{D513E169-F2D3-5EE3-AB41-D921F8C96CFD}"/>
              </a:ext>
            </a:extLst>
          </p:cNvPr>
          <p:cNvCxnSpPr>
            <a:cxnSpLocks/>
          </p:cNvCxnSpPr>
          <p:nvPr/>
        </p:nvCxnSpPr>
        <p:spPr>
          <a:xfrm flipH="1">
            <a:off x="2259724" y="3992583"/>
            <a:ext cx="1324304" cy="116037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8133053"/>
      </p:ext>
    </p:extLst>
  </p:cSld>
  <p:clrMapOvr>
    <a:masterClrMapping/>
  </p:clrMapOvr>
</p:sld>
</file>

<file path=ppt/theme/theme1.xml><?xml version="1.0" encoding="utf-8"?>
<a:theme xmlns:a="http://schemas.openxmlformats.org/drawingml/2006/main" name="Region Varmland">
  <a:themeElements>
    <a:clrScheme name="Region Varmland farger">
      <a:dk1>
        <a:srgbClr val="000000"/>
      </a:dk1>
      <a:lt1>
        <a:srgbClr val="FFFFFF"/>
      </a:lt1>
      <a:dk2>
        <a:srgbClr val="6F6E68"/>
      </a:dk2>
      <a:lt2>
        <a:srgbClr val="E7E6E6"/>
      </a:lt2>
      <a:accent1>
        <a:srgbClr val="003A70"/>
      </a:accent1>
      <a:accent2>
        <a:srgbClr val="93328E"/>
      </a:accent2>
      <a:accent3>
        <a:srgbClr val="008264"/>
      </a:accent3>
      <a:accent4>
        <a:srgbClr val="F9B000"/>
      </a:accent4>
      <a:accent5>
        <a:srgbClr val="005EB8"/>
      </a:accent5>
      <a:accent6>
        <a:srgbClr val="AA112C"/>
      </a:accent6>
      <a:hlink>
        <a:srgbClr val="003A70"/>
      </a:hlink>
      <a:folHlink>
        <a:srgbClr val="93328E"/>
      </a:folHlink>
    </a:clrScheme>
    <a:fontScheme name="Region Varmla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-Region Värmland" id="{D301F77F-05F8-4EAC-B0A7-77EEF84B37BE}" vid="{0349C4BF-E19F-44D1-80A2-52EBC7B72535}"/>
    </a:ext>
  </a:extLst>
</a:theme>
</file>

<file path=ppt/theme/theme2.xml><?xml version="1.0" encoding="utf-8"?>
<a:theme xmlns:a="http://schemas.openxmlformats.org/drawingml/2006/main" name="Region Varmland Grå">
  <a:themeElements>
    <a:clrScheme name="Region Varmland farger">
      <a:dk1>
        <a:srgbClr val="000000"/>
      </a:dk1>
      <a:lt1>
        <a:srgbClr val="FFFFFF"/>
      </a:lt1>
      <a:dk2>
        <a:srgbClr val="6F6E68"/>
      </a:dk2>
      <a:lt2>
        <a:srgbClr val="E7E6E6"/>
      </a:lt2>
      <a:accent1>
        <a:srgbClr val="003A70"/>
      </a:accent1>
      <a:accent2>
        <a:srgbClr val="93328E"/>
      </a:accent2>
      <a:accent3>
        <a:srgbClr val="008264"/>
      </a:accent3>
      <a:accent4>
        <a:srgbClr val="F9B000"/>
      </a:accent4>
      <a:accent5>
        <a:srgbClr val="005EB8"/>
      </a:accent5>
      <a:accent6>
        <a:srgbClr val="AA112C"/>
      </a:accent6>
      <a:hlink>
        <a:srgbClr val="003A70"/>
      </a:hlink>
      <a:folHlink>
        <a:srgbClr val="93328E"/>
      </a:folHlink>
    </a:clrScheme>
    <a:fontScheme name="Region Varmla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-Region Värmland" id="{D301F77F-05F8-4EAC-B0A7-77EEF84B37BE}" vid="{BA14B6D6-CCF9-4C6F-B87B-D4013CFA3824}"/>
    </a:ext>
  </a:extLst>
</a:theme>
</file>

<file path=ppt/theme/theme3.xml><?xml version="1.0" encoding="utf-8"?>
<a:theme xmlns:a="http://schemas.openxmlformats.org/drawingml/2006/main" name="Stor rubrik">
  <a:themeElements>
    <a:clrScheme name="Region Värmland-HEX">
      <a:dk1>
        <a:srgbClr val="000000"/>
      </a:dk1>
      <a:lt1>
        <a:srgbClr val="FFFFFF"/>
      </a:lt1>
      <a:dk2>
        <a:srgbClr val="6F6E68"/>
      </a:dk2>
      <a:lt2>
        <a:srgbClr val="E7E6E6"/>
      </a:lt2>
      <a:accent1>
        <a:srgbClr val="003A70"/>
      </a:accent1>
      <a:accent2>
        <a:srgbClr val="93328E"/>
      </a:accent2>
      <a:accent3>
        <a:srgbClr val="008264"/>
      </a:accent3>
      <a:accent4>
        <a:srgbClr val="F9B000"/>
      </a:accent4>
      <a:accent5>
        <a:srgbClr val="005EB8"/>
      </a:accent5>
      <a:accent6>
        <a:srgbClr val="AA112C"/>
      </a:accent6>
      <a:hlink>
        <a:srgbClr val="003A70"/>
      </a:hlink>
      <a:folHlink>
        <a:srgbClr val="93328E"/>
      </a:folHlink>
    </a:clrScheme>
    <a:fontScheme name="Region Varmlan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-Region Värmland" id="{D301F77F-05F8-4EAC-B0A7-77EEF84B37BE}" vid="{E6EA708E-2F9B-4427-93FC-14D83DF272B5}"/>
    </a:ext>
  </a:extLst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B7644DF1803E4F8B8E0D54A3EF314B" ma:contentTypeVersion="6" ma:contentTypeDescription="Create a new document." ma:contentTypeScope="" ma:versionID="3df0eab5c56ac1af136209a3d399d6f7">
  <xsd:schema xmlns:xsd="http://www.w3.org/2001/XMLSchema" xmlns:xs="http://www.w3.org/2001/XMLSchema" xmlns:p="http://schemas.microsoft.com/office/2006/metadata/properties" xmlns:ns2="200608c9-1d3e-4fd3-8ad4-6db3546fb67f" xmlns:ns3="a43afda5-6337-4a1a-8aa8-020335730417" targetNamespace="http://schemas.microsoft.com/office/2006/metadata/properties" ma:root="true" ma:fieldsID="c1a0d458cce08738c3d86c960c5ac339" ns2:_="" ns3:_="">
    <xsd:import namespace="200608c9-1d3e-4fd3-8ad4-6db3546fb67f"/>
    <xsd:import namespace="a43afda5-6337-4a1a-8aa8-0203357304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0608c9-1d3e-4fd3-8ad4-6db3546fb67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3afda5-6337-4a1a-8aa8-02033573041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BD42835-6AA2-40BF-9CB9-5A7DCA08AF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FADC7D5-BB38-47B4-9DB5-5292391D136A}">
  <ds:schemaRefs>
    <ds:schemaRef ds:uri="200608c9-1d3e-4fd3-8ad4-6db3546fb67f"/>
    <ds:schemaRef ds:uri="a43afda5-6337-4a1a-8aa8-02033573041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D776789-001E-4403-A7E2-023587C80834}">
  <ds:schemaRefs>
    <ds:schemaRef ds:uri="200608c9-1d3e-4fd3-8ad4-6db3546fb67f"/>
    <ds:schemaRef ds:uri="a43afda5-6337-4a1a-8aa8-02033573041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Powerpoint-Region Värmland</Template>
  <TotalTime>1</TotalTime>
  <Words>1216</Words>
  <Application>Microsoft Office PowerPoint</Application>
  <PresentationFormat>Bredbild</PresentationFormat>
  <Paragraphs>255</Paragraphs>
  <Slides>73</Slides>
  <Notes>8</Notes>
  <HiddenSlides>0</HiddenSlides>
  <MMClips>0</MMClips>
  <ScaleCrop>false</ScaleCrop>
  <HeadingPairs>
    <vt:vector size="8" baseType="variant">
      <vt:variant>
        <vt:lpstr>Använt teckensnitt</vt:lpstr>
      </vt:variant>
      <vt:variant>
        <vt:i4>10</vt:i4>
      </vt:variant>
      <vt:variant>
        <vt:lpstr>Tema</vt:lpstr>
      </vt:variant>
      <vt:variant>
        <vt:i4>3</vt:i4>
      </vt:variant>
      <vt:variant>
        <vt:lpstr>Serverprogram för OLE-inbäddning</vt:lpstr>
      </vt:variant>
      <vt:variant>
        <vt:i4>2</vt:i4>
      </vt:variant>
      <vt:variant>
        <vt:lpstr>Bildrubriker</vt:lpstr>
      </vt:variant>
      <vt:variant>
        <vt:i4>73</vt:i4>
      </vt:variant>
    </vt:vector>
  </HeadingPairs>
  <TitlesOfParts>
    <vt:vector size="88" baseType="lpstr">
      <vt:lpstr>Aptos</vt:lpstr>
      <vt:lpstr>Aptos Display</vt:lpstr>
      <vt:lpstr>Arial</vt:lpstr>
      <vt:lpstr>Calibri</vt:lpstr>
      <vt:lpstr>Courier New</vt:lpstr>
      <vt:lpstr>Noto Sans</vt:lpstr>
      <vt:lpstr>Times New Roman</vt:lpstr>
      <vt:lpstr>Tw Cen MT</vt:lpstr>
      <vt:lpstr>Tw Cen MT Condensed</vt:lpstr>
      <vt:lpstr>Wingdings</vt:lpstr>
      <vt:lpstr>Region Varmland</vt:lpstr>
      <vt:lpstr>Region Varmland Grå</vt:lpstr>
      <vt:lpstr>Stor rubrik</vt:lpstr>
      <vt:lpstr>Worksheet</vt:lpstr>
      <vt:lpstr>Binary Worksheet</vt:lpstr>
      <vt:lpstr>Vårdvalsråd vårdcentral</vt:lpstr>
      <vt:lpstr>Dagens punkter </vt:lpstr>
      <vt:lpstr>Vårdvalsråd Ledningsinformation</vt:lpstr>
      <vt:lpstr>Vårdvalskontoret</vt:lpstr>
      <vt:lpstr>Vårdvalskontoret</vt:lpstr>
      <vt:lpstr>PowerPoint-presentation</vt:lpstr>
      <vt:lpstr>PowerPoint-presentation</vt:lpstr>
      <vt:lpstr>Stöd för genomförande  av hälso- och sjukvårdens utvecklingsplan</vt:lpstr>
      <vt:lpstr>Befintlig organisering </vt:lpstr>
      <vt:lpstr>Förslag om anpassad stödorganisation</vt:lpstr>
      <vt:lpstr>PowerPoint-presentation</vt:lpstr>
      <vt:lpstr>Simulering ersättning Vårdval 2026</vt:lpstr>
      <vt:lpstr>Utgångsvärden</vt:lpstr>
      <vt:lpstr>Simulering</vt:lpstr>
      <vt:lpstr>Simulering</vt:lpstr>
      <vt:lpstr>PowerPoint-presentation</vt:lpstr>
      <vt:lpstr>PowerPoint-presentation</vt:lpstr>
      <vt:lpstr>PowerPoint-presentation</vt:lpstr>
      <vt:lpstr>Ersättning per listad jmf 2025 och 2026</vt:lpstr>
      <vt:lpstr>Uppräkning fördelat</vt:lpstr>
      <vt:lpstr>”Värmländsk  viktlista”</vt:lpstr>
      <vt:lpstr>”Värmländsk viktlista”</vt:lpstr>
      <vt:lpstr>”Värmländsk viktlista”</vt:lpstr>
      <vt:lpstr>”Värmländsk viktlista”</vt:lpstr>
      <vt:lpstr>”Värmländsk viktlista”</vt:lpstr>
      <vt:lpstr>PowerPoint-presentation</vt:lpstr>
      <vt:lpstr>Administrativ styrning</vt:lpstr>
      <vt:lpstr>PowerPoint-presentation</vt:lpstr>
      <vt:lpstr>Förändrade förutsättningar</vt:lpstr>
      <vt:lpstr>Förändrat arbetssätt</vt:lpstr>
      <vt:lpstr>Framtida inriktning</vt:lpstr>
      <vt:lpstr>Säker informationsöverföring  med SEFOS</vt:lpstr>
      <vt:lpstr>PowerPoint-presentation</vt:lpstr>
      <vt:lpstr>3 viktiga punkter om den nuvarande situationen</vt:lpstr>
      <vt:lpstr>Befintliga IT-stöd för säker informationsöverföring </vt:lpstr>
      <vt:lpstr>Vad är SEFOS</vt:lpstr>
      <vt:lpstr>Så används SEFOS idag på Region Värmlands vårdcentraler</vt:lpstr>
      <vt:lpstr>Så går vi vidare </vt:lpstr>
      <vt:lpstr>PowerPoint-presentation</vt:lpstr>
      <vt:lpstr>LiV-kassan</vt:lpstr>
      <vt:lpstr>14.15 -14.35 Paus</vt:lpstr>
      <vt:lpstr>Antibiotikasmart vårdcentral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Vårdövergång habilitering</vt:lpstr>
      <vt:lpstr>Allmänmedicinska frågor</vt:lpstr>
      <vt:lpstr>Allmänmedicins webbsidor uppdateras</vt:lpstr>
      <vt:lpstr>PowerPoint-presentation</vt:lpstr>
      <vt:lpstr>Övriga frågor och information</vt:lpstr>
      <vt:lpstr>Gemensam plan primärvård Värmland</vt:lpstr>
      <vt:lpstr>PowerPoint-presentation</vt:lpstr>
      <vt:lpstr>Inspirationskonferens 18 november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Anna Egardsson</dc:creator>
  <cp:lastModifiedBy>Lena Lindberg Schlegel</cp:lastModifiedBy>
  <cp:revision>3</cp:revision>
  <dcterms:created xsi:type="dcterms:W3CDTF">2025-09-15T09:52:17Z</dcterms:created>
  <dcterms:modified xsi:type="dcterms:W3CDTF">2025-09-30T09:57:26Z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0x0101004EB7644DF1803E4F8B8E0D54A3EF314B</vt:lpwstr>
  </property>
</Properties>
</file>