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9"/>
  </p:notesMasterIdLst>
  <p:sldIdLst>
    <p:sldId id="256" r:id="rId4"/>
    <p:sldId id="465" r:id="rId5"/>
    <p:sldId id="435" r:id="rId6"/>
    <p:sldId id="423" r:id="rId7"/>
    <p:sldId id="424" r:id="rId8"/>
    <p:sldId id="425" r:id="rId9"/>
    <p:sldId id="429" r:id="rId10"/>
    <p:sldId id="436" r:id="rId11"/>
    <p:sldId id="438" r:id="rId12"/>
    <p:sldId id="439" r:id="rId13"/>
    <p:sldId id="432" r:id="rId14"/>
    <p:sldId id="433" r:id="rId15"/>
    <p:sldId id="434" r:id="rId16"/>
    <p:sldId id="426" r:id="rId17"/>
    <p:sldId id="427" r:id="rId18"/>
    <p:sldId id="428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8" r:id="rId27"/>
    <p:sldId id="450" r:id="rId28"/>
    <p:sldId id="447" r:id="rId29"/>
    <p:sldId id="452" r:id="rId30"/>
    <p:sldId id="453" r:id="rId31"/>
    <p:sldId id="455" r:id="rId32"/>
    <p:sldId id="456" r:id="rId33"/>
    <p:sldId id="457" r:id="rId34"/>
    <p:sldId id="458" r:id="rId35"/>
    <p:sldId id="459" r:id="rId36"/>
    <p:sldId id="460" r:id="rId37"/>
    <p:sldId id="467" r:id="rId3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D1799-9315-4849-B81F-372A34CC6F1E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28EA4-5762-4E0D-A7A3-7E9C2BC1C4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74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2023-10-30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2023-10-30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värmlänningarna 2023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B60909D-A7F0-093B-0612-25ADD2985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5" y="137653"/>
            <a:ext cx="9526329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C5A7299-CD2F-5985-B27D-5038B9624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46" y="0"/>
            <a:ext cx="918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7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B329C71-D0FC-3518-3C91-CE07FE10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13" y="182880"/>
            <a:ext cx="4245582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9FBAFA9-73D6-DFC0-7436-8080FB21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81" y="628259"/>
            <a:ext cx="4753638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2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DEDC04-6177-F004-F1B4-9C0CDC97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14" y="944880"/>
            <a:ext cx="10669465" cy="54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1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6D03BDB-5843-E0E2-A182-6DDA9D51B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81" y="947841"/>
            <a:ext cx="11846400" cy="5775118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DBE881D4-11F7-FD3F-4432-6F390539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105" y="-216065"/>
            <a:ext cx="5495070" cy="1325563"/>
          </a:xfrm>
        </p:spPr>
        <p:txBody>
          <a:bodyPr/>
          <a:lstStyle/>
          <a:p>
            <a:r>
              <a:rPr lang="en-US" dirty="0" err="1"/>
              <a:t>Tobak</a:t>
            </a:r>
            <a:r>
              <a:rPr lang="en-US" dirty="0"/>
              <a:t> - </a:t>
            </a:r>
            <a:r>
              <a:rPr lang="en-US" dirty="0" err="1"/>
              <a:t>rökning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5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D525B3C-D77F-8034-21D9-A83645F4B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1" y="408168"/>
            <a:ext cx="11846400" cy="6041663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4BB13EE-562C-1A62-BD7F-32145C52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185" y="0"/>
            <a:ext cx="5495070" cy="1325563"/>
          </a:xfrm>
        </p:spPr>
        <p:txBody>
          <a:bodyPr/>
          <a:lstStyle/>
          <a:p>
            <a:r>
              <a:rPr lang="en-US" dirty="0" err="1"/>
              <a:t>Tobak</a:t>
            </a:r>
            <a:r>
              <a:rPr lang="en-US" dirty="0"/>
              <a:t> - snus</a:t>
            </a:r>
          </a:p>
        </p:txBody>
      </p:sp>
    </p:spTree>
    <p:extLst>
      <p:ext uri="{BB962C8B-B14F-4D97-AF65-F5344CB8AC3E}">
        <p14:creationId xmlns:p14="http://schemas.microsoft.com/office/powerpoint/2010/main" val="146451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080F68D-EB35-60FA-AB28-A426520A9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1" y="547285"/>
            <a:ext cx="9478698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5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C40C66A-47F8-8F43-2C13-69075FDD8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1" y="867216"/>
            <a:ext cx="11846400" cy="5123567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1BE1AA3D-9EA4-C182-EDC7-ED8F680A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465" y="617055"/>
            <a:ext cx="5495070" cy="1325563"/>
          </a:xfrm>
        </p:spPr>
        <p:txBody>
          <a:bodyPr/>
          <a:lstStyle/>
          <a:p>
            <a:r>
              <a:rPr lang="en-US" dirty="0" err="1"/>
              <a:t>Narkotika</a:t>
            </a:r>
            <a:r>
              <a:rPr lang="en-US" dirty="0"/>
              <a:t> bland </a:t>
            </a:r>
            <a:r>
              <a:rPr lang="en-US" dirty="0" err="1"/>
              <a:t>unga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60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080452-C473-2B59-BBDE-9D7C3D087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77" y="523469"/>
            <a:ext cx="9640645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9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7E3FC8-6D4F-C8EB-0912-194A4C27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922" y="1763992"/>
            <a:ext cx="6782478" cy="405618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DBC0202-4E89-CC4A-C839-BC760BCC4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60" y="296773"/>
            <a:ext cx="4153480" cy="583011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4C624F1-2969-3511-B495-673CC407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910" y="0"/>
            <a:ext cx="4838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94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358B697-A209-A088-D84E-CC8714CAF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34" y="152400"/>
            <a:ext cx="6140013" cy="6858000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FD990614-57B0-9C74-BFF7-F05C0E1D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65" y="0"/>
            <a:ext cx="5495070" cy="1325563"/>
          </a:xfrm>
        </p:spPr>
        <p:txBody>
          <a:bodyPr/>
          <a:lstStyle/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lita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2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D882C95-CCD9-36AD-B847-BD3483100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33" y="0"/>
            <a:ext cx="6500536" cy="6858000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75672D1-1E6E-1ADF-B5F8-A768BBA6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30" y="-114465"/>
            <a:ext cx="5495070" cy="1325563"/>
          </a:xfrm>
        </p:spPr>
        <p:txBody>
          <a:bodyPr/>
          <a:lstStyle/>
          <a:p>
            <a:r>
              <a:rPr lang="en-US" dirty="0" err="1"/>
              <a:t>Emotionellt</a:t>
            </a:r>
            <a:r>
              <a:rPr lang="en-US" dirty="0"/>
              <a:t> </a:t>
            </a:r>
            <a:r>
              <a:rPr lang="en-US" dirty="0" err="1"/>
              <a:t>stöd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1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E868BF3-AEEA-5A58-2023-3F44ED29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69" y="0"/>
            <a:ext cx="7536263" cy="6858000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FCF15A31-BAB5-CEA1-D07E-9B9F0AAD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30" y="0"/>
            <a:ext cx="5495070" cy="1325563"/>
          </a:xfrm>
        </p:spPr>
        <p:txBody>
          <a:bodyPr/>
          <a:lstStyle/>
          <a:p>
            <a:r>
              <a:rPr lang="en-US" dirty="0" err="1"/>
              <a:t>Ensamhet</a:t>
            </a:r>
            <a:r>
              <a:rPr lang="en-US" dirty="0"/>
              <a:t> och </a:t>
            </a:r>
            <a:r>
              <a:rPr lang="en-US" dirty="0" err="1"/>
              <a:t>isolering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00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1638A-2BEF-4146-A5FF-A97DC0B2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93" y="699706"/>
            <a:ext cx="941201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0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01CDA57-EB1E-3249-9E6B-F0BF8C60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846" y="0"/>
            <a:ext cx="6137909" cy="6858000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62F266D2-D60B-00B4-F89D-48EFD282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45" y="-246545"/>
            <a:ext cx="5495070" cy="1325563"/>
          </a:xfrm>
        </p:spPr>
        <p:txBody>
          <a:bodyPr/>
          <a:lstStyle/>
          <a:p>
            <a:r>
              <a:rPr lang="en-US" dirty="0"/>
              <a:t>Ekonomi</a:t>
            </a:r>
          </a:p>
        </p:txBody>
      </p:sp>
    </p:spTree>
    <p:extLst>
      <p:ext uri="{BB962C8B-B14F-4D97-AF65-F5344CB8AC3E}">
        <p14:creationId xmlns:p14="http://schemas.microsoft.com/office/powerpoint/2010/main" val="1422514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55B1BBF-F2A0-6CC4-951D-3FB00AD90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646" y="0"/>
            <a:ext cx="4766310" cy="6858000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EFB4D26-9AF3-B6FC-B470-561174F8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25" y="88735"/>
            <a:ext cx="5495070" cy="1325563"/>
          </a:xfrm>
        </p:spPr>
        <p:txBody>
          <a:bodyPr/>
          <a:lstStyle/>
          <a:p>
            <a:r>
              <a:rPr lang="en-US" dirty="0" err="1"/>
              <a:t>Förtroende</a:t>
            </a:r>
            <a:r>
              <a:rPr lang="en-US" dirty="0"/>
              <a:t> för </a:t>
            </a:r>
            <a:r>
              <a:rPr lang="en-US" dirty="0" err="1"/>
              <a:t>hälso</a:t>
            </a:r>
            <a:r>
              <a:rPr lang="en-US" dirty="0"/>
              <a:t>- och </a:t>
            </a:r>
            <a:r>
              <a:rPr lang="en-US" dirty="0" err="1"/>
              <a:t>sjukvården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23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0597B00-76BA-D72A-560D-45AE6B3B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5" y="690180"/>
            <a:ext cx="9526329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9D8A327-1C04-2B0E-8ABB-730FA8610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19" y="1171260"/>
            <a:ext cx="9573961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41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9552305-B70D-5D34-4564-26155C298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46" y="995023"/>
            <a:ext cx="9554908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BEF41AD-D984-5D38-A0A8-CE7D3E87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0" y="351995"/>
            <a:ext cx="9631119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2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2C1B960-C2F4-5253-A7E5-D4AAD744C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4" y="713996"/>
            <a:ext cx="9831172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3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9504EDE-7AAF-41DB-F208-7D77C509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61" y="1223654"/>
            <a:ext cx="9688277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2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6981884-8469-3CC0-CBAC-01DA8A1F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794970"/>
            <a:ext cx="9650172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69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60DC086-CCE6-6D74-E7A8-B2F6B63C3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1176023"/>
            <a:ext cx="9364382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68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614625D-0F64-A1B7-361D-73E7511ED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319" y="0"/>
            <a:ext cx="5434963" cy="6858000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32B6C18-C15C-2EED-FEB3-1D9DEF4F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785" y="0"/>
            <a:ext cx="5495070" cy="1325563"/>
          </a:xfrm>
        </p:spPr>
        <p:txBody>
          <a:bodyPr/>
          <a:lstStyle/>
          <a:p>
            <a:r>
              <a:rPr lang="en-US" dirty="0" err="1"/>
              <a:t>Högt</a:t>
            </a:r>
            <a:r>
              <a:rPr lang="en-US" dirty="0"/>
              <a:t> </a:t>
            </a:r>
            <a:r>
              <a:rPr lang="en-US" dirty="0" err="1"/>
              <a:t>blodtryck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29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7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CD8CF9A-D949-7011-DE15-E52A232F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732" y="0"/>
            <a:ext cx="569213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59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43CC95C-F821-E5C2-E5E7-EE631081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14" y="90021"/>
            <a:ext cx="9288171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3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2A2FAD-7E0D-56AB-1468-7F48F322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74" y="972000"/>
            <a:ext cx="5188825" cy="1325563"/>
          </a:xfrm>
        </p:spPr>
        <p:txBody>
          <a:bodyPr/>
          <a:lstStyle/>
          <a:p>
            <a:r>
              <a:rPr lang="en-US" dirty="0" err="1"/>
              <a:t>Befolkningsutveckling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2DA87C-5F2F-D0BA-087E-F8FF4EF57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3174" y="2484000"/>
            <a:ext cx="4826875" cy="3240000"/>
          </a:xfrm>
        </p:spPr>
        <p:txBody>
          <a:bodyPr/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Befolkningsförändringen 2022-2040 beräknas till -1,0 procent, motsvarande 281 000 invånare år 2040.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Karlstad beräknas öka med cirka 6 200 invånare</a:t>
            </a:r>
          </a:p>
          <a:p>
            <a:r>
              <a:rPr lang="sv-SE" sz="1800" dirty="0">
                <a:solidFill>
                  <a:srgbClr val="000000"/>
                </a:solidFill>
                <a:latin typeface="HelveticaNeueLT Pro 55 Roman"/>
              </a:rPr>
              <a:t>Hagfors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beräknas mins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ka med 16 procent.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Bara i Karlstad, Hammarö och Kil förväntas en befolkningsökning till 2040</a:t>
            </a:r>
            <a:endParaRPr lang="en-US" dirty="0"/>
          </a:p>
        </p:txBody>
      </p:sp>
      <p:pic>
        <p:nvPicPr>
          <p:cNvPr id="3" name="Bildobjekt 2" descr="En bild som visar text, karta, kartbok&#10;&#10;Automatiskt genererad beskrivning">
            <a:extLst>
              <a:ext uri="{FF2B5EF4-FFF2-40B4-BE49-F238E27FC236}">
                <a16:creationId xmlns:a16="http://schemas.microsoft.com/office/drawing/2014/main" id="{1B598A84-74A3-F0E5-B3EA-C4AB4B31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64" y="0"/>
            <a:ext cx="402907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746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E0556D8-D45F-DBD2-6213-DEE277B7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75" y="972000"/>
            <a:ext cx="4140000" cy="1325563"/>
          </a:xfrm>
        </p:spPr>
        <p:txBody>
          <a:bodyPr/>
          <a:lstStyle/>
          <a:p>
            <a:r>
              <a:rPr lang="en-US" dirty="0" err="1"/>
              <a:t>Åldersförändring</a:t>
            </a:r>
            <a:r>
              <a:rPr lang="en-US" dirty="0"/>
              <a:t> till </a:t>
            </a:r>
            <a:r>
              <a:rPr lang="en-US" dirty="0" err="1"/>
              <a:t>år</a:t>
            </a:r>
            <a:r>
              <a:rPr lang="en-US" dirty="0"/>
              <a:t> 2040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124ABF-1E10-D9C6-8693-9B4ADF146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3175" y="2484000"/>
            <a:ext cx="4140000" cy="3240000"/>
          </a:xfrm>
        </p:spPr>
        <p:txBody>
          <a:bodyPr/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Åldersgruppen som är 85 år eller äldre förväntas öka med 61 procent, från cirka 9 600 personer till drygt 15 500. </a:t>
            </a:r>
          </a:p>
          <a:p>
            <a:r>
              <a:rPr lang="sv-SE" sz="1800" dirty="0">
                <a:solidFill>
                  <a:srgbClr val="000000"/>
                </a:solidFill>
                <a:latin typeface="HelveticaNeueLT Pro 55 Roman"/>
              </a:rPr>
              <a:t>D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en arbetsföra befolkningen beräknas minska med drygt 4 procent. </a:t>
            </a:r>
            <a:endParaRPr lang="en-US" dirty="0"/>
          </a:p>
        </p:txBody>
      </p:sp>
      <p:pic>
        <p:nvPicPr>
          <p:cNvPr id="3" name="Bildobjekt 2" descr="En bild som visar text, skärmbild, nummer, diagram&#10;&#10;Automatiskt genererad beskrivning">
            <a:extLst>
              <a:ext uri="{FF2B5EF4-FFF2-40B4-BE49-F238E27FC236}">
                <a16:creationId xmlns:a16="http://schemas.microsoft.com/office/drawing/2014/main" id="{C17F3562-403D-1BC3-A309-2A842D09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1" y="644895"/>
            <a:ext cx="5750400" cy="5568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92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B6599D-F40E-B928-DE5B-A9DEB7098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8" y="752455"/>
            <a:ext cx="4734586" cy="482984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19CB2B7-4B32-89E8-DB09-6A402E0A3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990"/>
            <a:ext cx="4925112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8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0FE58252-080A-5464-0602-5296071C0203}"/>
              </a:ext>
            </a:extLst>
          </p:cNvPr>
          <p:cNvSpPr txBox="1"/>
          <p:nvPr/>
        </p:nvSpPr>
        <p:spPr>
          <a:xfrm>
            <a:off x="3048000" y="422701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I Värmland är andelen vuxna 25–64 år med eftergymnasial utbildning lägre än i riket, 39 respektive 46 procent (tabell 2). Det är stora skillnader mellan kommuner i andelen med eftergymnasial utbildning, över 50 procent i Karlstad och Hammarö och omkring 20 procent i de kommuner med lägst andel. 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BE5EBFD-7522-35CB-8A11-CD92CD4EF25E}"/>
              </a:ext>
            </a:extLst>
          </p:cNvPr>
          <p:cNvSpPr txBox="1"/>
          <p:nvPr/>
        </p:nvSpPr>
        <p:spPr>
          <a:xfrm>
            <a:off x="6571635" y="273650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Generellt har personer med kort utbildning i större utsträckning mer ogynnsamma livsvillkor och levnadsvanor. </a:t>
            </a: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ECB610B-A602-FD99-88C6-79F4596D41FD}"/>
              </a:ext>
            </a:extLst>
          </p:cNvPr>
          <p:cNvSpPr txBox="1"/>
          <p:nvPr/>
        </p:nvSpPr>
        <p:spPr>
          <a:xfrm>
            <a:off x="801943" y="421930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Långtidsarbetslösheten (utan arbete i mer än 12 månader) har minskat från december 2021 till december 2022 både i Värmland och riket.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231721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866</TotalTime>
  <Words>202</Words>
  <Application>Microsoft Office PowerPoint</Application>
  <PresentationFormat>Bredbild</PresentationFormat>
  <Paragraphs>22</Paragraphs>
  <Slides>35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 New</vt:lpstr>
      <vt:lpstr>HelveticaNeueLT Pro 55 Roman</vt:lpstr>
      <vt:lpstr>Region Varmland</vt:lpstr>
      <vt:lpstr>Region Varmland Grå</vt:lpstr>
      <vt:lpstr>Stor rubrik</vt:lpstr>
      <vt:lpstr>Om värmlänningarna 2023</vt:lpstr>
      <vt:lpstr>PowerPoint-presentation</vt:lpstr>
      <vt:lpstr>PowerPoint-presentation</vt:lpstr>
      <vt:lpstr>PowerPoint-presentation</vt:lpstr>
      <vt:lpstr>PowerPoint-presentation</vt:lpstr>
      <vt:lpstr>Befolkningsutveckling</vt:lpstr>
      <vt:lpstr>Åldersförändring till år 2040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Tobak - rökning</vt:lpstr>
      <vt:lpstr>Tobak - snus</vt:lpstr>
      <vt:lpstr>PowerPoint-presentation</vt:lpstr>
      <vt:lpstr>Narkotika bland unga</vt:lpstr>
      <vt:lpstr>PowerPoint-presentation</vt:lpstr>
      <vt:lpstr>PowerPoint-presentation</vt:lpstr>
      <vt:lpstr>Att lita på andra</vt:lpstr>
      <vt:lpstr>Emotionellt stöd</vt:lpstr>
      <vt:lpstr>Ensamhet och isolering</vt:lpstr>
      <vt:lpstr>PowerPoint-presentation</vt:lpstr>
      <vt:lpstr>Ekonomi</vt:lpstr>
      <vt:lpstr>Förtroende för hälso- och sjukvården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Högt blodtryck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Sommar 2023</dc:title>
  <dc:creator>Helena Norgren</dc:creator>
  <cp:lastModifiedBy>Berit Bryske</cp:lastModifiedBy>
  <cp:revision>20</cp:revision>
  <dcterms:created xsi:type="dcterms:W3CDTF">2023-10-12T06:39:29Z</dcterms:created>
  <dcterms:modified xsi:type="dcterms:W3CDTF">2023-10-30T12:46:11Z</dcterms:modified>
</cp:coreProperties>
</file>