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Lst>
  <p:notesMasterIdLst>
    <p:notesMasterId r:id="rId32"/>
  </p:notesMasterIdLst>
  <p:sldIdLst>
    <p:sldId id="263" r:id="rId7"/>
    <p:sldId id="264" r:id="rId8"/>
    <p:sldId id="287" r:id="rId9"/>
    <p:sldId id="266" r:id="rId10"/>
    <p:sldId id="268" r:id="rId11"/>
    <p:sldId id="279" r:id="rId12"/>
    <p:sldId id="278" r:id="rId13"/>
    <p:sldId id="288" r:id="rId14"/>
    <p:sldId id="261" r:id="rId15"/>
    <p:sldId id="286" r:id="rId16"/>
    <p:sldId id="280" r:id="rId17"/>
    <p:sldId id="281" r:id="rId18"/>
    <p:sldId id="282" r:id="rId19"/>
    <p:sldId id="283" r:id="rId20"/>
    <p:sldId id="285" r:id="rId21"/>
    <p:sldId id="289" r:id="rId22"/>
    <p:sldId id="269" r:id="rId23"/>
    <p:sldId id="270" r:id="rId24"/>
    <p:sldId id="271" r:id="rId25"/>
    <p:sldId id="273" r:id="rId26"/>
    <p:sldId id="272" r:id="rId27"/>
    <p:sldId id="274" r:id="rId28"/>
    <p:sldId id="277" r:id="rId29"/>
    <p:sldId id="275" r:id="rId30"/>
    <p:sldId id="276"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en Ingela" initials="LI" lastIdx="13" clrIdx="0">
    <p:extLst>
      <p:ext uri="{19B8F6BF-5375-455C-9EA6-DF929625EA0E}">
        <p15:presenceInfo xmlns:p15="http://schemas.microsoft.com/office/powerpoint/2012/main" userId="S-1-5-21-1499430162-1245868380-186260367-62858" providerId="AD"/>
      </p:ext>
    </p:extLst>
  </p:cmAuthor>
  <p:cmAuthor id="2" name="Fransson Sanna" initials="FS" lastIdx="2" clrIdx="1">
    <p:extLst>
      <p:ext uri="{19B8F6BF-5375-455C-9EA6-DF929625EA0E}">
        <p15:presenceInfo xmlns:p15="http://schemas.microsoft.com/office/powerpoint/2012/main" userId="S-1-5-21-1499430162-1245868380-186260367-67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151" autoAdjust="0"/>
  </p:normalViewPr>
  <p:slideViewPr>
    <p:cSldViewPr snapToGrid="0">
      <p:cViewPr varScale="1">
        <p:scale>
          <a:sx n="91" d="100"/>
          <a:sy n="91" d="100"/>
        </p:scale>
        <p:origin x="9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15T11:50:00.165" idx="10">
    <p:pos x="7394" y="3492"/>
    <p:text>stämmer det? de gör säkert olika i de olika regionerna, men bra om det står hur personalen får tag i den?</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DAFF1-2398-47AD-B018-C702EDB13EDD}" type="datetimeFigureOut">
              <a:rPr lang="sv-SE" smtClean="0"/>
              <a:t>2020-09-21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B8406-194B-42DB-B86D-4582989ED199}" type="slidenum">
              <a:rPr lang="sv-SE" smtClean="0"/>
              <a:t>‹#›</a:t>
            </a:fld>
            <a:endParaRPr lang="sv-SE"/>
          </a:p>
        </p:txBody>
      </p:sp>
    </p:spTree>
    <p:extLst>
      <p:ext uri="{BB962C8B-B14F-4D97-AF65-F5344CB8AC3E}">
        <p14:creationId xmlns:p14="http://schemas.microsoft.com/office/powerpoint/2010/main" val="349700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(Version 2. 2020-09-16)</a:t>
            </a:r>
            <a:endParaRPr lang="sv-SE" dirty="0"/>
          </a:p>
        </p:txBody>
      </p:sp>
      <p:sp>
        <p:nvSpPr>
          <p:cNvPr id="4" name="Platshållare för bildnummer 3"/>
          <p:cNvSpPr>
            <a:spLocks noGrp="1"/>
          </p:cNvSpPr>
          <p:nvPr>
            <p:ph type="sldNum" sz="quarter" idx="10"/>
          </p:nvPr>
        </p:nvSpPr>
        <p:spPr/>
        <p:txBody>
          <a:bodyPr/>
          <a:lstStyle/>
          <a:p>
            <a:fld id="{228DA1D7-4E11-40E4-B6F5-E92C58FE4995}" type="slidenum">
              <a:rPr lang="sv-SE" smtClean="0"/>
              <a:t>1</a:t>
            </a:fld>
            <a:endParaRPr lang="sv-SE"/>
          </a:p>
        </p:txBody>
      </p:sp>
    </p:spTree>
    <p:extLst>
      <p:ext uri="{BB962C8B-B14F-4D97-AF65-F5344CB8AC3E}">
        <p14:creationId xmlns:p14="http://schemas.microsoft.com/office/powerpoint/2010/main" val="36121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baseline="0" dirty="0" smtClean="0"/>
              <a:t>TIPS: </a:t>
            </a:r>
            <a:r>
              <a:rPr lang="sv-SE" i="1" baseline="0" dirty="0" smtClean="0"/>
              <a:t>Om ni visar presentationen på ett möte, låt alla deltagare testa att logga in medan ni sitter tillsammans. Då kan ni gemensamt gå igenom stegen medan ni klickar er igenom presentationen</a:t>
            </a:r>
            <a:endParaRPr lang="sv-SE" i="1" dirty="0" smtClean="0"/>
          </a:p>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10</a:t>
            </a:fld>
            <a:endParaRPr lang="sv-SE"/>
          </a:p>
        </p:txBody>
      </p:sp>
    </p:spTree>
    <p:extLst>
      <p:ext uri="{BB962C8B-B14F-4D97-AF65-F5344CB8AC3E}">
        <p14:creationId xmlns:p14="http://schemas.microsoft.com/office/powerpoint/2010/main" val="223770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1. Klicka</a:t>
            </a:r>
            <a:r>
              <a:rPr lang="sv-SE" baseline="0" dirty="0" smtClean="0"/>
              <a:t> på logga in, högst upp på sidan</a:t>
            </a:r>
          </a:p>
        </p:txBody>
      </p:sp>
      <p:sp>
        <p:nvSpPr>
          <p:cNvPr id="4" name="Platshållare för bildnummer 3"/>
          <p:cNvSpPr>
            <a:spLocks noGrp="1"/>
          </p:cNvSpPr>
          <p:nvPr>
            <p:ph type="sldNum" sz="quarter" idx="10"/>
          </p:nvPr>
        </p:nvSpPr>
        <p:spPr/>
        <p:txBody>
          <a:bodyPr/>
          <a:lstStyle/>
          <a:p>
            <a:fld id="{C37B8406-194B-42DB-B86D-4582989ED199}" type="slidenum">
              <a:rPr lang="sv-SE" smtClean="0"/>
              <a:t>11</a:t>
            </a:fld>
            <a:endParaRPr lang="sv-SE"/>
          </a:p>
        </p:txBody>
      </p:sp>
    </p:spTree>
    <p:extLst>
      <p:ext uri="{BB962C8B-B14F-4D97-AF65-F5344CB8AC3E}">
        <p14:creationId xmlns:p14="http://schemas.microsoft.com/office/powerpoint/2010/main" val="419734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2. Då</a:t>
            </a:r>
            <a:r>
              <a:rPr lang="sv-SE" baseline="0" dirty="0" smtClean="0"/>
              <a:t> kommer man till en inloggningssida – välj att logga in.</a:t>
            </a:r>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12</a:t>
            </a:fld>
            <a:endParaRPr lang="sv-SE"/>
          </a:p>
        </p:txBody>
      </p:sp>
    </p:spTree>
    <p:extLst>
      <p:ext uri="{BB962C8B-B14F-4D97-AF65-F5344CB8AC3E}">
        <p14:creationId xmlns:p14="http://schemas.microsoft.com/office/powerpoint/2010/main" val="202986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3. Kvinnan väljer den</a:t>
            </a:r>
            <a:r>
              <a:rPr lang="sv-SE" baseline="0" dirty="0" smtClean="0"/>
              <a:t> typ av e-legitimation hon använder och loggar in.</a:t>
            </a:r>
          </a:p>
          <a:p>
            <a:r>
              <a:rPr lang="sv-SE" baseline="0" dirty="0" smtClean="0"/>
              <a:t/>
            </a:r>
            <a:br>
              <a:rPr lang="sv-SE" baseline="0" dirty="0" smtClean="0"/>
            </a:br>
            <a:r>
              <a:rPr lang="sv-SE" baseline="0" dirty="0" smtClean="0"/>
              <a:t>Av sekretess- och säkerhetsskäl måste en e-legitimation användas för att se sina uppgifter på 1177.se. </a:t>
            </a:r>
            <a:br>
              <a:rPr lang="sv-SE" baseline="0" dirty="0" smtClean="0"/>
            </a:br>
            <a:endParaRPr lang="sv-SE" baseline="0" dirty="0" smtClean="0"/>
          </a:p>
          <a:p>
            <a:r>
              <a:rPr lang="sv-SE" sz="1200" b="1" kern="1200" dirty="0" smtClean="0">
                <a:solidFill>
                  <a:schemeClr val="tx1"/>
                </a:solidFill>
                <a:effectLst/>
                <a:latin typeface="+mn-lt"/>
                <a:ea typeface="+mn-ea"/>
                <a:cs typeface="+mn-cs"/>
              </a:rPr>
              <a:t>Hur når vi kvinnor som inte har e-legitimation?</a:t>
            </a:r>
          </a:p>
          <a:p>
            <a:r>
              <a:rPr lang="sv-SE" sz="1200" kern="1200" dirty="0" smtClean="0">
                <a:solidFill>
                  <a:schemeClr val="tx1"/>
                </a:solidFill>
                <a:effectLst/>
                <a:latin typeface="+mn-lt"/>
                <a:ea typeface="+mn-ea"/>
                <a:cs typeface="+mn-cs"/>
              </a:rPr>
              <a:t>Har kvinnan inte e-legitimation, så kommer man inte åt sin Graviditetsenkät eftersom man inte kan logga in på 1177.se.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Statistik från 1177 säger dock att vi når en majoritet inom målgruppen. Enligt webbsidan bank-id.se har drygt 98 procent av alla 21-40-åringar har ett Bank-ID, vilket kan användas på 1177.se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Med den kunskap vi har idag, så finns Graviditetsenkäten fram till 31 december 2022. </a:t>
            </a:r>
          </a:p>
          <a:p>
            <a:r>
              <a:rPr lang="sv-SE" sz="1200" kern="1200" dirty="0" smtClean="0">
                <a:solidFill>
                  <a:schemeClr val="tx1"/>
                </a:solidFill>
                <a:effectLst/>
                <a:latin typeface="+mn-lt"/>
                <a:ea typeface="+mn-ea"/>
                <a:cs typeface="+mn-cs"/>
              </a:rPr>
              <a:t>Regionerna har beslutat, att för denna enkät och period, använda enbart en elektronisk enkät via 1177.se .</a:t>
            </a:r>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13</a:t>
            </a:fld>
            <a:endParaRPr lang="sv-SE"/>
          </a:p>
        </p:txBody>
      </p:sp>
    </p:spTree>
    <p:extLst>
      <p:ext uri="{BB962C8B-B14F-4D97-AF65-F5344CB8AC3E}">
        <p14:creationId xmlns:p14="http://schemas.microsoft.com/office/powerpoint/2010/main" val="113129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4. Detta är förstasidan när man loggat</a:t>
            </a:r>
            <a:r>
              <a:rPr lang="sv-SE" baseline="0" dirty="0" smtClean="0"/>
              <a:t> in. Klicka på inställningar högst upp på sidan</a:t>
            </a:r>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14</a:t>
            </a:fld>
            <a:endParaRPr lang="sv-SE"/>
          </a:p>
        </p:txBody>
      </p:sp>
    </p:spTree>
    <p:extLst>
      <p:ext uri="{BB962C8B-B14F-4D97-AF65-F5344CB8AC3E}">
        <p14:creationId xmlns:p14="http://schemas.microsoft.com/office/powerpoint/2010/main" val="74945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smtClean="0"/>
              <a:t>5. Kvinnan fyller i sina kontaktuppgifter.</a:t>
            </a:r>
            <a:r>
              <a:rPr lang="sv-SE" baseline="0" dirty="0" smtClean="0"/>
              <a:t> För att enklast få reda på när de olika delarna av enkäten kommer – klicka i ”aviseringar”. </a:t>
            </a:r>
          </a:p>
          <a:p>
            <a:pPr marL="0" indent="0">
              <a:buFont typeface="Arial" panose="020B0604020202020204" pitchFamily="34" charset="0"/>
              <a:buNone/>
            </a:pPr>
            <a:endParaRPr lang="sv-SE" dirty="0" smtClean="0"/>
          </a:p>
          <a:p>
            <a:pPr marL="171450" indent="-171450">
              <a:buFont typeface="Arial" panose="020B0604020202020204" pitchFamily="34" charset="0"/>
              <a:buChar char="•"/>
            </a:pPr>
            <a:r>
              <a:rPr lang="sv-SE" dirty="0" smtClean="0"/>
              <a:t>Kvinnan fyller</a:t>
            </a:r>
            <a:r>
              <a:rPr lang="sv-SE" baseline="0" dirty="0" smtClean="0"/>
              <a:t> i sina uppgifter alternativt kontrollerar att de stämmer</a:t>
            </a:r>
          </a:p>
          <a:p>
            <a:pPr marL="171450" indent="-171450">
              <a:buFont typeface="Arial" panose="020B0604020202020204" pitchFamily="34" charset="0"/>
              <a:buChar char="•"/>
            </a:pPr>
            <a:r>
              <a:rPr lang="sv-SE" baseline="0" dirty="0" smtClean="0"/>
              <a:t>Klickar i att hon vill ha aviseringar per sms och/eller e-post (man kan med fördel ha båda)</a:t>
            </a:r>
          </a:p>
          <a:p>
            <a:pPr marL="171450" indent="-171450">
              <a:buFont typeface="Arial" panose="020B0604020202020204" pitchFamily="34" charset="0"/>
              <a:buChar char="•"/>
            </a:pPr>
            <a:r>
              <a:rPr lang="sv-SE" baseline="0" dirty="0" smtClean="0"/>
              <a:t>Trycker på spara</a:t>
            </a:r>
          </a:p>
          <a:p>
            <a:pPr marL="171450" indent="-171450">
              <a:buFont typeface="Arial" panose="020B0604020202020204" pitchFamily="34" charset="0"/>
              <a:buChar char="•"/>
            </a:pPr>
            <a:r>
              <a:rPr lang="sv-SE" baseline="0" dirty="0" smtClean="0"/>
              <a:t>Klart!</a:t>
            </a:r>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15</a:t>
            </a:fld>
            <a:endParaRPr lang="sv-SE"/>
          </a:p>
        </p:txBody>
      </p:sp>
    </p:spTree>
    <p:extLst>
      <p:ext uri="{BB962C8B-B14F-4D97-AF65-F5344CB8AC3E}">
        <p14:creationId xmlns:p14="http://schemas.microsoft.com/office/powerpoint/2010/main" val="3057775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16</a:t>
            </a:fld>
            <a:endParaRPr lang="sv-SE"/>
          </a:p>
        </p:txBody>
      </p:sp>
    </p:spTree>
    <p:extLst>
      <p:ext uri="{BB962C8B-B14F-4D97-AF65-F5344CB8AC3E}">
        <p14:creationId xmlns:p14="http://schemas.microsoft.com/office/powerpoint/2010/main" val="366993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18</a:t>
            </a:fld>
            <a:endParaRPr lang="sv-SE"/>
          </a:p>
        </p:txBody>
      </p:sp>
    </p:spTree>
    <p:extLst>
      <p:ext uri="{BB962C8B-B14F-4D97-AF65-F5344CB8AC3E}">
        <p14:creationId xmlns:p14="http://schemas.microsoft.com/office/powerpoint/2010/main" val="3610007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19</a:t>
            </a:fld>
            <a:endParaRPr lang="sv-SE"/>
          </a:p>
        </p:txBody>
      </p:sp>
    </p:spTree>
    <p:extLst>
      <p:ext uri="{BB962C8B-B14F-4D97-AF65-F5344CB8AC3E}">
        <p14:creationId xmlns:p14="http://schemas.microsoft.com/office/powerpoint/2010/main" val="408189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22</a:t>
            </a:fld>
            <a:endParaRPr lang="sv-SE"/>
          </a:p>
        </p:txBody>
      </p:sp>
    </p:spTree>
    <p:extLst>
      <p:ext uri="{BB962C8B-B14F-4D97-AF65-F5344CB8AC3E}">
        <p14:creationId xmlns:p14="http://schemas.microsoft.com/office/powerpoint/2010/main" val="189087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C5A2F-D43D-4443-9750-FFB3CD3AD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anteckningar 4"/>
          <p:cNvSpPr>
            <a:spLocks noGrp="1"/>
          </p:cNvSpPr>
          <p:nvPr>
            <p:ph type="body" sz="quarter" idx="11"/>
          </p:nvPr>
        </p:nvSpPr>
        <p:spPr/>
        <p:txBody>
          <a:bodyPr/>
          <a:lstStyle/>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Sveriges Kommuner och Regioner (SKR) och regeringen har en överenskommelse om att satsa på en förbättrad förlossningsvård och insatser för kvinnors hälsa. Målet är att alla ska känna sig trygga hela vägen – före, under och efter graviditet. </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Vården för blivande och nyblivna föräldrar kan bli mer tillgänglig och jämlik. För att kunna utforma vården och insatserna efter familjernas behov behöver vi ta reda på hur vården och stödet upplevs. En av de insatser som genomförs från och med 2020 är därför Graviditetsenkäten. </a:t>
            </a:r>
          </a:p>
          <a:p>
            <a:pPr marL="171450" indent="-171450">
              <a:buFontTx/>
              <a:buChar char="-"/>
            </a:pPr>
            <a:endParaRPr lang="sv-SE" baseline="0" dirty="0" smtClean="0"/>
          </a:p>
          <a:p>
            <a:pPr marL="171450" indent="-171450">
              <a:buFontTx/>
              <a:buChar char="-"/>
            </a:pPr>
            <a:endParaRPr lang="sv-SE" baseline="0" dirty="0" smtClean="0"/>
          </a:p>
          <a:p>
            <a:pPr marL="171450" indent="-171450">
              <a:buFontTx/>
              <a:buChar char="-"/>
            </a:pPr>
            <a:endParaRPr lang="sv-SE" baseline="0" dirty="0" smtClean="0"/>
          </a:p>
        </p:txBody>
      </p:sp>
    </p:spTree>
    <p:extLst>
      <p:ext uri="{BB962C8B-B14F-4D97-AF65-F5344CB8AC3E}">
        <p14:creationId xmlns:p14="http://schemas.microsoft.com/office/powerpoint/2010/main" val="1115848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Resultaten kommer att återföras till verksamheterna löpande, genom systemet för Nationell Patientenkät.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Varje vårdenhet inom mödrahälsovård och förlossning kommer att kunna logga in och följa sina resultat.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Verksamheterna utser själva vem som får inloggningsuppgifter och kontaktpersonen för Nationell Patientenkät i varje region kommer att hjälpa till med registrering. Mer information om detta skickas ut separat</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23</a:t>
            </a:fld>
            <a:endParaRPr lang="sv-SE"/>
          </a:p>
        </p:txBody>
      </p:sp>
    </p:spTree>
    <p:extLst>
      <p:ext uri="{BB962C8B-B14F-4D97-AF65-F5344CB8AC3E}">
        <p14:creationId xmlns:p14="http://schemas.microsoft.com/office/powerpoint/2010/main" val="36151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p:cNvSpPr>
            <a:spLocks noGrp="1"/>
          </p:cNvSpPr>
          <p:nvPr>
            <p:ph type="body" idx="1"/>
          </p:nvPr>
        </p:nvSpPr>
        <p:spPr/>
        <p:txBody>
          <a:bodyPr/>
          <a:lstStyle/>
          <a:p>
            <a:r>
              <a:rPr lang="sv-SE" dirty="0" smtClean="0"/>
              <a:t>Inom ramen för satsningen har det tagits fram en </a:t>
            </a:r>
            <a:r>
              <a:rPr lang="sv-SE" b="1" dirty="0" smtClean="0"/>
              <a:t>strategisk plan,</a:t>
            </a:r>
            <a:r>
              <a:rPr lang="sv-SE" b="1" baseline="0" dirty="0" smtClean="0"/>
              <a:t> </a:t>
            </a:r>
            <a:r>
              <a:rPr lang="sv-SE" baseline="0" dirty="0" smtClean="0"/>
              <a:t>för att synliggöra hur man med hjälp av mål och strategier kan arbeta för att nå visionen om att alla kvinnor ska känna sig trygga hela vägen – före, under och efter graviditet. (Du kan läsa mer om den strategiska planen på www.skr.se, sök på ”kvinnors hälsa”.</a:t>
            </a:r>
          </a:p>
          <a:p>
            <a:endParaRPr lang="sv-SE" baseline="0" dirty="0" smtClean="0"/>
          </a:p>
          <a:p>
            <a:r>
              <a:rPr lang="sv-SE" baseline="0" dirty="0" smtClean="0"/>
              <a:t>Graviditetsenkäten är en insats inom ramen för strategin ”Involvera kvinnor och deras familjer” och syftar till att nå en mer personcentrerad, jämlik och kunskapsbaserad vård.</a:t>
            </a:r>
            <a:endParaRPr lang="sv-SE" dirty="0"/>
          </a:p>
        </p:txBody>
      </p:sp>
    </p:spTree>
    <p:extLst>
      <p:ext uri="{BB962C8B-B14F-4D97-AF65-F5344CB8AC3E}">
        <p14:creationId xmlns:p14="http://schemas.microsoft.com/office/powerpoint/2010/main" val="201580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smtClean="0"/>
              <a:t>Vad är Graviditetsenkäten?</a:t>
            </a:r>
          </a:p>
          <a:p>
            <a:r>
              <a:rPr lang="sv-SE" sz="1200" kern="1200" dirty="0" smtClean="0">
                <a:solidFill>
                  <a:schemeClr val="tx1"/>
                </a:solidFill>
                <a:effectLst/>
                <a:latin typeface="+mn-lt"/>
                <a:ea typeface="+mn-ea"/>
                <a:cs typeface="+mn-cs"/>
              </a:rPr>
              <a:t>Alla gravida och nyblivna mammor har möjlighet att tycka till om vården och berätta om hur de upplever sin egen hälsa genom Graviditetsenkäten.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Syftet med enkäten är att i en unikt bred satsning fånga gravida och nyblivna mammors hälsa och erfarenheter av vården under graviditet, förlossning och året efter förlossning. Resultaten ger regionerna ett viktigt underlag för förbättringsarbete inom hela vårdkedjan utifrån kvinnornas behov.  </a:t>
            </a:r>
          </a:p>
          <a:p>
            <a:endParaRPr lang="sv-SE" sz="2000" dirty="0" smtClean="0"/>
          </a:p>
          <a:p>
            <a:r>
              <a:rPr lang="sv-SE" sz="1200" b="1" kern="1200" dirty="0" smtClean="0">
                <a:solidFill>
                  <a:schemeClr val="tx1"/>
                </a:solidFill>
                <a:effectLst/>
                <a:latin typeface="+mn-lt"/>
                <a:ea typeface="+mn-ea"/>
                <a:cs typeface="+mn-cs"/>
              </a:rPr>
              <a:t>Vem kan besvara enkäten?</a:t>
            </a:r>
            <a:endParaRPr lang="sv-SE" sz="2000" dirty="0" smtClean="0"/>
          </a:p>
          <a:p>
            <a:r>
              <a:rPr lang="sv-SE" sz="2000" dirty="0" smtClean="0"/>
              <a:t>Enkäten består av tre delar och skickas till kvinnor som:</a:t>
            </a:r>
          </a:p>
          <a:p>
            <a:pPr lvl="1">
              <a:buFont typeface="Arial" panose="020B0604020202020204" pitchFamily="34" charset="0"/>
              <a:buChar char="•"/>
            </a:pPr>
            <a:r>
              <a:rPr lang="sv-SE" dirty="0" smtClean="0"/>
              <a:t>är i graviditetsvecka 25</a:t>
            </a:r>
          </a:p>
          <a:p>
            <a:pPr lvl="1">
              <a:buFont typeface="Arial" panose="020B0604020202020204" pitchFamily="34" charset="0"/>
              <a:buChar char="•"/>
            </a:pPr>
            <a:r>
              <a:rPr lang="sv-SE" dirty="0" smtClean="0"/>
              <a:t>fött barn för åtta veckor sedan</a:t>
            </a:r>
          </a:p>
          <a:p>
            <a:pPr lvl="1">
              <a:buFont typeface="Arial" panose="020B0604020202020204" pitchFamily="34" charset="0"/>
              <a:buChar char="•"/>
            </a:pPr>
            <a:r>
              <a:rPr lang="sv-SE" dirty="0" smtClean="0"/>
              <a:t>fött barn för ett år sedan</a:t>
            </a:r>
          </a:p>
          <a:p>
            <a:pPr lvl="1">
              <a:buFont typeface="Arial" panose="020B0604020202020204" pitchFamily="34" charset="0"/>
              <a:buChar char="•"/>
            </a:pPr>
            <a:endParaRPr lang="sv-SE" dirty="0" smtClean="0"/>
          </a:p>
          <a:p>
            <a:pPr lvl="0">
              <a:buFont typeface="Arial" panose="020B0604020202020204" pitchFamily="34" charset="0"/>
              <a:buNone/>
            </a:pPr>
            <a:r>
              <a:rPr lang="sv-SE" sz="1200" dirty="0" smtClean="0"/>
              <a:t>Enkäten</a:t>
            </a:r>
            <a:r>
              <a:rPr lang="sv-SE" sz="1200" baseline="0" dirty="0" smtClean="0"/>
              <a:t> skickas ut via 1177.se. </a:t>
            </a:r>
          </a:p>
          <a:p>
            <a:pPr lvl="0">
              <a:buFont typeface="Arial" panose="020B0604020202020204" pitchFamily="34" charset="0"/>
              <a:buNone/>
            </a:pPr>
            <a:endParaRPr lang="sv-SE" sz="1200" baseline="0" dirty="0" smtClean="0"/>
          </a:p>
          <a:p>
            <a:pPr lvl="0">
              <a:buFont typeface="Arial" panose="020B0604020202020204" pitchFamily="34" charset="0"/>
              <a:buNone/>
            </a:pPr>
            <a:r>
              <a:rPr lang="sv-SE" sz="1200" b="1" kern="1200" dirty="0" smtClean="0">
                <a:solidFill>
                  <a:schemeClr val="tx1"/>
                </a:solidFill>
                <a:effectLst/>
                <a:latin typeface="+mn-lt"/>
                <a:ea typeface="+mn-ea"/>
                <a:cs typeface="+mn-cs"/>
              </a:rPr>
              <a:t>Vilka typ av frågor ställs i enkäten?</a:t>
            </a:r>
            <a:endParaRPr lang="sv-SE"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smtClean="0">
                <a:solidFill>
                  <a:schemeClr val="tx1"/>
                </a:solidFill>
                <a:effectLst/>
                <a:latin typeface="+mn-lt"/>
                <a:ea typeface="+mn-ea"/>
                <a:cs typeface="+mn-cs"/>
              </a:rPr>
              <a:t>Frågorna i enkäten handlar både om kvinnans erfarenheter och upplevelser av vården men också om hennes egen hälsa. Enkäten tar till exempel upp frågor som rör hur hon upplevde bemötandet hos sin barnmorska under graviditeten samt hur hennes psykiska och fysiska hälsa har varit året efter förlossningen.</a:t>
            </a:r>
          </a:p>
          <a:p>
            <a:pPr lvl="0">
              <a:buFont typeface="Arial" panose="020B0604020202020204" pitchFamily="34" charset="0"/>
              <a:buNone/>
            </a:pPr>
            <a:endParaRPr lang="sv-SE" sz="1200" baseline="0" dirty="0" smtClean="0"/>
          </a:p>
          <a:p>
            <a:pPr lvl="0">
              <a:buFont typeface="Arial" panose="020B0604020202020204" pitchFamily="34" charset="0"/>
              <a:buNone/>
            </a:pPr>
            <a:r>
              <a:rPr lang="sv-SE" sz="1200" b="1" baseline="0" dirty="0" smtClean="0"/>
              <a:t>Frågorna berör </a:t>
            </a:r>
            <a:r>
              <a:rPr lang="sv-SE" sz="1200" b="1" baseline="0" dirty="0" err="1" smtClean="0"/>
              <a:t>t.ex</a:t>
            </a:r>
            <a:r>
              <a:rPr lang="sv-SE" sz="1200" b="1" baseline="0" dirty="0" smtClean="0"/>
              <a:t>:</a:t>
            </a:r>
          </a:p>
          <a:p>
            <a:pPr marL="171450" indent="-171450">
              <a:buFont typeface="Arial" panose="020B0604020202020204" pitchFamily="34" charset="0"/>
              <a:buChar char="•"/>
            </a:pPr>
            <a:r>
              <a:rPr lang="sv-SE" sz="1200" dirty="0" smtClean="0"/>
              <a:t>Hur bedömer du att ditt allmänna hälsotillstånd var innan du blev gravid?</a:t>
            </a:r>
          </a:p>
          <a:p>
            <a:pPr marL="171450" indent="-171450">
              <a:buFont typeface="Arial" panose="020B0604020202020204" pitchFamily="34" charset="0"/>
              <a:buChar char="•"/>
            </a:pPr>
            <a:r>
              <a:rPr lang="sv-SE" sz="1200" dirty="0" smtClean="0"/>
              <a:t>Är det lätt att komma i kontakt med barnmorskan på mödrahälsovården?</a:t>
            </a:r>
          </a:p>
          <a:p>
            <a:pPr marL="171450" indent="-171450">
              <a:buFont typeface="Arial" panose="020B0604020202020204" pitchFamily="34" charset="0"/>
              <a:buChar char="•"/>
            </a:pPr>
            <a:r>
              <a:rPr lang="sv-SE" sz="1200" dirty="0" smtClean="0"/>
              <a:t>Kände du dig bemött med respekt i samband med de undersökningar du genomgått?    </a:t>
            </a:r>
          </a:p>
          <a:p>
            <a:pPr marL="171450" indent="-171450">
              <a:buFont typeface="Arial" panose="020B0604020202020204" pitchFamily="34" charset="0"/>
              <a:buChar char="•"/>
            </a:pPr>
            <a:r>
              <a:rPr lang="sv-SE" sz="1200" dirty="0" smtClean="0"/>
              <a:t>Hur har du mått psykiskt efter förlossningen?</a:t>
            </a:r>
          </a:p>
          <a:p>
            <a:pPr marL="171450" indent="-171450">
              <a:buFont typeface="Arial" panose="020B0604020202020204" pitchFamily="34" charset="0"/>
              <a:buChar char="•"/>
            </a:pPr>
            <a:r>
              <a:rPr lang="sv-SE" sz="1200" dirty="0" smtClean="0"/>
              <a:t>Fick du stöd av personalen vid den första amningen, i den utsträckning du önskade?</a:t>
            </a:r>
          </a:p>
          <a:p>
            <a:pPr marL="171450" indent="-171450">
              <a:buFont typeface="Arial" panose="020B0604020202020204" pitchFamily="34" charset="0"/>
              <a:buChar char="•"/>
            </a:pPr>
            <a:endParaRPr lang="sv-SE" sz="1200" dirty="0" smtClean="0"/>
          </a:p>
          <a:p>
            <a:pPr marL="0" indent="0">
              <a:buFont typeface="Arial" panose="020B0604020202020204" pitchFamily="34" charset="0"/>
              <a:buNone/>
            </a:pPr>
            <a:r>
              <a:rPr lang="sv-SE" sz="1200" b="1" dirty="0" smtClean="0"/>
              <a:t>Vilka språk finns enkäten på?</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smtClean="0"/>
              <a:t>Enkäten kommer i ett inledande skede att finnas på svenska och engelska. Fler språk kommer att tillkomma succesivt.</a:t>
            </a:r>
            <a:r>
              <a:rPr lang="sv-SE" baseline="0" dirty="0" smtClean="0"/>
              <a:t> Enkäten kommer på sikt också att finnas på </a:t>
            </a:r>
            <a:r>
              <a:rPr lang="sv-SE" sz="1200" b="0" i="0" kern="1200" dirty="0" smtClean="0">
                <a:solidFill>
                  <a:schemeClr val="tx1"/>
                </a:solidFill>
                <a:effectLst/>
                <a:latin typeface="+mn-lt"/>
                <a:ea typeface="+mn-ea"/>
                <a:cs typeface="+mn-cs"/>
              </a:rPr>
              <a:t>arabiska, farsi, finska, franska spanska och somaliska.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kern="1200" dirty="0" smtClean="0">
              <a:solidFill>
                <a:schemeClr val="tx1"/>
              </a:solidFill>
              <a:effectLst/>
              <a:latin typeface="+mn-lt"/>
              <a:ea typeface="+mn-ea"/>
              <a:cs typeface="+mn-cs"/>
            </a:endParaRPr>
          </a:p>
          <a:p>
            <a:r>
              <a:rPr lang="sv-SE" sz="1200" b="1" kern="1200" dirty="0" smtClean="0">
                <a:solidFill>
                  <a:schemeClr val="tx1"/>
                </a:solidFill>
                <a:effectLst/>
                <a:latin typeface="+mn-lt"/>
                <a:ea typeface="+mn-ea"/>
                <a:cs typeface="+mn-cs"/>
              </a:rPr>
              <a:t>Varför ställs frågor bara till den födande och inte till partner?</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Enkäten syftar till att fånga in upplevelser av vård och hälsa under graviditet, förlossning och tiden efter förlossning. För att kunna skicka ut en patientenkät så behöver det finnas registrerade uppgifter om patienten och under tiden för graviditet och förlossning samlas de uppgifterna in i Graviditetsregistret där kvinnan, om hon samtycker, registreras vid inskrivning under graviditet. Det finns under perioden för graviditet och förlossning inga registeruppgifter om partnern och därmed inget sätt att inom ramen för denna typ av patientenkät nå gruppen under den tiden. </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I framtagandet av enkäten har vikten av partnern och dennes erfarenheter lyfts, och de anses självklart vara mycket värdefulla. Därför har det i varje enkät infogats frågor som rör hur kvinna upplever att partnern involverats och bemötts. Det är inte samma sak som att fråga partnern direkt, men är inom ramen för enkäten det sätt som har varit möjligt att använda för att ändå fånga in perspektivet.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smtClean="0"/>
          </a:p>
          <a:p>
            <a:pPr marL="0" indent="0">
              <a:buFont typeface="Arial" panose="020B0604020202020204" pitchFamily="34" charset="0"/>
              <a:buNone/>
            </a:pPr>
            <a:endParaRPr lang="sv-SE"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228DA1D7-4E11-40E4-B6F5-E92C58FE4995}" type="slidenum">
              <a:rPr lang="sv-SE" smtClean="0"/>
              <a:t>4</a:t>
            </a:fld>
            <a:endParaRPr lang="sv-SE"/>
          </a:p>
        </p:txBody>
      </p:sp>
    </p:spTree>
    <p:extLst>
      <p:ext uri="{BB962C8B-B14F-4D97-AF65-F5344CB8AC3E}">
        <p14:creationId xmlns:p14="http://schemas.microsoft.com/office/powerpoint/2010/main" val="408873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Vem har tagit fram frågorna i enkäten?</a:t>
            </a:r>
            <a:r>
              <a:rPr lang="sv-SE" sz="1200" kern="1200" dirty="0" smtClean="0">
                <a:solidFill>
                  <a:schemeClr val="tx1"/>
                </a:solidFill>
                <a:effectLst/>
                <a:latin typeface="+mn-lt"/>
                <a:ea typeface="+mn-ea"/>
                <a:cs typeface="+mn-cs"/>
              </a:rPr>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Frågorna i enkäten har utformats av Sveriges Kommuner och Regioner (SKR) i samarbete med Bristningsregistret, Graviditetsregistret, Svenska Barnmorskeförbundet och Svensk Förening för Obstetrik och Gynekologi.</a:t>
            </a:r>
            <a:endParaRPr lang="sv-SE" dirty="0" smtClean="0">
              <a:effectLst/>
            </a:endParaRPr>
          </a:p>
          <a:p>
            <a:r>
              <a:rPr lang="sv-SE" sz="1200" kern="1200" dirty="0" smtClean="0">
                <a:solidFill>
                  <a:schemeClr val="tx1"/>
                </a:solidFill>
                <a:effectLst/>
                <a:latin typeface="+mn-lt"/>
                <a:ea typeface="+mn-ea"/>
                <a:cs typeface="+mn-cs"/>
              </a:rPr>
              <a:t> </a:t>
            </a:r>
            <a:endParaRPr lang="sv-SE" dirty="0" smtClean="0">
              <a:effectLst/>
            </a:endParaRPr>
          </a:p>
          <a:p>
            <a:r>
              <a:rPr lang="sv-SE" sz="1200" b="1" kern="1200" dirty="0" smtClean="0">
                <a:solidFill>
                  <a:schemeClr val="tx1"/>
                </a:solidFill>
                <a:effectLst/>
                <a:latin typeface="+mn-lt"/>
                <a:ea typeface="+mn-ea"/>
                <a:cs typeface="+mn-cs"/>
              </a:rPr>
              <a:t>Har enkäten testats innan den går ut nationellt?</a:t>
            </a:r>
          </a:p>
          <a:p>
            <a:r>
              <a:rPr lang="sv-SE" sz="1200" kern="1200" dirty="0" smtClean="0">
                <a:solidFill>
                  <a:schemeClr val="tx1"/>
                </a:solidFill>
                <a:effectLst/>
                <a:latin typeface="+mn-lt"/>
                <a:ea typeface="+mn-ea"/>
                <a:cs typeface="+mn-cs"/>
              </a:rPr>
              <a:t>Ja, Graviditetsenkäten pilottestades i Region Skåne och Region Halland i början av 2019. Piloten togs emot väl, fick god svarsfrekvens och var enligt utvärderingen relevant och uppskattad. </a:t>
            </a:r>
            <a:endParaRPr lang="sv-SE" dirty="0" smtClean="0">
              <a:effectLst/>
            </a:endParaRPr>
          </a:p>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5</a:t>
            </a:fld>
            <a:endParaRPr lang="sv-SE"/>
          </a:p>
        </p:txBody>
      </p:sp>
    </p:spTree>
    <p:extLst>
      <p:ext uri="{BB962C8B-B14F-4D97-AF65-F5344CB8AC3E}">
        <p14:creationId xmlns:p14="http://schemas.microsoft.com/office/powerpoint/2010/main" val="191813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endParaRPr lang="sv-SE" b="1" dirty="0" smtClean="0"/>
          </a:p>
          <a:p>
            <a:pPr lvl="0">
              <a:buFont typeface="Arial" panose="020B0604020202020204" pitchFamily="34" charset="0"/>
              <a:buNone/>
            </a:pPr>
            <a:r>
              <a:rPr lang="sv-SE" sz="1200" b="1" dirty="0" smtClean="0"/>
              <a:t>Vilka typ av frågor ställs i enkäten?</a:t>
            </a:r>
            <a:endParaRPr lang="sv-SE" sz="1200" dirty="0" smtClean="0"/>
          </a:p>
          <a:p>
            <a:pPr defTabSz="990752">
              <a:defRPr/>
            </a:pPr>
            <a:r>
              <a:rPr lang="sv-SE" sz="1200" dirty="0" smtClean="0"/>
              <a:t>Frågorna i enkäten handlar både om kvinnans erfarenheter och upplevelser av vården men också om hennes egen hälsa. Enkäten tar till exempel upp frågor som rör hur hon upplevde bemötandet hos sin barnmorska under graviditeten samt hur hennes psykiska och fysiska hälsa har varit året efter förlossningen.</a:t>
            </a:r>
          </a:p>
          <a:p>
            <a:pPr lvl="0">
              <a:buFont typeface="Arial" panose="020B0604020202020204" pitchFamily="34" charset="0"/>
              <a:buNone/>
            </a:pPr>
            <a:endParaRPr lang="sv-SE" sz="1200" dirty="0" smtClean="0"/>
          </a:p>
          <a:p>
            <a:pPr lvl="0">
              <a:buFont typeface="Arial" panose="020B0604020202020204" pitchFamily="34" charset="0"/>
              <a:buNone/>
            </a:pPr>
            <a:r>
              <a:rPr lang="sv-SE" sz="1200" b="1" dirty="0" smtClean="0"/>
              <a:t>Frågorna berör </a:t>
            </a:r>
            <a:r>
              <a:rPr lang="sv-SE" sz="1200" b="1" dirty="0" err="1" smtClean="0"/>
              <a:t>t.ex</a:t>
            </a:r>
            <a:r>
              <a:rPr lang="sv-SE" sz="1200" b="1" dirty="0" smtClean="0"/>
              <a:t>:</a:t>
            </a:r>
          </a:p>
          <a:p>
            <a:pPr marL="185766" indent="-185766">
              <a:buFont typeface="Arial" panose="020B0604020202020204" pitchFamily="34" charset="0"/>
              <a:buChar char="•"/>
            </a:pPr>
            <a:r>
              <a:rPr lang="sv-SE" sz="1200" dirty="0" smtClean="0"/>
              <a:t>Hur bedömer du att ditt allmänna hälsotillstånd var innan du blev gravid?</a:t>
            </a:r>
          </a:p>
          <a:p>
            <a:pPr marL="185766" indent="-185766">
              <a:buFont typeface="Arial" panose="020B0604020202020204" pitchFamily="34" charset="0"/>
              <a:buChar char="•"/>
            </a:pPr>
            <a:r>
              <a:rPr lang="sv-SE" sz="1200" dirty="0" smtClean="0"/>
              <a:t>Är det lätt att komma i kontakt med barnmorskan på mödrahälsovården?</a:t>
            </a:r>
          </a:p>
          <a:p>
            <a:pPr marL="185766" indent="-185766">
              <a:buFont typeface="Arial" panose="020B0604020202020204" pitchFamily="34" charset="0"/>
              <a:buChar char="•"/>
            </a:pPr>
            <a:r>
              <a:rPr lang="sv-SE" sz="1200" dirty="0" smtClean="0"/>
              <a:t>Kände du dig bemött med respekt i samband med de undersökningar du genomgått?    </a:t>
            </a:r>
          </a:p>
          <a:p>
            <a:pPr marL="185766" indent="-185766">
              <a:buFont typeface="Arial" panose="020B0604020202020204" pitchFamily="34" charset="0"/>
              <a:buChar char="•"/>
            </a:pPr>
            <a:r>
              <a:rPr lang="sv-SE" sz="1200" dirty="0" smtClean="0"/>
              <a:t>Hur har du mått psykiskt efter förlossningen?</a:t>
            </a:r>
          </a:p>
          <a:p>
            <a:pPr marL="185766" indent="-185766">
              <a:buFont typeface="Arial" panose="020B0604020202020204" pitchFamily="34" charset="0"/>
              <a:buChar char="•"/>
            </a:pPr>
            <a:r>
              <a:rPr lang="sv-SE" sz="1200" dirty="0" smtClean="0"/>
              <a:t>Fick du stöd av personalen vid den första amningen, i den utsträckning du önskade?</a:t>
            </a:r>
          </a:p>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6</a:t>
            </a:fld>
            <a:endParaRPr lang="sv-SE"/>
          </a:p>
        </p:txBody>
      </p:sp>
    </p:spTree>
    <p:extLst>
      <p:ext uri="{BB962C8B-B14F-4D97-AF65-F5344CB8AC3E}">
        <p14:creationId xmlns:p14="http://schemas.microsoft.com/office/powerpoint/2010/main" val="8923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163" indent="0">
              <a:spcAft>
                <a:spcPts val="0"/>
              </a:spcAft>
              <a:buNone/>
            </a:pPr>
            <a:r>
              <a:rPr lang="sv-SE" sz="1400" b="1" dirty="0" smtClean="0"/>
              <a:t>Vem kan svara?</a:t>
            </a:r>
          </a:p>
          <a:p>
            <a:r>
              <a:rPr lang="sv-SE" sz="1400" dirty="0" smtClean="0"/>
              <a:t>Enkäten går ut vid tre olika tillfällen. </a:t>
            </a:r>
            <a:r>
              <a:rPr lang="sv-SE" sz="1200" kern="1200" dirty="0" smtClean="0">
                <a:solidFill>
                  <a:schemeClr val="tx1"/>
                </a:solidFill>
                <a:effectLst/>
                <a:latin typeface="+mn-lt"/>
                <a:ea typeface="+mn-ea"/>
                <a:cs typeface="+mn-cs"/>
              </a:rPr>
              <a:t>Kvinnan svarar på en del i taget. Man kan svara på alla delarna, men måste inte. Den som är i graviditetsvecka 25 kommer att få ta del av alla delarna, men kan välja att besvara en eller flera. </a:t>
            </a:r>
          </a:p>
          <a:p>
            <a:endParaRPr lang="sv-SE" sz="1400" dirty="0" smtClean="0"/>
          </a:p>
          <a:p>
            <a:pPr marL="185766" indent="-185766">
              <a:buFont typeface="Arial" panose="020B0604020202020204" pitchFamily="34" charset="0"/>
              <a:buChar char="•"/>
            </a:pPr>
            <a:endParaRPr lang="sv-SE" sz="1300" dirty="0"/>
          </a:p>
          <a:p>
            <a:r>
              <a:rPr lang="sv-SE" sz="1300" b="1" dirty="0" smtClean="0"/>
              <a:t>Vilka språk finns enkäten på?</a:t>
            </a:r>
          </a:p>
          <a:p>
            <a:pPr defTabSz="990752">
              <a:defRPr/>
            </a:pPr>
            <a:r>
              <a:rPr lang="sv-SE" sz="1200" kern="1200" dirty="0" smtClean="0">
                <a:solidFill>
                  <a:schemeClr val="tx1"/>
                </a:solidFill>
                <a:effectLst/>
                <a:latin typeface="+mn-lt"/>
                <a:ea typeface="+mn-ea"/>
                <a:cs typeface="+mn-cs"/>
              </a:rPr>
              <a:t>Enkäten finns vid lanseringstillfället den 1 oktober på svenska och engelska, men ska översättas till fler språk. Den kommer på sikt att finnas även på arabiska, persiska, finska, franska spanska och somaliska.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Broschyr att dela ut till kvinnorna som besöker mödrahälsovården finns också på dessa språk. </a:t>
            </a:r>
          </a:p>
          <a:p>
            <a:pPr marL="0" marR="0" indent="0" algn="l" defTabSz="990752" rtl="0" eaLnBrk="1" fontAlgn="auto" latinLnBrk="0" hangingPunct="1">
              <a:lnSpc>
                <a:spcPct val="100000"/>
              </a:lnSpc>
              <a:spcBef>
                <a:spcPts val="0"/>
              </a:spcBef>
              <a:spcAft>
                <a:spcPts val="0"/>
              </a:spcAft>
              <a:buClrTx/>
              <a:buSzTx/>
              <a:buFontTx/>
              <a:buNone/>
              <a:tabLst/>
              <a:defRPr/>
            </a:pPr>
            <a:r>
              <a:rPr lang="sv-SE" sz="1200" kern="1200" smtClean="0">
                <a:solidFill>
                  <a:schemeClr val="tx1"/>
                </a:solidFill>
                <a:effectLst/>
                <a:latin typeface="+mn-lt"/>
                <a:ea typeface="+mn-ea"/>
                <a:cs typeface="+mn-cs"/>
              </a:rPr>
              <a:t>Sidan med information om Graviditetsenkäten på 1177.se kommer att översättas till de språk som enkäten översätts till. </a:t>
            </a:r>
            <a:endParaRPr lang="sv-SE" sz="1400" smtClean="0">
              <a:effectLst/>
            </a:endParaRPr>
          </a:p>
          <a:p>
            <a:pPr defTabSz="990752">
              <a:defRPr/>
            </a:pPr>
            <a:endParaRPr lang="sv-SE" sz="1300"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7</a:t>
            </a:fld>
            <a:endParaRPr lang="sv-SE"/>
          </a:p>
        </p:txBody>
      </p:sp>
    </p:spTree>
    <p:extLst>
      <p:ext uri="{BB962C8B-B14F-4D97-AF65-F5344CB8AC3E}">
        <p14:creationId xmlns:p14="http://schemas.microsoft.com/office/powerpoint/2010/main" val="230501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163" indent="0">
              <a:spcAft>
                <a:spcPts val="0"/>
              </a:spcAft>
              <a:buNone/>
            </a:pPr>
            <a:r>
              <a:rPr lang="sv-SE" sz="1400" b="1" dirty="0" smtClean="0"/>
              <a:t>Vad händer den 1 oktober?</a:t>
            </a:r>
          </a:p>
          <a:p>
            <a:r>
              <a:rPr lang="sv-SE" sz="1200" kern="1200" dirty="0" smtClean="0">
                <a:solidFill>
                  <a:schemeClr val="tx1"/>
                </a:solidFill>
                <a:effectLst/>
                <a:latin typeface="+mn-lt"/>
                <a:ea typeface="+mn-ea"/>
                <a:cs typeface="+mn-cs"/>
              </a:rPr>
              <a:t>Den 1 oktober 2020 börjar alla tre delar av Graviditetsenkäten att skickas ut. En kvinna som födde barn den 2 oktober 2019 kommer att få del tre utskickad. På motsvarande vis kommer kvinnor som är i vecka 25 eller födde barn för åtta veckor sedan att få enkäten. Förutsättningen för att få enkäten, är att hon har loggat in på 1177.se och fyllt i sina kontaktuppgifter.</a:t>
            </a:r>
            <a:endParaRPr lang="sv-SE" sz="1400" dirty="0" smtClean="0">
              <a:effectLst/>
            </a:endParaRPr>
          </a:p>
          <a:p>
            <a:pPr marL="185766" indent="-185766">
              <a:buFont typeface="Arial" panose="020B0604020202020204" pitchFamily="34" charset="0"/>
              <a:buChar char="•"/>
            </a:pPr>
            <a:endParaRPr lang="sv-SE" sz="130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B8406-194B-42DB-B86D-4582989ED19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37B8406-194B-42DB-B86D-4582989ED199}" type="slidenum">
              <a:rPr lang="sv-SE" smtClean="0"/>
              <a:t>9</a:t>
            </a:fld>
            <a:endParaRPr lang="sv-SE"/>
          </a:p>
        </p:txBody>
      </p:sp>
    </p:spTree>
    <p:extLst>
      <p:ext uri="{BB962C8B-B14F-4D97-AF65-F5344CB8AC3E}">
        <p14:creationId xmlns:p14="http://schemas.microsoft.com/office/powerpoint/2010/main" val="414867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2ADEDB9F-E7B4-40F5-A90F-2B8A182F9B08}" type="datetime1">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
        <p:nvSpPr>
          <p:cNvPr id="7" name="Text Placeholder 18">
            <a:extLst>
              <a:ext uri="{FF2B5EF4-FFF2-40B4-BE49-F238E27FC236}">
                <a16:creationId xmlns:a16="http://schemas.microsoft.com/office/drawing/2014/main" id="{3A7659CE-FCF4-46BA-B71E-8609325084B0}"/>
              </a:ext>
            </a:extLst>
          </p:cNvPr>
          <p:cNvSpPr>
            <a:spLocks noGrp="1"/>
          </p:cNvSpPr>
          <p:nvPr>
            <p:ph type="body" sz="quarter" idx="17" hasCustomPrompt="1"/>
          </p:nvPr>
        </p:nvSpPr>
        <p:spPr>
          <a:xfrm>
            <a:off x="363985" y="5415379"/>
            <a:ext cx="11336784" cy="834548"/>
          </a:xfrm>
        </p:spPr>
        <p:txBody>
          <a:bodyPr anchor="b"/>
          <a:lstStyle>
            <a:lvl1pPr marL="258762" indent="0">
              <a:buFont typeface="Arial" panose="020B0604020202020204" pitchFamily="34" charset="0"/>
              <a:buNone/>
              <a:tabLst>
                <a:tab pos="647998" algn="r"/>
                <a:tab pos="863996" algn="r"/>
              </a:tabLst>
              <a:defRPr sz="1000"/>
            </a:lvl1pPr>
            <a:lvl2pPr marL="685798" indent="0">
              <a:buFont typeface="Arial" panose="020B0604020202020204" pitchFamily="34" charset="0"/>
              <a:buNone/>
              <a:tabLst>
                <a:tab pos="647998" algn="r"/>
                <a:tab pos="863996" algn="r"/>
              </a:tabLst>
              <a:defRPr sz="900"/>
            </a:lvl2pPr>
            <a:lvl3pPr marL="1142995" indent="0">
              <a:buFont typeface="Arial" panose="020B0604020202020204" pitchFamily="34" charset="0"/>
              <a:buNone/>
              <a:tabLst>
                <a:tab pos="647998" algn="r"/>
                <a:tab pos="863996" algn="r"/>
              </a:tabLst>
              <a:defRPr sz="900"/>
            </a:lvl3pPr>
            <a:lvl4pPr marL="1600194" indent="0">
              <a:buFont typeface="Arial" panose="020B0604020202020204" pitchFamily="34" charset="0"/>
              <a:buNone/>
              <a:tabLst>
                <a:tab pos="647998" algn="r"/>
                <a:tab pos="863996" algn="r"/>
              </a:tabLst>
              <a:defRPr sz="900"/>
            </a:lvl4pPr>
            <a:lvl5pPr indent="0">
              <a:buNone/>
              <a:tabLst>
                <a:tab pos="647998" algn="r"/>
                <a:tab pos="863996" algn="r"/>
              </a:tabLst>
              <a:defRPr sz="900"/>
            </a:lvl5pPr>
          </a:lstStyle>
          <a:p>
            <a:pPr lvl="0"/>
            <a:r>
              <a:rPr lang="en-US" dirty="0"/>
              <a:t>	1)</a:t>
            </a:r>
          </a:p>
          <a:p>
            <a:pPr lvl="0"/>
            <a:r>
              <a:rPr lang="en-US" dirty="0"/>
              <a:t>	Not:</a:t>
            </a:r>
          </a:p>
          <a:p>
            <a:pPr lvl="0"/>
            <a:r>
              <a:rPr lang="en-US" dirty="0"/>
              <a:t>	</a:t>
            </a:r>
            <a:r>
              <a:rPr lang="en-US" dirty="0" err="1"/>
              <a:t>Källa</a:t>
            </a:r>
            <a:r>
              <a:rPr lang="en-US" dirty="0"/>
              <a:t>:</a:t>
            </a:r>
          </a:p>
        </p:txBody>
      </p:sp>
    </p:spTree>
    <p:extLst>
      <p:ext uri="{BB962C8B-B14F-4D97-AF65-F5344CB8AC3E}">
        <p14:creationId xmlns:p14="http://schemas.microsoft.com/office/powerpoint/2010/main" val="171817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6061585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20748722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089945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894996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16978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2020-09-21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2020-09-21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image" Target="../media/image3.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8.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9.jpe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715"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pic>
        <p:nvPicPr>
          <p:cNvPr id="10" name="Bildobjekt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673" r:id="rId1"/>
    <p:sldLayoutId id="2147483704" r:id="rId2"/>
    <p:sldLayoutId id="2147483684" r:id="rId3"/>
    <p:sldLayoutId id="2147483685" r:id="rId4"/>
    <p:sldLayoutId id="2147483714"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FBF56087-D006-4AE0-B04E-26938F3EF59F}"/>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2020-09-21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1177.se/graviditetsenkat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skr.se/" TargetMode="External"/><Relationship Id="rId3" Type="http://schemas.openxmlformats.org/officeDocument/2006/relationships/slideLayout" Target="../slideLayouts/slideLayout4.xml"/><Relationship Id="rId7" Type="http://schemas.openxmlformats.org/officeDocument/2006/relationships/hyperlink" Target="https://skr.se/halsasjukvard/kunskapsstodvardochbehandling/forlossningsvardkvinnorshalsa.10832.html" TargetMode="Externa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graviditetsenkaten@skr.se" TargetMode="External"/><Relationship Id="rId2" Type="http://schemas.openxmlformats.org/officeDocument/2006/relationships/hyperlink" Target="https://skr.se/halsasjukvard/kunskapsstodvardochbehandling/forlossningsvardkvinnorshalsa/graviditetsenkaten.13922.html"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xml"/><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hyperlink" Target="https://www.1177.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bild 1"/>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03" b="7803"/>
          <a:stretch>
            <a:fillRect/>
          </a:stretch>
        </p:blipFill>
        <p:spPr/>
      </p:pic>
      <p:sp>
        <p:nvSpPr>
          <p:cNvPr id="8" name="Rubrik 3">
            <a:extLst>
              <a:ext uri="{FF2B5EF4-FFF2-40B4-BE49-F238E27FC236}">
                <a16:creationId xmlns:a16="http://schemas.microsoft.com/office/drawing/2014/main" id="{9A09F75D-901A-4BDF-B59A-D1C22F7C1EE1}"/>
              </a:ext>
            </a:extLst>
          </p:cNvPr>
          <p:cNvSpPr>
            <a:spLocks noGrp="1"/>
          </p:cNvSpPr>
          <p:nvPr>
            <p:ph type="ctrTitle"/>
          </p:nvPr>
        </p:nvSpPr>
        <p:spPr>
          <a:xfrm>
            <a:off x="220429" y="4627417"/>
            <a:ext cx="11805316" cy="1723241"/>
          </a:xfrm>
          <a:solidFill>
            <a:srgbClr val="000000">
              <a:alpha val="49020"/>
            </a:srgbClr>
          </a:solidFill>
        </p:spPr>
        <p:txBody>
          <a:bodyPr anchor="ctr"/>
          <a:lstStyle/>
          <a:p>
            <a:pPr algn="l"/>
            <a:r>
              <a:rPr lang="sv-SE" sz="4800" b="1" dirty="0" smtClean="0">
                <a:solidFill>
                  <a:schemeClr val="bg1"/>
                </a:solidFill>
                <a:latin typeface="Arial" panose="020B0604020202020204" pitchFamily="34" charset="0"/>
                <a:cs typeface="Arial" panose="020B0604020202020204" pitchFamily="34" charset="0"/>
              </a:rPr>
              <a:t>Graviditetsenkäten</a:t>
            </a:r>
            <a:r>
              <a:rPr lang="sv-SE" sz="4800" dirty="0" smtClean="0">
                <a:solidFill>
                  <a:schemeClr val="bg1"/>
                </a:solidFill>
                <a:latin typeface="Arial" panose="020B0604020202020204" pitchFamily="34" charset="0"/>
                <a:cs typeface="Arial" panose="020B0604020202020204" pitchFamily="34" charset="0"/>
              </a:rPr>
              <a:t> </a:t>
            </a:r>
            <a:r>
              <a:rPr lang="sv-SE" sz="4400" dirty="0" smtClean="0">
                <a:solidFill>
                  <a:schemeClr val="bg1"/>
                </a:solidFill>
                <a:latin typeface="Arial" panose="020B0604020202020204" pitchFamily="34" charset="0"/>
                <a:cs typeface="Arial" panose="020B0604020202020204" pitchFamily="34" charset="0"/>
              </a:rPr>
              <a:t/>
            </a:r>
            <a:br>
              <a:rPr lang="sv-SE" sz="4400" dirty="0" smtClean="0">
                <a:solidFill>
                  <a:schemeClr val="bg1"/>
                </a:solidFill>
                <a:latin typeface="Arial" panose="020B0604020202020204" pitchFamily="34" charset="0"/>
                <a:cs typeface="Arial" panose="020B0604020202020204" pitchFamily="34" charset="0"/>
              </a:rPr>
            </a:br>
            <a:r>
              <a:rPr lang="sv-SE" sz="2200" dirty="0">
                <a:solidFill>
                  <a:schemeClr val="bg1"/>
                </a:solidFill>
              </a:rPr>
              <a:t>Hur upplever gravida och nyblivna mammor vården före, under och efter </a:t>
            </a:r>
            <a:r>
              <a:rPr lang="sv-SE" sz="2200" dirty="0" smtClean="0">
                <a:solidFill>
                  <a:schemeClr val="bg1"/>
                </a:solidFill>
              </a:rPr>
              <a:t>förlossning</a:t>
            </a:r>
            <a:r>
              <a:rPr lang="sv-SE" sz="2200" dirty="0">
                <a:solidFill>
                  <a:schemeClr val="bg1"/>
                </a:solidFill>
              </a:rPr>
              <a:t>? </a:t>
            </a:r>
            <a:endParaRPr lang="sv-SE"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104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7430" y="3158280"/>
            <a:ext cx="9608400" cy="1965600"/>
          </a:xfrm>
        </p:spPr>
        <p:txBody>
          <a:bodyPr/>
          <a:lstStyle/>
          <a:p>
            <a:pPr algn="l"/>
            <a:r>
              <a:rPr lang="sv-SE" dirty="0" smtClean="0"/>
              <a:t>5 steg på 1177.se</a:t>
            </a:r>
            <a:endParaRPr lang="sv-SE" dirty="0"/>
          </a:p>
        </p:txBody>
      </p:sp>
    </p:spTree>
    <p:extLst>
      <p:ext uri="{BB962C8B-B14F-4D97-AF65-F5344CB8AC3E}">
        <p14:creationId xmlns:p14="http://schemas.microsoft.com/office/powerpoint/2010/main" val="1019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Bildobjekt 5"/>
          <p:cNvPicPr>
            <a:picLocks noChangeAspect="1"/>
          </p:cNvPicPr>
          <p:nvPr/>
        </p:nvPicPr>
        <p:blipFill>
          <a:blip r:embed="rId3"/>
          <a:stretch>
            <a:fillRect/>
          </a:stretch>
        </p:blipFill>
        <p:spPr>
          <a:xfrm>
            <a:off x="0" y="411256"/>
            <a:ext cx="12299488" cy="5559238"/>
          </a:xfrm>
          <a:prstGeom prst="rect">
            <a:avLst/>
          </a:prstGeom>
        </p:spPr>
      </p:pic>
      <p:sp>
        <p:nvSpPr>
          <p:cNvPr id="7" name="Ellips 6"/>
          <p:cNvSpPr/>
          <p:nvPr/>
        </p:nvSpPr>
        <p:spPr>
          <a:xfrm>
            <a:off x="8767482" y="505017"/>
            <a:ext cx="1111624" cy="1021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22970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Bildobjekt 3"/>
          <p:cNvPicPr>
            <a:picLocks noChangeAspect="1"/>
          </p:cNvPicPr>
          <p:nvPr/>
        </p:nvPicPr>
        <p:blipFill>
          <a:blip r:embed="rId3"/>
          <a:stretch>
            <a:fillRect/>
          </a:stretch>
        </p:blipFill>
        <p:spPr>
          <a:xfrm>
            <a:off x="0" y="304800"/>
            <a:ext cx="12912755" cy="5751699"/>
          </a:xfrm>
          <a:prstGeom prst="rect">
            <a:avLst/>
          </a:prstGeom>
        </p:spPr>
      </p:pic>
      <p:sp>
        <p:nvSpPr>
          <p:cNvPr id="5" name="Ellips 4"/>
          <p:cNvSpPr/>
          <p:nvPr/>
        </p:nvSpPr>
        <p:spPr>
          <a:xfrm>
            <a:off x="2510118" y="2024600"/>
            <a:ext cx="3550697" cy="14619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71818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Bildobjekt 3"/>
          <p:cNvPicPr>
            <a:picLocks noChangeAspect="1"/>
          </p:cNvPicPr>
          <p:nvPr/>
        </p:nvPicPr>
        <p:blipFill>
          <a:blip r:embed="rId3"/>
          <a:stretch>
            <a:fillRect/>
          </a:stretch>
        </p:blipFill>
        <p:spPr>
          <a:xfrm>
            <a:off x="0" y="0"/>
            <a:ext cx="12192000" cy="6247141"/>
          </a:xfrm>
          <a:prstGeom prst="rect">
            <a:avLst/>
          </a:prstGeom>
        </p:spPr>
      </p:pic>
      <p:sp>
        <p:nvSpPr>
          <p:cNvPr id="5" name="Ellips 4"/>
          <p:cNvSpPr/>
          <p:nvPr/>
        </p:nvSpPr>
        <p:spPr>
          <a:xfrm>
            <a:off x="1201271" y="1272988"/>
            <a:ext cx="4912658" cy="49608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4230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460246" y="610111"/>
            <a:ext cx="10769066" cy="4603249"/>
          </a:xfrm>
          <a:prstGeom prst="rect">
            <a:avLst/>
          </a:prstGeom>
        </p:spPr>
      </p:pic>
      <p:sp>
        <p:nvSpPr>
          <p:cNvPr id="5" name="Ellips 4"/>
          <p:cNvSpPr/>
          <p:nvPr/>
        </p:nvSpPr>
        <p:spPr>
          <a:xfrm>
            <a:off x="8727517" y="322728"/>
            <a:ext cx="2187388" cy="1837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44335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2011631" y="-1114533"/>
            <a:ext cx="14916554" cy="7404020"/>
          </a:xfrm>
          <a:prstGeom prst="rect">
            <a:avLst/>
          </a:prstGeom>
        </p:spPr>
      </p:pic>
      <p:sp>
        <p:nvSpPr>
          <p:cNvPr id="5" name="Rektangel 4"/>
          <p:cNvSpPr/>
          <p:nvPr/>
        </p:nvSpPr>
        <p:spPr>
          <a:xfrm>
            <a:off x="3068664" y="1596325"/>
            <a:ext cx="2061275" cy="325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3177153" y="2743200"/>
            <a:ext cx="666427" cy="154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3177153" y="3378631"/>
            <a:ext cx="728420" cy="1549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3177153" y="4169044"/>
            <a:ext cx="1952786" cy="139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p:cNvSpPr/>
          <p:nvPr/>
        </p:nvSpPr>
        <p:spPr>
          <a:xfrm>
            <a:off x="2960177" y="4943959"/>
            <a:ext cx="1704814" cy="89749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2960177" y="5579390"/>
            <a:ext cx="976394" cy="86790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4642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7430" y="3158280"/>
            <a:ext cx="9608400" cy="1965600"/>
          </a:xfrm>
        </p:spPr>
        <p:txBody>
          <a:bodyPr/>
          <a:lstStyle/>
          <a:p>
            <a:pPr algn="l"/>
            <a:r>
              <a:rPr lang="sv-SE" sz="4000" dirty="0" smtClean="0"/>
              <a:t>Kommunikation Graviditetsenkäten</a:t>
            </a:r>
            <a:endParaRPr lang="sv-SE" sz="4000" dirty="0"/>
          </a:p>
        </p:txBody>
      </p:sp>
    </p:spTree>
    <p:extLst>
      <p:ext uri="{BB962C8B-B14F-4D97-AF65-F5344CB8AC3E}">
        <p14:creationId xmlns:p14="http://schemas.microsoft.com/office/powerpoint/2010/main" val="159971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280242"/>
            <a:ext cx="9942807" cy="1231392"/>
          </a:xfrm>
        </p:spPr>
        <p:txBody>
          <a:bodyPr/>
          <a:lstStyle/>
          <a:p>
            <a:r>
              <a:rPr lang="sv-SE" dirty="0" smtClean="0"/>
              <a:t>Du som träffar kvinnorna är viktigaste kanalen</a:t>
            </a:r>
            <a:endParaRPr lang="sv-SE" strike="sngStrike" dirty="0"/>
          </a:p>
        </p:txBody>
      </p:sp>
      <p:sp>
        <p:nvSpPr>
          <p:cNvPr id="3" name="Platshållare för innehåll 2"/>
          <p:cNvSpPr>
            <a:spLocks noGrp="1"/>
          </p:cNvSpPr>
          <p:nvPr>
            <p:ph idx="1"/>
          </p:nvPr>
        </p:nvSpPr>
        <p:spPr>
          <a:xfrm>
            <a:off x="664233" y="2125633"/>
            <a:ext cx="6159477" cy="3738598"/>
          </a:xfrm>
        </p:spPr>
        <p:txBody>
          <a:bodyPr/>
          <a:lstStyle/>
          <a:p>
            <a:pPr>
              <a:buFont typeface="Arial" panose="020B0604020202020204" pitchFamily="34" charset="0"/>
              <a:buChar char="•"/>
            </a:pPr>
            <a:r>
              <a:rPr lang="sv-SE" sz="1800" dirty="0"/>
              <a:t>Den </a:t>
            </a:r>
            <a:r>
              <a:rPr lang="sv-SE" sz="1800" dirty="0" smtClean="0"/>
              <a:t>viktigaste kommunikationen sker </a:t>
            </a:r>
            <a:r>
              <a:rPr lang="sv-SE" sz="1800" dirty="0"/>
              <a:t>i den verksamhet som dagligen möter kvinnorna. </a:t>
            </a:r>
            <a:r>
              <a:rPr lang="sv-SE" sz="1800" dirty="0" smtClean="0"/>
              <a:t>SKR </a:t>
            </a:r>
            <a:r>
              <a:rPr lang="sv-SE" sz="1800" dirty="0"/>
              <a:t>har tagit </a:t>
            </a:r>
            <a:r>
              <a:rPr lang="sv-SE" sz="1800" dirty="0" smtClean="0"/>
              <a:t>fram regionanpassade bilder</a:t>
            </a:r>
            <a:r>
              <a:rPr lang="sv-SE" sz="1800" dirty="0"/>
              <a:t>, affischer samt broschyr att dela ut till kvinnorna som är målgrupp för Graviditetsenkäten. </a:t>
            </a:r>
            <a:endParaRPr lang="sv-SE" sz="1800" dirty="0" smtClean="0"/>
          </a:p>
          <a:p>
            <a:pPr>
              <a:buFont typeface="Arial" panose="020B0604020202020204" pitchFamily="34" charset="0"/>
              <a:buChar char="•"/>
            </a:pPr>
            <a:r>
              <a:rPr lang="sv-SE" sz="1800" dirty="0" smtClean="0"/>
              <a:t>Personal som </a:t>
            </a:r>
            <a:r>
              <a:rPr lang="sv-SE" sz="1800" dirty="0"/>
              <a:t>har en relation till kvinnan har en unik möjlighet att bygga förtroende även för Graviditetsenkäten. </a:t>
            </a:r>
            <a:r>
              <a:rPr lang="sv-SE" sz="1800" dirty="0" smtClean="0"/>
              <a:t>Uppmana gärna kvinnorna </a:t>
            </a:r>
            <a:r>
              <a:rPr lang="sv-SE" sz="1800" dirty="0"/>
              <a:t>att logga </a:t>
            </a:r>
            <a:r>
              <a:rPr lang="sv-SE" sz="1800" dirty="0" smtClean="0"/>
              <a:t>in, ange </a:t>
            </a:r>
            <a:r>
              <a:rPr lang="sv-SE" sz="1800" dirty="0"/>
              <a:t>sina kontaktuppgifter samt slå på aviseringar </a:t>
            </a:r>
            <a:r>
              <a:rPr lang="sv-SE" sz="1800" dirty="0" smtClean="0"/>
              <a:t>på 1177.se, så får enkäten en </a:t>
            </a:r>
            <a:r>
              <a:rPr lang="sv-SE" sz="1800" dirty="0"/>
              <a:t>så bra svarsfrekvens som </a:t>
            </a:r>
            <a:r>
              <a:rPr lang="sv-SE" sz="1800" dirty="0" smtClean="0"/>
              <a:t>möjligt.</a:t>
            </a:r>
            <a:br>
              <a:rPr lang="sv-SE" sz="1800" dirty="0" smtClean="0"/>
            </a:br>
            <a:r>
              <a:rPr lang="sv-SE" sz="1800" dirty="0" smtClean="0"/>
              <a:t/>
            </a:r>
            <a:br>
              <a:rPr lang="sv-SE" sz="1800" dirty="0" smtClean="0"/>
            </a:br>
            <a:r>
              <a:rPr lang="sv-SE" sz="1800" dirty="0" smtClean="0"/>
              <a:t>Ju fler som svarar, desto bättre resultat för uppföljning och utveckling får varje region. </a:t>
            </a:r>
            <a:endParaRPr lang="sv-SE" sz="1800" dirty="0"/>
          </a:p>
        </p:txBody>
      </p:sp>
      <p:pic>
        <p:nvPicPr>
          <p:cNvPr id="4" name="Bildobjekt 3"/>
          <p:cNvPicPr>
            <a:picLocks noChangeAspect="1"/>
          </p:cNvPicPr>
          <p:nvPr/>
        </p:nvPicPr>
        <p:blipFill rotWithShape="1">
          <a:blip r:embed="rId2"/>
          <a:srcRect l="15829" b="-2162"/>
          <a:stretch/>
        </p:blipFill>
        <p:spPr>
          <a:xfrm>
            <a:off x="7893817" y="2125633"/>
            <a:ext cx="3905745" cy="3162647"/>
          </a:xfrm>
          <a:prstGeom prst="rect">
            <a:avLst/>
          </a:prstGeom>
        </p:spPr>
      </p:pic>
    </p:spTree>
    <p:extLst>
      <p:ext uri="{BB962C8B-B14F-4D97-AF65-F5344CB8AC3E}">
        <p14:creationId xmlns:p14="http://schemas.microsoft.com/office/powerpoint/2010/main" val="3695722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474552"/>
            <a:ext cx="9609825" cy="1231392"/>
          </a:xfrm>
        </p:spPr>
        <p:txBody>
          <a:bodyPr/>
          <a:lstStyle/>
          <a:p>
            <a:r>
              <a:rPr lang="sv-SE" dirty="0" smtClean="0"/>
              <a:t>Kommunikationsstöd</a:t>
            </a:r>
            <a:endParaRPr lang="sv-SE" dirty="0"/>
          </a:p>
        </p:txBody>
      </p:sp>
      <p:sp>
        <p:nvSpPr>
          <p:cNvPr id="3" name="Platshållare för innehåll 2"/>
          <p:cNvSpPr>
            <a:spLocks noGrp="1"/>
          </p:cNvSpPr>
          <p:nvPr>
            <p:ph idx="1"/>
          </p:nvPr>
        </p:nvSpPr>
        <p:spPr>
          <a:xfrm>
            <a:off x="524141" y="1448224"/>
            <a:ext cx="6639537" cy="4127807"/>
          </a:xfrm>
        </p:spPr>
        <p:txBody>
          <a:bodyPr/>
          <a:lstStyle/>
          <a:p>
            <a:pPr marL="30163" indent="0">
              <a:buNone/>
            </a:pPr>
            <a:r>
              <a:rPr lang="sv-SE" sz="1600" b="1" dirty="0"/>
              <a:t>Material riktat till kvinnorna</a:t>
            </a:r>
            <a:endParaRPr lang="sv-SE" sz="1600" dirty="0"/>
          </a:p>
          <a:p>
            <a:pPr lvl="0">
              <a:buFont typeface="Arial" panose="020B0604020202020204" pitchFamily="34" charset="0"/>
              <a:buChar char="•"/>
            </a:pPr>
            <a:r>
              <a:rPr lang="sv-SE" sz="1600" dirty="0" smtClean="0"/>
              <a:t>Affisch (A4/A3) att </a:t>
            </a:r>
            <a:r>
              <a:rPr lang="sv-SE" sz="1600" dirty="0"/>
              <a:t>sätta upp </a:t>
            </a:r>
            <a:r>
              <a:rPr lang="sv-SE" sz="1600" dirty="0" smtClean="0"/>
              <a:t>hos verksamheterna </a:t>
            </a:r>
          </a:p>
          <a:p>
            <a:pPr lvl="0">
              <a:buFont typeface="Arial" panose="020B0604020202020204" pitchFamily="34" charset="0"/>
              <a:buChar char="•"/>
            </a:pPr>
            <a:r>
              <a:rPr lang="sv-SE" sz="1600" dirty="0" smtClean="0"/>
              <a:t>Dubbelsidig broschyr (A5) </a:t>
            </a:r>
            <a:r>
              <a:rPr lang="sv-SE" sz="1600" dirty="0"/>
              <a:t>med information om Graviditetsenkäten att dela ut till </a:t>
            </a:r>
            <a:r>
              <a:rPr lang="sv-SE" sz="1600" dirty="0" smtClean="0"/>
              <a:t>kvinnan när ni ses. </a:t>
            </a:r>
            <a:br>
              <a:rPr lang="sv-SE" sz="1600" dirty="0" smtClean="0"/>
            </a:br>
            <a:r>
              <a:rPr lang="sv-SE" sz="1600" dirty="0" smtClean="0"/>
              <a:t>Broschyren finns översatt </a:t>
            </a:r>
            <a:r>
              <a:rPr lang="sv-SE" sz="1600" dirty="0"/>
              <a:t>till </a:t>
            </a:r>
            <a:r>
              <a:rPr lang="sv-SE" sz="1600" dirty="0" smtClean="0"/>
              <a:t>engelska</a:t>
            </a:r>
            <a:r>
              <a:rPr lang="sv-SE" sz="1600" dirty="0"/>
              <a:t>, arabiska, </a:t>
            </a:r>
            <a:r>
              <a:rPr lang="sv-SE" sz="1600" dirty="0" smtClean="0"/>
              <a:t>persiska, </a:t>
            </a:r>
            <a:r>
              <a:rPr lang="sv-SE" sz="1600" dirty="0"/>
              <a:t>finska, </a:t>
            </a:r>
            <a:r>
              <a:rPr lang="sv-SE" sz="1600" dirty="0" smtClean="0"/>
              <a:t>franska, </a:t>
            </a:r>
            <a:r>
              <a:rPr lang="sv-SE" sz="1600" dirty="0"/>
              <a:t>spanska och </a:t>
            </a:r>
            <a:r>
              <a:rPr lang="sv-SE" sz="1600" dirty="0" smtClean="0"/>
              <a:t>somaliska.</a:t>
            </a:r>
            <a:endParaRPr lang="sv-SE" sz="1600" dirty="0"/>
          </a:p>
          <a:p>
            <a:pPr lvl="0">
              <a:buFont typeface="Arial" panose="020B0604020202020204" pitchFamily="34" charset="0"/>
              <a:buChar char="•"/>
            </a:pPr>
            <a:r>
              <a:rPr lang="sv-SE" sz="1600" dirty="0" smtClean="0"/>
              <a:t>Underlag med texter och bild till digitala skärmar, webbplatser </a:t>
            </a:r>
            <a:br>
              <a:rPr lang="sv-SE" sz="1600" dirty="0" smtClean="0"/>
            </a:br>
            <a:r>
              <a:rPr lang="sv-SE" sz="1600" dirty="0" smtClean="0"/>
              <a:t>samt sociala medier</a:t>
            </a:r>
          </a:p>
          <a:p>
            <a:pPr lvl="0">
              <a:buFont typeface="Arial" panose="020B0604020202020204" pitchFamily="34" charset="0"/>
              <a:buChar char="•"/>
            </a:pPr>
            <a:r>
              <a:rPr lang="sv-SE" sz="1600" dirty="0" smtClean="0"/>
              <a:t>Information på </a:t>
            </a:r>
            <a:r>
              <a:rPr lang="sv-SE" sz="1600" dirty="0" smtClean="0">
                <a:hlinkClick r:id="rId3"/>
              </a:rPr>
              <a:t>www.1177.se/graviditetsenkaten</a:t>
            </a:r>
            <a:r>
              <a:rPr lang="sv-SE" sz="1600" dirty="0" smtClean="0"/>
              <a:t>  </a:t>
            </a:r>
            <a:endParaRPr lang="sv-SE" sz="1600" dirty="0"/>
          </a:p>
          <a:p>
            <a:pPr marL="30163" indent="0">
              <a:spcAft>
                <a:spcPts val="0"/>
              </a:spcAft>
              <a:buNone/>
            </a:pPr>
            <a:endParaRPr lang="sv-SE" sz="1600" b="1" dirty="0" smtClean="0"/>
          </a:p>
          <a:p>
            <a:pPr marL="30163" indent="0">
              <a:spcAft>
                <a:spcPts val="0"/>
              </a:spcAft>
              <a:buNone/>
            </a:pPr>
            <a:r>
              <a:rPr lang="sv-SE" sz="1600" b="1" dirty="0" smtClean="0"/>
              <a:t>Material riktat till </a:t>
            </a:r>
            <a:r>
              <a:rPr lang="sv-SE" sz="1600" b="1" dirty="0"/>
              <a:t>verksamheterna</a:t>
            </a:r>
            <a:endParaRPr lang="sv-SE" sz="1600" dirty="0"/>
          </a:p>
          <a:p>
            <a:pPr lvl="0">
              <a:buFont typeface="Arial" panose="020B0604020202020204" pitchFamily="34" charset="0"/>
              <a:buChar char="•"/>
            </a:pPr>
            <a:r>
              <a:rPr lang="sv-SE" sz="1600" dirty="0" smtClean="0"/>
              <a:t>Frågor och svar om Graviditetsenkäten – för medarbetare (PDF)</a:t>
            </a:r>
          </a:p>
          <a:p>
            <a:pPr lvl="0">
              <a:buFont typeface="Arial" panose="020B0604020202020204" pitchFamily="34" charset="0"/>
              <a:buChar char="•"/>
            </a:pPr>
            <a:r>
              <a:rPr lang="sv-SE" sz="1600" dirty="0" smtClean="0"/>
              <a:t>PPT-presentation (denna)</a:t>
            </a:r>
            <a:endParaRPr lang="sv-SE" sz="1600" dirty="0"/>
          </a:p>
        </p:txBody>
      </p:sp>
      <p:grpSp>
        <p:nvGrpSpPr>
          <p:cNvPr id="8" name="Grupp 7"/>
          <p:cNvGrpSpPr/>
          <p:nvPr/>
        </p:nvGrpSpPr>
        <p:grpSpPr>
          <a:xfrm>
            <a:off x="7396065" y="1426196"/>
            <a:ext cx="4658775" cy="3471846"/>
            <a:chOff x="7379554" y="1294464"/>
            <a:chExt cx="4499526" cy="3218972"/>
          </a:xfrm>
        </p:grpSpPr>
        <p:pic>
          <p:nvPicPr>
            <p:cNvPr id="6" name="Bildobjekt 5"/>
            <p:cNvPicPr>
              <a:picLocks noChangeAspect="1"/>
            </p:cNvPicPr>
            <p:nvPr/>
          </p:nvPicPr>
          <p:blipFill rotWithShape="1">
            <a:blip r:embed="rId4"/>
            <a:srcRect l="35546" t="17746" r="41345" b="26840"/>
            <a:stretch/>
          </p:blipFill>
          <p:spPr>
            <a:xfrm>
              <a:off x="7379554" y="1314888"/>
              <a:ext cx="2129885" cy="3192274"/>
            </a:xfrm>
            <a:prstGeom prst="rect">
              <a:avLst/>
            </a:prstGeom>
          </p:spPr>
        </p:pic>
        <p:pic>
          <p:nvPicPr>
            <p:cNvPr id="7" name="Bildobjekt 6"/>
            <p:cNvPicPr>
              <a:picLocks noChangeAspect="1"/>
            </p:cNvPicPr>
            <p:nvPr/>
          </p:nvPicPr>
          <p:blipFill rotWithShape="1">
            <a:blip r:embed="rId5"/>
            <a:srcRect l="38179" t="48145" r="40694" b="5676"/>
            <a:stretch/>
          </p:blipFill>
          <p:spPr>
            <a:xfrm>
              <a:off x="9522784" y="1294464"/>
              <a:ext cx="2356296" cy="3218972"/>
            </a:xfrm>
            <a:prstGeom prst="rect">
              <a:avLst/>
            </a:prstGeom>
          </p:spPr>
        </p:pic>
      </p:grpSp>
      <p:sp>
        <p:nvSpPr>
          <p:cNvPr id="9" name="textruta 8"/>
          <p:cNvSpPr txBox="1"/>
          <p:nvPr/>
        </p:nvSpPr>
        <p:spPr>
          <a:xfrm>
            <a:off x="7396065" y="4891275"/>
            <a:ext cx="4113945" cy="276999"/>
          </a:xfrm>
          <a:prstGeom prst="rect">
            <a:avLst/>
          </a:prstGeom>
          <a:noFill/>
        </p:spPr>
        <p:txBody>
          <a:bodyPr wrap="square" rtlCol="0">
            <a:spAutoFit/>
          </a:bodyPr>
          <a:lstStyle/>
          <a:p>
            <a:r>
              <a:rPr lang="sv-SE" sz="1200" i="1" dirty="0" smtClean="0"/>
              <a:t>Dubbelsidig, regionanpassad broschyr</a:t>
            </a:r>
            <a:endParaRPr lang="sv-SE" sz="1200" i="1" dirty="0"/>
          </a:p>
        </p:txBody>
      </p:sp>
    </p:spTree>
    <p:extLst>
      <p:ext uri="{BB962C8B-B14F-4D97-AF65-F5344CB8AC3E}">
        <p14:creationId xmlns:p14="http://schemas.microsoft.com/office/powerpoint/2010/main" val="616343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2" y="577422"/>
            <a:ext cx="9609825" cy="1231392"/>
          </a:xfrm>
        </p:spPr>
        <p:txBody>
          <a:bodyPr/>
          <a:lstStyle/>
          <a:p>
            <a:r>
              <a:rPr lang="sv-SE" sz="4000" dirty="0"/>
              <a:t>Vad är viktigt att tänka på för mig som jobbar i </a:t>
            </a:r>
            <a:r>
              <a:rPr lang="sv-SE" sz="4000" dirty="0" smtClean="0"/>
              <a:t>mödrahälsovården?</a:t>
            </a:r>
            <a:r>
              <a:rPr lang="sv-SE" sz="4000" dirty="0"/>
              <a:t/>
            </a:r>
            <a:br>
              <a:rPr lang="sv-SE" sz="4000" dirty="0"/>
            </a:br>
            <a:endParaRPr lang="sv-SE" sz="4000" dirty="0"/>
          </a:p>
        </p:txBody>
      </p:sp>
      <p:sp>
        <p:nvSpPr>
          <p:cNvPr id="3" name="Platshållare för innehåll 2"/>
          <p:cNvSpPr>
            <a:spLocks noGrp="1"/>
          </p:cNvSpPr>
          <p:nvPr>
            <p:ph idx="1"/>
          </p:nvPr>
        </p:nvSpPr>
        <p:spPr>
          <a:xfrm>
            <a:off x="664231" y="2232313"/>
            <a:ext cx="9609825" cy="3738598"/>
          </a:xfrm>
        </p:spPr>
        <p:txBody>
          <a:bodyPr/>
          <a:lstStyle/>
          <a:p>
            <a:pPr lvl="0">
              <a:buFont typeface="Arial" panose="020B0604020202020204" pitchFamily="34" charset="0"/>
              <a:buChar char="•"/>
            </a:pPr>
            <a:r>
              <a:rPr lang="sv-SE" sz="1600" dirty="0" smtClean="0"/>
              <a:t>Mödrahälsovården </a:t>
            </a:r>
            <a:r>
              <a:rPr lang="sv-SE" sz="1600" dirty="0"/>
              <a:t>är kvinnornas första kontakt med Graviditetsenkäten. Berätta gärna redan på inskrivningssamtalet att Graviditetsenkäten finns, vad den är och varför den är viktig. </a:t>
            </a:r>
            <a:endParaRPr lang="sv-SE" sz="1600" dirty="0" smtClean="0"/>
          </a:p>
          <a:p>
            <a:pPr>
              <a:buFont typeface="Arial" panose="020B0604020202020204" pitchFamily="34" charset="0"/>
              <a:buChar char="•"/>
            </a:pPr>
            <a:r>
              <a:rPr lang="sv-SE" sz="1600" dirty="0"/>
              <a:t>För att kvinnorna ska få enkäten krävs en registrering i </a:t>
            </a:r>
            <a:r>
              <a:rPr lang="sv-SE" sz="1600" dirty="0" smtClean="0"/>
              <a:t>Graviditetsregistret, så det är viktigt att göra. </a:t>
            </a:r>
            <a:endParaRPr lang="sv-SE" sz="1600" dirty="0"/>
          </a:p>
          <a:p>
            <a:pPr lvl="0">
              <a:buFont typeface="Arial" panose="020B0604020202020204" pitchFamily="34" charset="0"/>
              <a:buChar char="•"/>
            </a:pPr>
            <a:r>
              <a:rPr lang="sv-SE" sz="1600" dirty="0" smtClean="0"/>
              <a:t>Lämna gärna över broschyren och i de fall det behövs, informera om </a:t>
            </a:r>
            <a:r>
              <a:rPr lang="sv-SE" sz="1600" dirty="0"/>
              <a:t>hur </a:t>
            </a:r>
            <a:r>
              <a:rPr lang="sv-SE" sz="1600" dirty="0" smtClean="0"/>
              <a:t>man loggar in </a:t>
            </a:r>
            <a:r>
              <a:rPr lang="sv-SE" sz="1600" dirty="0"/>
              <a:t>och anger kontaktuppgifter på </a:t>
            </a:r>
            <a:r>
              <a:rPr lang="sv-SE" sz="1600" dirty="0" smtClean="0"/>
              <a:t>1177.se.</a:t>
            </a:r>
            <a:endParaRPr lang="sv-SE" sz="1600" dirty="0"/>
          </a:p>
          <a:p>
            <a:pPr lvl="0">
              <a:buFont typeface="Arial" panose="020B0604020202020204" pitchFamily="34" charset="0"/>
              <a:buChar char="•"/>
            </a:pPr>
            <a:r>
              <a:rPr lang="sv-SE" sz="1600" dirty="0"/>
              <a:t>Påminn vid besöket i graviditetsvecka 24-25, </a:t>
            </a:r>
            <a:r>
              <a:rPr lang="sv-SE" sz="1600" dirty="0" smtClean="0"/>
              <a:t>om att första delen av Graviditetsenkäten snart kommer via 1177.se. </a:t>
            </a:r>
          </a:p>
          <a:p>
            <a:pPr lvl="0">
              <a:buFont typeface="Arial" panose="020B0604020202020204" pitchFamily="34" charset="0"/>
              <a:buChar char="•"/>
            </a:pPr>
            <a:r>
              <a:rPr lang="sv-SE" sz="1600" dirty="0" smtClean="0"/>
              <a:t>Ge, om möjligt, även </a:t>
            </a:r>
            <a:r>
              <a:rPr lang="sv-SE" sz="1600" dirty="0"/>
              <a:t>en påminnelse sista tiden innan förlossning om att kvinnan kommer att få en enkät åtta veckor efter förlossning.</a:t>
            </a:r>
          </a:p>
          <a:p>
            <a:pPr lvl="0">
              <a:buFont typeface="Arial" panose="020B0604020202020204" pitchFamily="34" charset="0"/>
              <a:buChar char="•"/>
            </a:pPr>
            <a:r>
              <a:rPr lang="sv-SE" sz="1600" dirty="0" smtClean="0"/>
              <a:t>Vid graviditeter som avslutas </a:t>
            </a:r>
            <a:r>
              <a:rPr lang="sv-SE" sz="1600" dirty="0"/>
              <a:t>innan vecka </a:t>
            </a:r>
            <a:r>
              <a:rPr lang="sv-SE" sz="1600" dirty="0" smtClean="0"/>
              <a:t>22+0, </a:t>
            </a:r>
            <a:r>
              <a:rPr lang="sv-SE" sz="1600" b="1" dirty="0" smtClean="0"/>
              <a:t>så </a:t>
            </a:r>
            <a:r>
              <a:rPr lang="sv-SE" sz="1600" b="1" dirty="0"/>
              <a:t>måste detta registreras manuellt i Graviditetsregistret, </a:t>
            </a:r>
            <a:r>
              <a:rPr lang="sv-SE" sz="1600" dirty="0"/>
              <a:t>annars kommer kvinnan att få enkäten i vecka 25. </a:t>
            </a:r>
          </a:p>
          <a:p>
            <a:pPr>
              <a:buFont typeface="Arial" panose="020B0604020202020204" pitchFamily="34" charset="0"/>
              <a:buChar char="•"/>
            </a:pPr>
            <a:endParaRPr lang="sv-SE" sz="1600" dirty="0"/>
          </a:p>
        </p:txBody>
      </p:sp>
    </p:spTree>
    <p:extLst>
      <p:ext uri="{BB962C8B-B14F-4D97-AF65-F5344CB8AC3E}">
        <p14:creationId xmlns:p14="http://schemas.microsoft.com/office/powerpoint/2010/main" val="1686968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1058CF1-8368-4024-B0AD-CEBC7DEFA17A}"/>
              </a:ext>
            </a:extLst>
          </p:cNvPr>
          <p:cNvGraphicFramePr>
            <a:graphicFrameLocks noChangeAspect="1"/>
          </p:cNvGraphicFramePr>
          <p:nvPr>
            <p:custDataLst>
              <p:tags r:id="rId2"/>
            </p:custDataLst>
            <p:extLst/>
          </p:nvPr>
        </p:nvGraphicFramePr>
        <p:xfrm>
          <a:off x="1711" y="1621"/>
          <a:ext cx="1619" cy="1619"/>
        </p:xfrm>
        <a:graphic>
          <a:graphicData uri="http://schemas.openxmlformats.org/presentationml/2006/ole">
            <mc:AlternateContent xmlns:mc="http://schemas.openxmlformats.org/markup-compatibility/2006">
              <mc:Choice xmlns:v="urn:schemas-microsoft-com:vml" Requires="v">
                <p:oleObj spid="_x0000_s1117" name="think-cell Slide" r:id="rId5" imgW="459" imgH="460" progId="TCLayout.ActiveDocument.1">
                  <p:embed/>
                </p:oleObj>
              </mc:Choice>
              <mc:Fallback>
                <p:oleObj name="think-cell Slide" r:id="rId5" imgW="459" imgH="460" progId="TCLayout.ActiveDocument.1">
                  <p:embed/>
                  <p:pic>
                    <p:nvPicPr>
                      <p:cNvPr id="12" name="Object 11" hidden="1">
                        <a:extLst>
                          <a:ext uri="{FF2B5EF4-FFF2-40B4-BE49-F238E27FC236}">
                            <a16:creationId xmlns:a16="http://schemas.microsoft.com/office/drawing/2014/main" id="{91058CF1-8368-4024-B0AD-CEBC7DEFA17A}"/>
                          </a:ext>
                        </a:extLst>
                      </p:cNvPr>
                      <p:cNvPicPr/>
                      <p:nvPr/>
                    </p:nvPicPr>
                    <p:blipFill>
                      <a:blip r:embed="rId6"/>
                      <a:stretch>
                        <a:fillRect/>
                      </a:stretch>
                    </p:blipFill>
                    <p:spPr>
                      <a:xfrm>
                        <a:off x="1711" y="1621"/>
                        <a:ext cx="1619" cy="1619"/>
                      </a:xfrm>
                      <a:prstGeom prst="rect">
                        <a:avLst/>
                      </a:prstGeom>
                    </p:spPr>
                  </p:pic>
                </p:oleObj>
              </mc:Fallback>
            </mc:AlternateContent>
          </a:graphicData>
        </a:graphic>
      </p:graphicFrame>
      <p:sp>
        <p:nvSpPr>
          <p:cNvPr id="2" name="Rubrik 1"/>
          <p:cNvSpPr>
            <a:spLocks noGrp="1"/>
          </p:cNvSpPr>
          <p:nvPr>
            <p:ph type="title"/>
          </p:nvPr>
        </p:nvSpPr>
        <p:spPr>
          <a:xfrm>
            <a:off x="666000" y="282419"/>
            <a:ext cx="10063240" cy="1231392"/>
          </a:xfrm>
        </p:spPr>
        <p:txBody>
          <a:bodyPr/>
          <a:lstStyle/>
          <a:p>
            <a:r>
              <a:rPr lang="sv-SE" sz="3200" dirty="0" smtClean="0"/>
              <a:t>Mål: </a:t>
            </a:r>
            <a:br>
              <a:rPr lang="sv-SE" sz="3200" dirty="0" smtClean="0"/>
            </a:br>
            <a:r>
              <a:rPr lang="sv-SE" sz="3200" dirty="0" smtClean="0"/>
              <a:t>En </a:t>
            </a:r>
            <a:r>
              <a:rPr lang="sv-SE" sz="3200" dirty="0"/>
              <a:t>tryggare vård </a:t>
            </a:r>
            <a:r>
              <a:rPr lang="sv-SE" sz="3200" dirty="0" smtClean="0"/>
              <a:t>- </a:t>
            </a:r>
            <a:r>
              <a:rPr lang="sv-SE" sz="3200" dirty="0"/>
              <a:t>före, under och efter graviditet</a:t>
            </a:r>
            <a:br>
              <a:rPr lang="sv-SE" sz="3200" dirty="0"/>
            </a:br>
            <a:endParaRPr lang="sv-SE" sz="3200" dirty="0"/>
          </a:p>
        </p:txBody>
      </p:sp>
      <p:sp>
        <p:nvSpPr>
          <p:cNvPr id="3" name="Platshållare för innehåll 2"/>
          <p:cNvSpPr>
            <a:spLocks noGrp="1"/>
          </p:cNvSpPr>
          <p:nvPr>
            <p:ph sz="half" idx="1"/>
          </p:nvPr>
        </p:nvSpPr>
        <p:spPr>
          <a:xfrm>
            <a:off x="666000" y="1896611"/>
            <a:ext cx="5422566" cy="3740400"/>
          </a:xfrm>
        </p:spPr>
        <p:txBody>
          <a:bodyPr/>
          <a:lstStyle/>
          <a:p>
            <a:pPr>
              <a:buFont typeface="Arial" panose="020B0604020202020204" pitchFamily="34" charset="0"/>
              <a:buChar char="•"/>
            </a:pPr>
            <a:r>
              <a:rPr lang="sv-SE" sz="2000" dirty="0" smtClean="0"/>
              <a:t>SKR och regeringen har en överenskommelse </a:t>
            </a:r>
            <a:r>
              <a:rPr lang="sv-SE" sz="2000" dirty="0"/>
              <a:t>om att förbättra förlossningsvården och kvinnors </a:t>
            </a:r>
            <a:r>
              <a:rPr lang="sv-SE" sz="2000" dirty="0" smtClean="0"/>
              <a:t>hälsa </a:t>
            </a:r>
          </a:p>
          <a:p>
            <a:pPr>
              <a:buFont typeface="Arial" panose="020B0604020202020204" pitchFamily="34" charset="0"/>
              <a:buChar char="•"/>
            </a:pPr>
            <a:r>
              <a:rPr lang="sv-SE" sz="2000" dirty="0" smtClean="0"/>
              <a:t>Satsningen pågår mellan 2015 - 2022 </a:t>
            </a:r>
          </a:p>
          <a:p>
            <a:pPr>
              <a:buFont typeface="Arial" panose="020B0604020202020204" pitchFamily="34" charset="0"/>
              <a:buChar char="•"/>
            </a:pPr>
            <a:r>
              <a:rPr lang="sv-SE" sz="2000" dirty="0" smtClean="0"/>
              <a:t>Enkäten är en viktig del i arbetet för en </a:t>
            </a:r>
            <a:r>
              <a:rPr lang="sv-SE" sz="2000" dirty="0"/>
              <a:t>mer </a:t>
            </a:r>
            <a:r>
              <a:rPr lang="sv-SE" sz="2000" dirty="0" smtClean="0"/>
              <a:t>personcentrerad, kunskapsbaserad och jämlik vård</a:t>
            </a:r>
          </a:p>
          <a:p>
            <a:pPr>
              <a:buFont typeface="Arial" panose="020B0604020202020204" pitchFamily="34" charset="0"/>
              <a:buChar char="•"/>
            </a:pPr>
            <a:r>
              <a:rPr lang="sv-SE" sz="2000" dirty="0" smtClean="0"/>
              <a:t>Du kan läsa mer om satsningen </a:t>
            </a:r>
            <a:r>
              <a:rPr lang="sv-SE" sz="2000" dirty="0" smtClean="0">
                <a:hlinkClick r:id="rId7"/>
              </a:rPr>
              <a:t>här</a:t>
            </a:r>
            <a:r>
              <a:rPr lang="sv-SE" sz="2000" dirty="0" smtClean="0"/>
              <a:t>, eller gå in på </a:t>
            </a:r>
            <a:r>
              <a:rPr lang="sv-SE" sz="2000" dirty="0" smtClean="0">
                <a:hlinkClick r:id="rId8"/>
              </a:rPr>
              <a:t>www.skr.se</a:t>
            </a:r>
            <a:r>
              <a:rPr lang="sv-SE" sz="2000" dirty="0" smtClean="0"/>
              <a:t> och sök på ”kvinnors hälsa” eller ”graviditetsenkäten”</a:t>
            </a:r>
            <a:endParaRPr lang="sv-SE" sz="2000" dirty="0"/>
          </a:p>
        </p:txBody>
      </p:sp>
      <p:pic>
        <p:nvPicPr>
          <p:cNvPr id="5" name="Platshållare för innehåll 4"/>
          <p:cNvPicPr>
            <a:picLocks noGrp="1" noChangeAspect="1"/>
          </p:cNvPicPr>
          <p:nvPr>
            <p:ph sz="half" idx="2"/>
          </p:nvPr>
        </p:nvPicPr>
        <p:blipFill rotWithShape="1">
          <a:blip r:embed="rId9" cstate="hqprint">
            <a:extLst>
              <a:ext uri="{28A0092B-C50C-407E-A947-70E740481C1C}">
                <a14:useLocalDpi xmlns:a14="http://schemas.microsoft.com/office/drawing/2010/main" val="0"/>
              </a:ext>
            </a:extLst>
          </a:blip>
          <a:srcRect l="26457"/>
          <a:stretch/>
        </p:blipFill>
        <p:spPr>
          <a:xfrm>
            <a:off x="6767105" y="1896611"/>
            <a:ext cx="3613512" cy="3275640"/>
          </a:xfrm>
        </p:spPr>
      </p:pic>
    </p:spTree>
    <p:extLst>
      <p:ext uri="{BB962C8B-B14F-4D97-AF65-F5344CB8AC3E}">
        <p14:creationId xmlns:p14="http://schemas.microsoft.com/office/powerpoint/2010/main" val="1245628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314532"/>
            <a:ext cx="9609825" cy="1231392"/>
          </a:xfrm>
        </p:spPr>
        <p:txBody>
          <a:bodyPr/>
          <a:lstStyle/>
          <a:p>
            <a:r>
              <a:rPr lang="sv-SE" sz="4000" dirty="0"/>
              <a:t>Vad är viktigt att tänka på för mig som jobbar på </a:t>
            </a:r>
            <a:r>
              <a:rPr lang="sv-SE" sz="4000" dirty="0" smtClean="0"/>
              <a:t>förlossningsklinik?</a:t>
            </a:r>
            <a:r>
              <a:rPr lang="sv-SE" sz="4000" dirty="0"/>
              <a:t/>
            </a:r>
            <a:br>
              <a:rPr lang="sv-SE" sz="4000" dirty="0"/>
            </a:br>
            <a:endParaRPr lang="sv-SE" sz="4000" dirty="0"/>
          </a:p>
        </p:txBody>
      </p:sp>
      <p:sp>
        <p:nvSpPr>
          <p:cNvPr id="3" name="Platshållare för innehåll 2"/>
          <p:cNvSpPr>
            <a:spLocks noGrp="1"/>
          </p:cNvSpPr>
          <p:nvPr>
            <p:ph idx="1"/>
          </p:nvPr>
        </p:nvSpPr>
        <p:spPr>
          <a:xfrm>
            <a:off x="664231" y="1957993"/>
            <a:ext cx="6045178" cy="3738598"/>
          </a:xfrm>
        </p:spPr>
        <p:txBody>
          <a:bodyPr/>
          <a:lstStyle/>
          <a:p>
            <a:pPr lvl="0">
              <a:spcAft>
                <a:spcPts val="1800"/>
              </a:spcAft>
              <a:buFont typeface="Arial" panose="020B0604020202020204" pitchFamily="34" charset="0"/>
              <a:buChar char="•"/>
            </a:pPr>
            <a:r>
              <a:rPr lang="sv-SE" sz="1800" dirty="0" smtClean="0"/>
              <a:t>De </a:t>
            </a:r>
            <a:r>
              <a:rPr lang="sv-SE" sz="1800" dirty="0"/>
              <a:t>viktigaste informationstillfällena för Graviditetsenkäten är i mödrahälsovården och </a:t>
            </a:r>
            <a:r>
              <a:rPr lang="sv-SE" sz="1800" dirty="0" smtClean="0"/>
              <a:t>barnhälsovården - </a:t>
            </a:r>
            <a:r>
              <a:rPr lang="sv-SE" sz="1800" dirty="0"/>
              <a:t>inte minst för att kvinnorna mottar så mycket annan information under sin tid på förlossningen och BB. </a:t>
            </a:r>
          </a:p>
          <a:p>
            <a:pPr lvl="0">
              <a:spcAft>
                <a:spcPts val="1800"/>
              </a:spcAft>
              <a:buFont typeface="Arial" panose="020B0604020202020204" pitchFamily="34" charset="0"/>
              <a:buChar char="•"/>
            </a:pPr>
            <a:r>
              <a:rPr lang="sv-SE" sz="1800" dirty="0"/>
              <a:t>Viktigt för dig som jobbar på förlossningsklinik är att känna till att Graviditetsenkäten finns, samt vid vilka tillfällen under och efter graviditet den går </a:t>
            </a:r>
            <a:r>
              <a:rPr lang="sv-SE" sz="1800" dirty="0" smtClean="0"/>
              <a:t>ut.</a:t>
            </a:r>
            <a:br>
              <a:rPr lang="sv-SE" sz="1800" dirty="0" smtClean="0"/>
            </a:br>
            <a:endParaRPr lang="sv-SE" sz="1800" dirty="0"/>
          </a:p>
        </p:txBody>
      </p:sp>
      <p:pic>
        <p:nvPicPr>
          <p:cNvPr id="4" name="Bildobjekt 3"/>
          <p:cNvPicPr>
            <a:picLocks noChangeAspect="1"/>
          </p:cNvPicPr>
          <p:nvPr/>
        </p:nvPicPr>
        <p:blipFill>
          <a:blip r:embed="rId2"/>
          <a:stretch>
            <a:fillRect/>
          </a:stretch>
        </p:blipFill>
        <p:spPr>
          <a:xfrm>
            <a:off x="8109726" y="1957993"/>
            <a:ext cx="2761966" cy="4139994"/>
          </a:xfrm>
          <a:prstGeom prst="rect">
            <a:avLst/>
          </a:prstGeom>
        </p:spPr>
      </p:pic>
    </p:spTree>
    <p:extLst>
      <p:ext uri="{BB962C8B-B14F-4D97-AF65-F5344CB8AC3E}">
        <p14:creationId xmlns:p14="http://schemas.microsoft.com/office/powerpoint/2010/main" val="1286692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2" y="531702"/>
            <a:ext cx="9609825" cy="1231392"/>
          </a:xfrm>
        </p:spPr>
        <p:txBody>
          <a:bodyPr/>
          <a:lstStyle/>
          <a:p>
            <a:r>
              <a:rPr lang="sv-SE" sz="4000" dirty="0"/>
              <a:t>Vad är viktigt att tänka på för mig som jobbar i barnhälsovården?</a:t>
            </a:r>
            <a:br>
              <a:rPr lang="sv-SE" sz="4000" dirty="0"/>
            </a:br>
            <a:endParaRPr lang="sv-SE" sz="4000" dirty="0"/>
          </a:p>
        </p:txBody>
      </p:sp>
      <p:sp>
        <p:nvSpPr>
          <p:cNvPr id="3" name="Platshållare för innehåll 2"/>
          <p:cNvSpPr>
            <a:spLocks noGrp="1"/>
          </p:cNvSpPr>
          <p:nvPr>
            <p:ph idx="1"/>
          </p:nvPr>
        </p:nvSpPr>
        <p:spPr>
          <a:xfrm>
            <a:off x="742609" y="2068456"/>
            <a:ext cx="5816578" cy="3272198"/>
          </a:xfrm>
        </p:spPr>
        <p:txBody>
          <a:bodyPr/>
          <a:lstStyle/>
          <a:p>
            <a:pPr lvl="0">
              <a:spcAft>
                <a:spcPts val="1800"/>
              </a:spcAft>
              <a:buFont typeface="Arial" panose="020B0604020202020204" pitchFamily="34" charset="0"/>
              <a:buChar char="•"/>
            </a:pPr>
            <a:r>
              <a:rPr lang="sv-SE" sz="1800" dirty="0"/>
              <a:t>T</a:t>
            </a:r>
            <a:r>
              <a:rPr lang="sv-SE" sz="1800" dirty="0" smtClean="0"/>
              <a:t>vå </a:t>
            </a:r>
            <a:r>
              <a:rPr lang="sv-SE" sz="1800" dirty="0"/>
              <a:t>av tre delenkäter når kvinnorna efter </a:t>
            </a:r>
            <a:r>
              <a:rPr lang="sv-SE" sz="1800" dirty="0" smtClean="0"/>
              <a:t>förlossning. Därför är </a:t>
            </a:r>
            <a:r>
              <a:rPr lang="sv-SE" sz="1800" dirty="0"/>
              <a:t>barnhälsovården en mycket viktig </a:t>
            </a:r>
            <a:r>
              <a:rPr lang="sv-SE" sz="1800" dirty="0" smtClean="0"/>
              <a:t>informationskanal.</a:t>
            </a:r>
          </a:p>
          <a:p>
            <a:pPr lvl="0">
              <a:spcAft>
                <a:spcPts val="1800"/>
              </a:spcAft>
              <a:buFont typeface="Arial" panose="020B0604020202020204" pitchFamily="34" charset="0"/>
              <a:buChar char="•"/>
            </a:pPr>
            <a:r>
              <a:rPr lang="sv-SE" sz="1800" dirty="0" smtClean="0"/>
              <a:t>Du som </a:t>
            </a:r>
            <a:r>
              <a:rPr lang="sv-SE" sz="1800" dirty="0"/>
              <a:t>träffar kvinnan kring åtta veckor efter </a:t>
            </a:r>
            <a:r>
              <a:rPr lang="sv-SE" sz="1800" dirty="0" smtClean="0"/>
              <a:t>förlossning, </a:t>
            </a:r>
            <a:r>
              <a:rPr lang="sv-SE" sz="1800" dirty="0"/>
              <a:t>samt </a:t>
            </a:r>
            <a:r>
              <a:rPr lang="sv-SE" sz="1800" dirty="0" smtClean="0"/>
              <a:t>eventuellt vid </a:t>
            </a:r>
            <a:r>
              <a:rPr lang="sv-SE" sz="1800" dirty="0"/>
              <a:t>ettårskontrollen, ta upp </a:t>
            </a:r>
            <a:r>
              <a:rPr lang="sv-SE" sz="1800" dirty="0" smtClean="0"/>
              <a:t>Graviditetsenkäten och fråga om hon fått de </a:t>
            </a:r>
            <a:br>
              <a:rPr lang="sv-SE" sz="1800" dirty="0" smtClean="0"/>
            </a:br>
            <a:r>
              <a:rPr lang="sv-SE" sz="1800" dirty="0" smtClean="0"/>
              <a:t>olika delarna. </a:t>
            </a:r>
          </a:p>
          <a:p>
            <a:pPr lvl="0">
              <a:spcAft>
                <a:spcPts val="1800"/>
              </a:spcAft>
              <a:buFont typeface="Arial" panose="020B0604020202020204" pitchFamily="34" charset="0"/>
              <a:buChar char="•"/>
            </a:pPr>
            <a:r>
              <a:rPr lang="sv-SE" sz="1800" dirty="0" smtClean="0"/>
              <a:t>Ge vid behov information om hur man loggar in och </a:t>
            </a:r>
            <a:br>
              <a:rPr lang="sv-SE" sz="1800" dirty="0" smtClean="0"/>
            </a:br>
            <a:r>
              <a:rPr lang="sv-SE" sz="1800" dirty="0" smtClean="0"/>
              <a:t>anger </a:t>
            </a:r>
            <a:r>
              <a:rPr lang="sv-SE" sz="1800" dirty="0"/>
              <a:t>kontaktuppgifter på 1177.se. </a:t>
            </a:r>
          </a:p>
          <a:p>
            <a:endParaRPr lang="sv-SE" sz="1800" dirty="0"/>
          </a:p>
        </p:txBody>
      </p:sp>
      <p:pic>
        <p:nvPicPr>
          <p:cNvPr id="4" name="Bildobjekt 3"/>
          <p:cNvPicPr>
            <a:picLocks noChangeAspect="1"/>
          </p:cNvPicPr>
          <p:nvPr/>
        </p:nvPicPr>
        <p:blipFill rotWithShape="1">
          <a:blip r:embed="rId2"/>
          <a:srcRect l="30914" t="5032" r="9429" b="472"/>
          <a:stretch/>
        </p:blipFill>
        <p:spPr>
          <a:xfrm>
            <a:off x="7656022" y="2068456"/>
            <a:ext cx="3616036" cy="3821242"/>
          </a:xfrm>
          <a:prstGeom prst="rect">
            <a:avLst/>
          </a:prstGeom>
        </p:spPr>
      </p:pic>
    </p:spTree>
    <p:extLst>
      <p:ext uri="{BB962C8B-B14F-4D97-AF65-F5344CB8AC3E}">
        <p14:creationId xmlns:p14="http://schemas.microsoft.com/office/powerpoint/2010/main" val="3150085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6000" y="378213"/>
            <a:ext cx="5326992" cy="1228518"/>
          </a:xfrm>
        </p:spPr>
        <p:txBody>
          <a:bodyPr/>
          <a:lstStyle/>
          <a:p>
            <a:r>
              <a:rPr lang="sv-SE" dirty="0" smtClean="0"/>
              <a:t>Vad händer nu?</a:t>
            </a:r>
            <a:endParaRPr lang="sv-SE" dirty="0"/>
          </a:p>
        </p:txBody>
      </p:sp>
      <p:sp>
        <p:nvSpPr>
          <p:cNvPr id="4" name="Platshållare för innehåll 3"/>
          <p:cNvSpPr>
            <a:spLocks noGrp="1"/>
          </p:cNvSpPr>
          <p:nvPr>
            <p:ph sz="half" idx="1"/>
          </p:nvPr>
        </p:nvSpPr>
        <p:spPr>
          <a:xfrm>
            <a:off x="667766" y="1798114"/>
            <a:ext cx="5325226" cy="3740400"/>
          </a:xfrm>
        </p:spPr>
        <p:txBody>
          <a:bodyPr/>
          <a:lstStyle/>
          <a:p>
            <a:pPr>
              <a:buFont typeface="Arial" panose="020B0604020202020204" pitchFamily="34" charset="0"/>
              <a:buChar char="•"/>
            </a:pPr>
            <a:r>
              <a:rPr lang="sv-SE" sz="2000" dirty="0" smtClean="0"/>
              <a:t>Graviditetsenkäten lanseras den </a:t>
            </a:r>
            <a:br>
              <a:rPr lang="sv-SE" sz="2000" dirty="0" smtClean="0"/>
            </a:br>
            <a:r>
              <a:rPr lang="sv-SE" sz="2000" dirty="0" smtClean="0"/>
              <a:t>1 oktober 2020.</a:t>
            </a:r>
          </a:p>
          <a:p>
            <a:pPr>
              <a:buFont typeface="Arial" panose="020B0604020202020204" pitchFamily="34" charset="0"/>
              <a:buChar char="•"/>
            </a:pPr>
            <a:r>
              <a:rPr lang="sv-SE" sz="2000" dirty="0" smtClean="0"/>
              <a:t>Undersökningen är planerad att pågå till och med december 2022. </a:t>
            </a:r>
            <a:r>
              <a:rPr lang="sv-SE" sz="2000" dirty="0"/>
              <a:t>Justeringar av enkäten kan komma att göras under denna tid</a:t>
            </a:r>
            <a:r>
              <a:rPr lang="sv-SE" sz="2000" dirty="0" smtClean="0"/>
              <a:t>.</a:t>
            </a:r>
          </a:p>
          <a:p>
            <a:pPr>
              <a:buFont typeface="Arial" panose="020B0604020202020204" pitchFamily="34" charset="0"/>
              <a:buChar char="•"/>
            </a:pPr>
            <a:r>
              <a:rPr lang="sv-SE" sz="2000" dirty="0" smtClean="0"/>
              <a:t>Information om att Graviditetsenkätens lansering kommer att kommuniceras av SKR och regionerna vid lansering.</a:t>
            </a:r>
          </a:p>
        </p:txBody>
      </p:sp>
      <p:pic>
        <p:nvPicPr>
          <p:cNvPr id="11" name="Platshållare för innehåll 10"/>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766560" y="1798114"/>
            <a:ext cx="4171950" cy="2781300"/>
          </a:xfrm>
        </p:spPr>
      </p:pic>
    </p:spTree>
    <p:extLst>
      <p:ext uri="{BB962C8B-B14F-4D97-AF65-F5344CB8AC3E}">
        <p14:creationId xmlns:p14="http://schemas.microsoft.com/office/powerpoint/2010/main" val="2167625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554562"/>
            <a:ext cx="9609825" cy="1231392"/>
          </a:xfrm>
        </p:spPr>
        <p:txBody>
          <a:bodyPr/>
          <a:lstStyle/>
          <a:p>
            <a:r>
              <a:rPr lang="sv-SE" dirty="0" smtClean="0"/>
              <a:t>Vad görs med resultaten?</a:t>
            </a:r>
            <a:endParaRPr lang="sv-SE" dirty="0"/>
          </a:p>
        </p:txBody>
      </p:sp>
      <p:sp>
        <p:nvSpPr>
          <p:cNvPr id="3" name="Platshållare för innehåll 2"/>
          <p:cNvSpPr>
            <a:spLocks noGrp="1"/>
          </p:cNvSpPr>
          <p:nvPr>
            <p:ph idx="1"/>
          </p:nvPr>
        </p:nvSpPr>
        <p:spPr>
          <a:xfrm>
            <a:off x="664232" y="2129443"/>
            <a:ext cx="5196638" cy="3738598"/>
          </a:xfrm>
        </p:spPr>
        <p:txBody>
          <a:bodyPr/>
          <a:lstStyle/>
          <a:p>
            <a:pPr>
              <a:buFont typeface="Arial" panose="020B0604020202020204" pitchFamily="34" charset="0"/>
              <a:buChar char="•"/>
            </a:pPr>
            <a:r>
              <a:rPr lang="sv-SE" sz="1800" dirty="0"/>
              <a:t>Resultaten </a:t>
            </a:r>
            <a:r>
              <a:rPr lang="sv-SE" sz="1800" dirty="0" smtClean="0"/>
              <a:t>återförs </a:t>
            </a:r>
            <a:r>
              <a:rPr lang="sv-SE" sz="1800" dirty="0"/>
              <a:t>till verksamheterna löpande, genom systemet för Nationell Patientenkät. Varje vårdenhet </a:t>
            </a:r>
            <a:r>
              <a:rPr lang="sv-SE" sz="1800" dirty="0" smtClean="0"/>
              <a:t>inom mödrahälsovård och förlossning kommer att kunna logga in och följa sina resultat.</a:t>
            </a:r>
          </a:p>
          <a:p>
            <a:pPr>
              <a:buFont typeface="Arial" panose="020B0604020202020204" pitchFamily="34" charset="0"/>
              <a:buChar char="•"/>
            </a:pPr>
            <a:r>
              <a:rPr lang="sv-SE" sz="1800" dirty="0"/>
              <a:t>Informationen kommer också att vara tillgänglig via Graviditetsregistret, mer information kommer att finnas på registrets </a:t>
            </a:r>
            <a:r>
              <a:rPr lang="sv-SE" sz="1800" dirty="0" smtClean="0"/>
              <a:t>hemsida.</a:t>
            </a:r>
          </a:p>
          <a:p>
            <a:pPr>
              <a:buFont typeface="Arial" panose="020B0604020202020204" pitchFamily="34" charset="0"/>
              <a:buChar char="•"/>
            </a:pPr>
            <a:r>
              <a:rPr lang="sv-SE" sz="1800" dirty="0" smtClean="0"/>
              <a:t>Nationella resultat kommer att kommuniceras externt en eller ett par gånger per år av SKR</a:t>
            </a:r>
            <a:r>
              <a:rPr lang="sv-SE" sz="1800" dirty="0"/>
              <a:t>.</a:t>
            </a:r>
          </a:p>
        </p:txBody>
      </p:sp>
      <p:pic>
        <p:nvPicPr>
          <p:cNvPr id="4" name="Bildobjekt 3"/>
          <p:cNvPicPr>
            <a:picLocks noChangeAspect="1"/>
          </p:cNvPicPr>
          <p:nvPr/>
        </p:nvPicPr>
        <p:blipFill rotWithShape="1">
          <a:blip r:embed="rId3"/>
          <a:srcRect l="22572" r="8727" b="614"/>
          <a:stretch/>
        </p:blipFill>
        <p:spPr>
          <a:xfrm>
            <a:off x="7127131" y="2129443"/>
            <a:ext cx="3441555" cy="3321432"/>
          </a:xfrm>
          <a:prstGeom prst="rect">
            <a:avLst/>
          </a:prstGeom>
        </p:spPr>
      </p:pic>
    </p:spTree>
    <p:extLst>
      <p:ext uri="{BB962C8B-B14F-4D97-AF65-F5344CB8AC3E}">
        <p14:creationId xmlns:p14="http://schemas.microsoft.com/office/powerpoint/2010/main" val="2082119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491425"/>
            <a:ext cx="9609825" cy="1231392"/>
          </a:xfrm>
        </p:spPr>
        <p:txBody>
          <a:bodyPr/>
          <a:lstStyle/>
          <a:p>
            <a:r>
              <a:rPr lang="sv-SE" dirty="0" smtClean="0"/>
              <a:t>Jag har frågor – vem har svar?</a:t>
            </a:r>
            <a:endParaRPr lang="sv-SE" dirty="0"/>
          </a:p>
        </p:txBody>
      </p:sp>
      <p:sp>
        <p:nvSpPr>
          <p:cNvPr id="3" name="Platshållare för innehåll 2"/>
          <p:cNvSpPr>
            <a:spLocks noGrp="1"/>
          </p:cNvSpPr>
          <p:nvPr>
            <p:ph idx="1"/>
          </p:nvPr>
        </p:nvSpPr>
        <p:spPr>
          <a:xfrm>
            <a:off x="664231" y="1722817"/>
            <a:ext cx="5066009" cy="3738598"/>
          </a:xfrm>
        </p:spPr>
        <p:txBody>
          <a:bodyPr/>
          <a:lstStyle/>
          <a:p>
            <a:pPr>
              <a:buFont typeface="Arial" panose="020B0604020202020204" pitchFamily="34" charset="0"/>
              <a:buChar char="•"/>
            </a:pPr>
            <a:r>
              <a:rPr lang="sv-SE" sz="1800" dirty="0" smtClean="0"/>
              <a:t>Du hittar den senast uppdaterade informationen på SKR:s webbsida om Graviditetsenkäten. </a:t>
            </a:r>
            <a:br>
              <a:rPr lang="sv-SE" sz="1800" dirty="0" smtClean="0"/>
            </a:br>
            <a:r>
              <a:rPr lang="sv-SE" sz="1800" dirty="0" smtClean="0"/>
              <a:t>Gå in </a:t>
            </a:r>
            <a:r>
              <a:rPr lang="sv-SE" sz="1800" dirty="0" smtClean="0">
                <a:hlinkClick r:id="rId2"/>
              </a:rPr>
              <a:t>här</a:t>
            </a:r>
            <a:r>
              <a:rPr lang="sv-SE" sz="1800" dirty="0" smtClean="0"/>
              <a:t>, eller sök på ”Graviditetsenkäten” på skr.se.</a:t>
            </a:r>
          </a:p>
          <a:p>
            <a:pPr>
              <a:buFont typeface="Arial" panose="020B0604020202020204" pitchFamily="34" charset="0"/>
              <a:buChar char="•"/>
            </a:pPr>
            <a:r>
              <a:rPr lang="sv-SE" sz="1800" dirty="0"/>
              <a:t>Om du har frågor om enkäten är du i första hand välkommen att höra av dig till kontaktpersonen för satsningen i din region. </a:t>
            </a:r>
            <a:endParaRPr lang="sv-SE" sz="1800" dirty="0" smtClean="0"/>
          </a:p>
          <a:p>
            <a:pPr>
              <a:buFont typeface="Arial" panose="020B0604020202020204" pitchFamily="34" charset="0"/>
              <a:buChar char="•"/>
            </a:pPr>
            <a:r>
              <a:rPr lang="sv-SE" sz="1800" dirty="0" smtClean="0"/>
              <a:t>Har du synpunkter på enkäten, informationsmaterial, eller annat du vill dela med dig av? </a:t>
            </a:r>
            <a:br>
              <a:rPr lang="sv-SE" sz="1800" dirty="0" smtClean="0"/>
            </a:br>
            <a:r>
              <a:rPr lang="sv-SE" sz="1800" dirty="0" smtClean="0"/>
              <a:t>Hör av dig till </a:t>
            </a:r>
            <a:r>
              <a:rPr lang="sv-SE" sz="1800" u="sng" dirty="0" smtClean="0">
                <a:hlinkClick r:id="rId3"/>
              </a:rPr>
              <a:t>graviditetsenkaten@skr.se</a:t>
            </a:r>
            <a:r>
              <a:rPr lang="sv-SE" sz="1800" dirty="0" smtClean="0"/>
              <a:t> </a:t>
            </a:r>
            <a:endParaRPr lang="sv-SE" sz="1800" dirty="0"/>
          </a:p>
        </p:txBody>
      </p:sp>
      <p:pic>
        <p:nvPicPr>
          <p:cNvPr id="4" name="Bildobjekt 3"/>
          <p:cNvPicPr>
            <a:picLocks noChangeAspect="1"/>
          </p:cNvPicPr>
          <p:nvPr/>
        </p:nvPicPr>
        <p:blipFill>
          <a:blip r:embed="rId4"/>
          <a:stretch>
            <a:fillRect/>
          </a:stretch>
        </p:blipFill>
        <p:spPr>
          <a:xfrm>
            <a:off x="6460996" y="1722817"/>
            <a:ext cx="4753707" cy="3171400"/>
          </a:xfrm>
          <a:prstGeom prst="rect">
            <a:avLst/>
          </a:prstGeom>
        </p:spPr>
      </p:pic>
    </p:spTree>
    <p:extLst>
      <p:ext uri="{BB962C8B-B14F-4D97-AF65-F5344CB8AC3E}">
        <p14:creationId xmlns:p14="http://schemas.microsoft.com/office/powerpoint/2010/main" val="1628646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cstate="hqprint">
            <a:extLst>
              <a:ext uri="{28A0092B-C50C-407E-A947-70E740481C1C}">
                <a14:useLocalDpi xmlns:a14="http://schemas.microsoft.com/office/drawing/2010/main" val="0"/>
              </a:ext>
            </a:extLst>
          </a:blip>
          <a:srcRect b="-561"/>
          <a:stretch/>
        </p:blipFill>
        <p:spPr>
          <a:xfrm>
            <a:off x="5624575" y="1727199"/>
            <a:ext cx="5780558" cy="3875313"/>
          </a:xfrm>
          <a:prstGeom prst="rect">
            <a:avLst/>
          </a:prstGeom>
        </p:spPr>
      </p:pic>
      <p:sp>
        <p:nvSpPr>
          <p:cNvPr id="3" name="Platshållare för innehåll 2"/>
          <p:cNvSpPr>
            <a:spLocks noGrp="1"/>
          </p:cNvSpPr>
          <p:nvPr>
            <p:ph sz="half" idx="1"/>
          </p:nvPr>
        </p:nvSpPr>
        <p:spPr>
          <a:xfrm>
            <a:off x="2086633" y="2789712"/>
            <a:ext cx="4716000" cy="1750286"/>
          </a:xfrm>
        </p:spPr>
        <p:txBody>
          <a:bodyPr/>
          <a:lstStyle/>
          <a:p>
            <a:pPr marL="30163" indent="0">
              <a:buNone/>
            </a:pPr>
            <a:r>
              <a:rPr lang="sv-SE" sz="5400" b="1" dirty="0" smtClean="0"/>
              <a:t>TACK</a:t>
            </a:r>
            <a:r>
              <a:rPr lang="sv-SE" sz="5400" b="1" dirty="0"/>
              <a:t>!</a:t>
            </a:r>
          </a:p>
        </p:txBody>
      </p:sp>
    </p:spTree>
    <p:extLst>
      <p:ext uri="{BB962C8B-B14F-4D97-AF65-F5344CB8AC3E}">
        <p14:creationId xmlns:p14="http://schemas.microsoft.com/office/powerpoint/2010/main" val="1829557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73F3C5-EA67-4F9E-83E9-98A8422B7BCC}"/>
              </a:ext>
            </a:extLst>
          </p:cNvPr>
          <p:cNvGraphicFramePr>
            <a:graphicFrameLocks noChangeAspect="1"/>
          </p:cNvGraphicFramePr>
          <p:nvPr>
            <p:custDataLst>
              <p:tags r:id="rId2"/>
            </p:custDataLst>
            <p:extLst/>
          </p:nvPr>
        </p:nvGraphicFramePr>
        <p:xfrm>
          <a:off x="1678" y="1639"/>
          <a:ext cx="1588" cy="1588"/>
        </p:xfrm>
        <a:graphic>
          <a:graphicData uri="http://schemas.openxmlformats.org/presentationml/2006/ole">
            <mc:AlternateContent xmlns:mc="http://schemas.openxmlformats.org/markup-compatibility/2006">
              <mc:Choice xmlns:v="urn:schemas-microsoft-com:vml" Requires="v">
                <p:oleObj spid="_x0000_s2117" name="think-cell Slide" r:id="rId6" imgW="395" imgH="394" progId="TCLayout.ActiveDocument.1">
                  <p:embed/>
                </p:oleObj>
              </mc:Choice>
              <mc:Fallback>
                <p:oleObj name="think-cell Slide" r:id="rId6" imgW="395" imgH="394" progId="TCLayout.ActiveDocument.1">
                  <p:embed/>
                  <p:pic>
                    <p:nvPicPr>
                      <p:cNvPr id="5" name="Objekt 4" hidden="1">
                        <a:extLst>
                          <a:ext uri="{FF2B5EF4-FFF2-40B4-BE49-F238E27FC236}">
                            <a16:creationId xmlns:a16="http://schemas.microsoft.com/office/drawing/2014/main" id="{4473F3C5-EA67-4F9E-83E9-98A8422B7BCC}"/>
                          </a:ext>
                        </a:extLst>
                      </p:cNvPr>
                      <p:cNvPicPr/>
                      <p:nvPr/>
                    </p:nvPicPr>
                    <p:blipFill>
                      <a:blip r:embed="rId7"/>
                      <a:stretch>
                        <a:fillRect/>
                      </a:stretch>
                    </p:blipFill>
                    <p:spPr>
                      <a:xfrm>
                        <a:off x="1678" y="1639"/>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3AC28F33-B66E-4438-9142-7AAF8F4CADAC}"/>
              </a:ext>
            </a:extLst>
          </p:cNvPr>
          <p:cNvSpPr/>
          <p:nvPr>
            <p:custDataLst>
              <p:tags r:id="rId3"/>
            </p:custDataLst>
          </p:nvPr>
        </p:nvSpPr>
        <p:spPr>
          <a:xfrm>
            <a:off x="91" y="51"/>
            <a:ext cx="158747" cy="158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4400" b="1" dirty="0">
              <a:latin typeface="Arial" panose="020B0604020202020204" pitchFamily="34" charset="0"/>
              <a:ea typeface="+mj-ea"/>
              <a:cs typeface="+mj-cs"/>
              <a:sym typeface="Arial" panose="020B0604020202020204" pitchFamily="34" charset="0"/>
            </a:endParaRPr>
          </a:p>
        </p:txBody>
      </p:sp>
      <p:sp>
        <p:nvSpPr>
          <p:cNvPr id="3" name="Platshållare för bildnummer 2">
            <a:extLst>
              <a:ext uri="{FF2B5EF4-FFF2-40B4-BE49-F238E27FC236}">
                <a16:creationId xmlns:a16="http://schemas.microsoft.com/office/drawing/2014/main" id="{6D760E1D-654C-49A2-A6EC-24561302C095}"/>
              </a:ext>
            </a:extLst>
          </p:cNvPr>
          <p:cNvSpPr>
            <a:spLocks noGrp="1"/>
          </p:cNvSpPr>
          <p:nvPr>
            <p:ph type="sldNum" sz="quarter" idx="12"/>
          </p:nvPr>
        </p:nvSpPr>
        <p:spPr/>
        <p:txBody>
          <a:bodyPr/>
          <a:lstStyle/>
          <a:p>
            <a:fld id="{2DBAD975-63FF-4468-AC34-025F73E043F9}" type="slidenum">
              <a:rPr lang="sv-SE" smtClean="0"/>
              <a:t>3</a:t>
            </a:fld>
            <a:endParaRPr lang="sv-SE" dirty="0"/>
          </a:p>
        </p:txBody>
      </p:sp>
      <p:grpSp>
        <p:nvGrpSpPr>
          <p:cNvPr id="2" name="Grupp 1"/>
          <p:cNvGrpSpPr/>
          <p:nvPr/>
        </p:nvGrpSpPr>
        <p:grpSpPr>
          <a:xfrm>
            <a:off x="851375" y="251569"/>
            <a:ext cx="10042607" cy="5919524"/>
            <a:chOff x="851375" y="251569"/>
            <a:chExt cx="10042607" cy="5919524"/>
          </a:xfrm>
        </p:grpSpPr>
        <p:grpSp>
          <p:nvGrpSpPr>
            <p:cNvPr id="16" name="Grupp 15"/>
            <p:cNvGrpSpPr/>
            <p:nvPr/>
          </p:nvGrpSpPr>
          <p:grpSpPr>
            <a:xfrm>
              <a:off x="851375" y="251569"/>
              <a:ext cx="10042607" cy="5919524"/>
              <a:chOff x="237226" y="1019843"/>
              <a:chExt cx="8669751" cy="5110306"/>
            </a:xfrm>
          </p:grpSpPr>
          <p:pic>
            <p:nvPicPr>
              <p:cNvPr id="7" name="Picture 10">
                <a:extLst>
                  <a:ext uri="{FF2B5EF4-FFF2-40B4-BE49-F238E27FC236}">
                    <a16:creationId xmlns:a16="http://schemas.microsoft.com/office/drawing/2014/main" id="{704E5DFF-FCEA-4B1D-B22D-1A08D24125BF}"/>
                  </a:ext>
                </a:extLst>
              </p:cNvPr>
              <p:cNvPicPr>
                <a:picLocks noChangeAspect="1"/>
              </p:cNvPicPr>
              <p:nvPr/>
            </p:nvPicPr>
            <p:blipFill rotWithShape="1">
              <a:blip r:embed="rId8">
                <a:extLst>
                  <a:ext uri="{28A0092B-C50C-407E-A947-70E740481C1C}">
                    <a14:useLocalDpi xmlns:a14="http://schemas.microsoft.com/office/drawing/2010/main" val="0"/>
                  </a:ext>
                </a:extLst>
              </a:blip>
              <a:srcRect t="1934" r="630" b="1991"/>
              <a:stretch/>
            </p:blipFill>
            <p:spPr>
              <a:xfrm>
                <a:off x="237227" y="1472118"/>
                <a:ext cx="8669750" cy="4658031"/>
              </a:xfrm>
              <a:prstGeom prst="rect">
                <a:avLst/>
              </a:prstGeom>
            </p:spPr>
          </p:pic>
          <p:sp>
            <p:nvSpPr>
              <p:cNvPr id="6" name="Rektangel 5">
                <a:extLst>
                  <a:ext uri="{FF2B5EF4-FFF2-40B4-BE49-F238E27FC236}">
                    <a16:creationId xmlns:a16="http://schemas.microsoft.com/office/drawing/2014/main" id="{DE2BD952-4F16-45A7-82C8-BE98FA483093}"/>
                  </a:ext>
                </a:extLst>
              </p:cNvPr>
              <p:cNvSpPr/>
              <p:nvPr/>
            </p:nvSpPr>
            <p:spPr>
              <a:xfrm>
                <a:off x="237226" y="1019843"/>
                <a:ext cx="8669750" cy="390839"/>
              </a:xfrm>
              <a:prstGeom prst="rect">
                <a:avLst/>
              </a:prstGeom>
              <a:solidFill>
                <a:srgbClr val="FBB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28" b="1" dirty="0" smtClean="0">
                    <a:solidFill>
                      <a:schemeClr val="tx1"/>
                    </a:solidFill>
                  </a:rPr>
                  <a:t>Strategisk plan för att nå målen</a:t>
                </a:r>
                <a:endParaRPr lang="sv-SE" sz="1428" b="1" dirty="0">
                  <a:solidFill>
                    <a:schemeClr val="tx1"/>
                  </a:solidFill>
                </a:endParaRPr>
              </a:p>
            </p:txBody>
          </p:sp>
        </p:grpSp>
        <p:sp>
          <p:nvSpPr>
            <p:cNvPr id="17" name="Rektangel 16"/>
            <p:cNvSpPr/>
            <p:nvPr/>
          </p:nvSpPr>
          <p:spPr>
            <a:xfrm>
              <a:off x="2169374" y="4925540"/>
              <a:ext cx="1474577" cy="688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163204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575320" y="389658"/>
            <a:ext cx="9609825" cy="1231392"/>
          </a:xfrm>
        </p:spPr>
        <p:txBody>
          <a:bodyPr/>
          <a:lstStyle/>
          <a:p>
            <a:r>
              <a:rPr lang="sv-SE" sz="3200" dirty="0" smtClean="0"/>
              <a:t>Graviditetsenkäten är ett nytt sätt att mäta kvinnornas hälsa i hela vårdkedjan	</a:t>
            </a:r>
            <a:endParaRPr lang="sv-SE" sz="3200" dirty="0"/>
          </a:p>
        </p:txBody>
      </p:sp>
      <p:sp>
        <p:nvSpPr>
          <p:cNvPr id="6" name="Platshållare för innehåll 5"/>
          <p:cNvSpPr>
            <a:spLocks noGrp="1"/>
          </p:cNvSpPr>
          <p:nvPr>
            <p:ph sz="half" idx="1"/>
          </p:nvPr>
        </p:nvSpPr>
        <p:spPr>
          <a:xfrm>
            <a:off x="664233" y="2203550"/>
            <a:ext cx="4716000" cy="3740400"/>
          </a:xfrm>
        </p:spPr>
        <p:txBody>
          <a:bodyPr/>
          <a:lstStyle/>
          <a:p>
            <a:pPr marL="30163" indent="0">
              <a:buNone/>
            </a:pPr>
            <a:r>
              <a:rPr lang="sv-SE" sz="1800" dirty="0" smtClean="0"/>
              <a:t>Enkäten består av tre olika delar och skickas till kvinnor som:</a:t>
            </a:r>
          </a:p>
          <a:p>
            <a:pPr lvl="1">
              <a:buFont typeface="Arial" panose="020B0604020202020204" pitchFamily="34" charset="0"/>
              <a:buChar char="•"/>
            </a:pPr>
            <a:r>
              <a:rPr lang="sv-SE" sz="1800" dirty="0" smtClean="0"/>
              <a:t>är i graviditetsvecka 25</a:t>
            </a:r>
          </a:p>
          <a:p>
            <a:pPr lvl="1">
              <a:buFont typeface="Arial" panose="020B0604020202020204" pitchFamily="34" charset="0"/>
              <a:buChar char="•"/>
            </a:pPr>
            <a:r>
              <a:rPr lang="sv-SE" sz="1800" dirty="0" smtClean="0"/>
              <a:t>fött barn för åtta veckor sedan</a:t>
            </a:r>
          </a:p>
          <a:p>
            <a:pPr lvl="1">
              <a:buFont typeface="Arial" panose="020B0604020202020204" pitchFamily="34" charset="0"/>
              <a:buChar char="•"/>
            </a:pPr>
            <a:r>
              <a:rPr lang="sv-SE" sz="1800" dirty="0" smtClean="0"/>
              <a:t>fött barn för ett år sedan</a:t>
            </a:r>
          </a:p>
          <a:p>
            <a:pPr marL="0" lvl="1" indent="0">
              <a:buNone/>
            </a:pPr>
            <a:endParaRPr lang="sv-SE" sz="1800" dirty="0"/>
          </a:p>
          <a:p>
            <a:pPr marL="0" lvl="1" indent="0">
              <a:buNone/>
            </a:pPr>
            <a:r>
              <a:rPr lang="sv-SE" sz="1800" dirty="0" smtClean="0"/>
              <a:t>Enkätfrågorna </a:t>
            </a:r>
            <a:r>
              <a:rPr lang="sv-SE" sz="1800" dirty="0"/>
              <a:t>handlar om kvinnornas hälsa och upplevelse av </a:t>
            </a:r>
            <a:r>
              <a:rPr lang="sv-SE" sz="1800" dirty="0" smtClean="0"/>
              <a:t>vården</a:t>
            </a:r>
          </a:p>
          <a:p>
            <a:pPr marL="342900" lvl="1" indent="-342900">
              <a:buFont typeface="Arial" panose="020B0604020202020204" pitchFamily="34" charset="0"/>
              <a:buChar char="•"/>
            </a:pPr>
            <a:r>
              <a:rPr lang="sv-SE" sz="1800" dirty="0" smtClean="0"/>
              <a:t>Startar 1 oktober 2020, </a:t>
            </a:r>
            <a:br>
              <a:rPr lang="sv-SE" sz="1800" dirty="0" smtClean="0"/>
            </a:br>
            <a:r>
              <a:rPr lang="sv-SE" sz="1800" dirty="0" smtClean="0"/>
              <a:t>pågår till december 2022</a:t>
            </a:r>
          </a:p>
        </p:txBody>
      </p:sp>
      <p:pic>
        <p:nvPicPr>
          <p:cNvPr id="4" name="Bildobjekt 3"/>
          <p:cNvPicPr>
            <a:picLocks noChangeAspect="1"/>
          </p:cNvPicPr>
          <p:nvPr/>
        </p:nvPicPr>
        <p:blipFill rotWithShape="1">
          <a:blip r:embed="rId3"/>
          <a:srcRect r="16392"/>
          <a:stretch/>
        </p:blipFill>
        <p:spPr>
          <a:xfrm>
            <a:off x="5732652" y="2320629"/>
            <a:ext cx="4707765" cy="3157900"/>
          </a:xfrm>
          <a:prstGeom prst="rect">
            <a:avLst/>
          </a:prstGeom>
        </p:spPr>
      </p:pic>
    </p:spTree>
    <p:extLst>
      <p:ext uri="{BB962C8B-B14F-4D97-AF65-F5344CB8AC3E}">
        <p14:creationId xmlns:p14="http://schemas.microsoft.com/office/powerpoint/2010/main" val="1345520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Bakgrund</a:t>
            </a:r>
            <a:endParaRPr lang="sv-SE" dirty="0"/>
          </a:p>
        </p:txBody>
      </p:sp>
      <p:sp>
        <p:nvSpPr>
          <p:cNvPr id="5" name="Platshållare för innehåll 4"/>
          <p:cNvSpPr>
            <a:spLocks noGrp="1"/>
          </p:cNvSpPr>
          <p:nvPr>
            <p:ph idx="1"/>
          </p:nvPr>
        </p:nvSpPr>
        <p:spPr>
          <a:xfrm>
            <a:off x="664233" y="2105994"/>
            <a:ext cx="9609825" cy="3738598"/>
          </a:xfrm>
        </p:spPr>
        <p:txBody>
          <a:bodyPr/>
          <a:lstStyle/>
          <a:p>
            <a:pPr>
              <a:spcAft>
                <a:spcPts val="1800"/>
              </a:spcAft>
              <a:buFont typeface="Arial" panose="020B0604020202020204" pitchFamily="34" charset="0"/>
              <a:buChar char="•"/>
            </a:pPr>
            <a:r>
              <a:rPr lang="sv-SE" sz="2000" dirty="0"/>
              <a:t>Frågorna i </a:t>
            </a:r>
            <a:r>
              <a:rPr lang="sv-SE" sz="2000" dirty="0" smtClean="0"/>
              <a:t>Graviditetsenkäten </a:t>
            </a:r>
            <a:r>
              <a:rPr lang="sv-SE" sz="2000" dirty="0"/>
              <a:t>har utformats av Sveriges Kommuner och </a:t>
            </a:r>
            <a:r>
              <a:rPr lang="sv-SE" sz="2000" dirty="0" smtClean="0"/>
              <a:t>Regioner (SKR</a:t>
            </a:r>
            <a:r>
              <a:rPr lang="sv-SE" sz="2000" dirty="0"/>
              <a:t>) i samarbete med Bristningsregistret, Graviditetsregistret, Svenska Barnmorskeförbundet </a:t>
            </a:r>
            <a:r>
              <a:rPr lang="sv-SE" sz="2000" dirty="0" smtClean="0"/>
              <a:t>och Svensk </a:t>
            </a:r>
            <a:r>
              <a:rPr lang="sv-SE" sz="2000" dirty="0"/>
              <a:t>Förening för Obstetrik och </a:t>
            </a:r>
            <a:r>
              <a:rPr lang="sv-SE" sz="2000" dirty="0" smtClean="0"/>
              <a:t>Gynekologi</a:t>
            </a:r>
          </a:p>
          <a:p>
            <a:pPr>
              <a:spcAft>
                <a:spcPts val="1800"/>
              </a:spcAft>
              <a:buFont typeface="Arial" panose="020B0604020202020204" pitchFamily="34" charset="0"/>
              <a:buChar char="•"/>
            </a:pPr>
            <a:r>
              <a:rPr lang="sv-SE" sz="2000" dirty="0" smtClean="0"/>
              <a:t>Framgångsrikt </a:t>
            </a:r>
            <a:r>
              <a:rPr lang="sv-SE" sz="2000" dirty="0"/>
              <a:t>pilottest i Halland och Skåne </a:t>
            </a:r>
            <a:br>
              <a:rPr lang="sv-SE" sz="2000" dirty="0"/>
            </a:br>
            <a:r>
              <a:rPr lang="sv-SE" sz="2000" dirty="0"/>
              <a:t>januari – mars </a:t>
            </a:r>
            <a:r>
              <a:rPr lang="sv-SE" sz="2000" dirty="0" smtClean="0"/>
              <a:t>2019, </a:t>
            </a:r>
            <a:r>
              <a:rPr lang="sv-SE" sz="2000" dirty="0"/>
              <a:t>via 1177 </a:t>
            </a:r>
            <a:r>
              <a:rPr lang="sv-SE" sz="2000" dirty="0" smtClean="0"/>
              <a:t>Vårdguiden. Svarsfrekvensen var god.</a:t>
            </a:r>
          </a:p>
          <a:p>
            <a:pPr>
              <a:spcAft>
                <a:spcPts val="1800"/>
              </a:spcAft>
              <a:buFont typeface="Arial" panose="020B0604020202020204" pitchFamily="34" charset="0"/>
              <a:buChar char="•"/>
            </a:pPr>
            <a:r>
              <a:rPr lang="sv-SE" sz="2000" dirty="0" smtClean="0"/>
              <a:t>Piloten utvärderades genom en uppföljande enkät till de som svarade. Frågorna upplevdes som relevanta och lagom många. Graviditetsenkäten var uppskattad.</a:t>
            </a:r>
            <a:endParaRPr lang="sv-SE" sz="2000" dirty="0"/>
          </a:p>
        </p:txBody>
      </p:sp>
    </p:spTree>
    <p:extLst>
      <p:ext uri="{BB962C8B-B14F-4D97-AF65-F5344CB8AC3E}">
        <p14:creationId xmlns:p14="http://schemas.microsoft.com/office/powerpoint/2010/main" val="2485626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64232" y="428832"/>
            <a:ext cx="10210596" cy="1231392"/>
          </a:xfrm>
        </p:spPr>
        <p:txBody>
          <a:bodyPr/>
          <a:lstStyle/>
          <a:p>
            <a:r>
              <a:rPr lang="sv-SE" sz="4000" dirty="0" smtClean="0"/>
              <a:t>Vanliga frågor om Graviditetsenkäten, 1</a:t>
            </a:r>
            <a:endParaRPr lang="sv-SE" sz="4000" dirty="0"/>
          </a:p>
        </p:txBody>
      </p:sp>
      <p:sp>
        <p:nvSpPr>
          <p:cNvPr id="6" name="Platshållare för innehåll 5"/>
          <p:cNvSpPr>
            <a:spLocks noGrp="1"/>
          </p:cNvSpPr>
          <p:nvPr>
            <p:ph sz="half" idx="1"/>
          </p:nvPr>
        </p:nvSpPr>
        <p:spPr>
          <a:xfrm>
            <a:off x="664233" y="1946160"/>
            <a:ext cx="4716000" cy="3740400"/>
          </a:xfrm>
        </p:spPr>
        <p:txBody>
          <a:bodyPr/>
          <a:lstStyle/>
          <a:p>
            <a:pPr lvl="0">
              <a:buFont typeface="Arial" panose="020B0604020202020204" pitchFamily="34" charset="0"/>
              <a:buNone/>
            </a:pPr>
            <a:r>
              <a:rPr lang="sv-SE" sz="2000" b="1" dirty="0" smtClean="0"/>
              <a:t>Vilken </a:t>
            </a:r>
            <a:r>
              <a:rPr lang="sv-SE" sz="2000" b="1" dirty="0"/>
              <a:t>typ av frågor </a:t>
            </a:r>
            <a:r>
              <a:rPr lang="sv-SE" sz="2000" b="1" dirty="0" smtClean="0"/>
              <a:t>ställs? </a:t>
            </a:r>
            <a:endParaRPr lang="sv-SE" sz="2000" dirty="0" smtClean="0"/>
          </a:p>
          <a:p>
            <a:pPr marL="30163" indent="0" defTabSz="990752">
              <a:buNone/>
              <a:defRPr/>
            </a:pPr>
            <a:r>
              <a:rPr lang="sv-SE" sz="1800" dirty="0" smtClean="0"/>
              <a:t>Frågorna i enkäten handlar bland annat om:</a:t>
            </a:r>
          </a:p>
          <a:p>
            <a:pPr defTabSz="990752">
              <a:buFont typeface="Arial" panose="020B0604020202020204" pitchFamily="34" charset="0"/>
              <a:buChar char="•"/>
              <a:defRPr/>
            </a:pPr>
            <a:r>
              <a:rPr lang="sv-SE" sz="1800" dirty="0" smtClean="0"/>
              <a:t>Kvinnans </a:t>
            </a:r>
            <a:r>
              <a:rPr lang="sv-SE" sz="1800" dirty="0"/>
              <a:t>erfarenheter och upplevelser av </a:t>
            </a:r>
            <a:r>
              <a:rPr lang="sv-SE" sz="1800" dirty="0" smtClean="0"/>
              <a:t>vården</a:t>
            </a:r>
          </a:p>
          <a:p>
            <a:pPr defTabSz="990752">
              <a:buFont typeface="Arial" panose="020B0604020202020204" pitchFamily="34" charset="0"/>
              <a:buChar char="•"/>
              <a:defRPr/>
            </a:pPr>
            <a:r>
              <a:rPr lang="sv-SE" sz="1800" dirty="0" smtClean="0"/>
              <a:t>Kvinnans psykiska och fysiska hälsa före, under och efter graviditet </a:t>
            </a:r>
          </a:p>
          <a:p>
            <a:pPr defTabSz="990752">
              <a:buFont typeface="Arial" panose="020B0604020202020204" pitchFamily="34" charset="0"/>
              <a:buChar char="•"/>
              <a:defRPr/>
            </a:pPr>
            <a:r>
              <a:rPr lang="sv-SE" sz="1800" dirty="0" smtClean="0"/>
              <a:t>Bemötande hos sin barnmorska under graviditeten</a:t>
            </a:r>
          </a:p>
          <a:p>
            <a:pPr marL="30163" indent="0" defTabSz="990752">
              <a:buNone/>
              <a:defRPr/>
            </a:pPr>
            <a:r>
              <a:rPr lang="sv-SE" sz="1800" dirty="0" smtClean="0"/>
              <a:t/>
            </a:r>
            <a:br>
              <a:rPr lang="sv-SE" sz="1800" dirty="0" smtClean="0"/>
            </a:br>
            <a:r>
              <a:rPr lang="sv-SE" sz="1800" dirty="0" smtClean="0"/>
              <a:t>Samtliga frågor finns att få via regionens kontaktperson för satsningen på Kvinnors hälsa.</a:t>
            </a:r>
            <a:endParaRPr lang="sv-SE" sz="1800" dirty="0"/>
          </a:p>
        </p:txBody>
      </p:sp>
      <p:sp>
        <p:nvSpPr>
          <p:cNvPr id="2" name="Platshållare för innehåll 1"/>
          <p:cNvSpPr>
            <a:spLocks noGrp="1"/>
          </p:cNvSpPr>
          <p:nvPr>
            <p:ph sz="half" idx="2"/>
          </p:nvPr>
        </p:nvSpPr>
        <p:spPr>
          <a:xfrm>
            <a:off x="5769530" y="1946160"/>
            <a:ext cx="5374719" cy="3740400"/>
          </a:xfrm>
        </p:spPr>
        <p:txBody>
          <a:bodyPr/>
          <a:lstStyle/>
          <a:p>
            <a:pPr lvl="0">
              <a:buFont typeface="Arial" panose="020B0604020202020204" pitchFamily="34" charset="0"/>
              <a:buNone/>
            </a:pPr>
            <a:r>
              <a:rPr lang="sv-SE" sz="2000" b="1" dirty="0" smtClean="0"/>
              <a:t>Exempel på frågor:</a:t>
            </a:r>
            <a:endParaRPr lang="sv-SE" sz="2000" b="1" dirty="0"/>
          </a:p>
          <a:p>
            <a:pPr defTabSz="990752">
              <a:buFont typeface="Arial" panose="020B0604020202020204" pitchFamily="34" charset="0"/>
              <a:buChar char="•"/>
              <a:defRPr/>
            </a:pPr>
            <a:r>
              <a:rPr lang="sv-SE" sz="1800" dirty="0"/>
              <a:t>Hur bedömer du att ditt allmänna hälsotillstånd var innan du blev gravid?</a:t>
            </a:r>
          </a:p>
          <a:p>
            <a:pPr defTabSz="990752">
              <a:buFont typeface="Arial" panose="020B0604020202020204" pitchFamily="34" charset="0"/>
              <a:buChar char="•"/>
              <a:defRPr/>
            </a:pPr>
            <a:r>
              <a:rPr lang="sv-SE" sz="1800" dirty="0"/>
              <a:t>Är det lätt att komma i kontakt med barnmorskan på mödrahälsovården?</a:t>
            </a:r>
          </a:p>
          <a:p>
            <a:pPr defTabSz="990752">
              <a:buFont typeface="Arial" panose="020B0604020202020204" pitchFamily="34" charset="0"/>
              <a:buChar char="•"/>
              <a:defRPr/>
            </a:pPr>
            <a:r>
              <a:rPr lang="sv-SE" sz="1800" dirty="0"/>
              <a:t>Kände du dig bemött med respekt i samband med de undersökningar du genomgått?    </a:t>
            </a:r>
          </a:p>
          <a:p>
            <a:pPr defTabSz="990752">
              <a:buFont typeface="Arial" panose="020B0604020202020204" pitchFamily="34" charset="0"/>
              <a:buChar char="•"/>
              <a:defRPr/>
            </a:pPr>
            <a:r>
              <a:rPr lang="sv-SE" sz="1800" dirty="0"/>
              <a:t>Hur har du mått psykiskt efter förlossningen?</a:t>
            </a:r>
          </a:p>
          <a:p>
            <a:pPr defTabSz="990752">
              <a:buFont typeface="Arial" panose="020B0604020202020204" pitchFamily="34" charset="0"/>
              <a:buChar char="•"/>
              <a:defRPr/>
            </a:pPr>
            <a:r>
              <a:rPr lang="sv-SE" sz="1800" dirty="0"/>
              <a:t>Fick du stöd av personalen vid den första amningen, i den utsträckning du önskade?</a:t>
            </a:r>
          </a:p>
          <a:p>
            <a:pPr marL="30163" indent="0">
              <a:buNone/>
            </a:pPr>
            <a:endParaRPr lang="sv-SE" sz="2000" dirty="0"/>
          </a:p>
        </p:txBody>
      </p:sp>
    </p:spTree>
    <p:extLst>
      <p:ext uri="{BB962C8B-B14F-4D97-AF65-F5344CB8AC3E}">
        <p14:creationId xmlns:p14="http://schemas.microsoft.com/office/powerpoint/2010/main" val="3613613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58500" y="423052"/>
            <a:ext cx="10417170" cy="1231392"/>
          </a:xfrm>
        </p:spPr>
        <p:txBody>
          <a:bodyPr/>
          <a:lstStyle/>
          <a:p>
            <a:r>
              <a:rPr lang="sv-SE" sz="4000" dirty="0"/>
              <a:t>Vanliga frågor om Graviditetsenkäten, </a:t>
            </a:r>
            <a:r>
              <a:rPr lang="sv-SE" sz="4000" dirty="0" smtClean="0"/>
              <a:t>2</a:t>
            </a:r>
            <a:endParaRPr lang="sv-SE" sz="4000" dirty="0"/>
          </a:p>
        </p:txBody>
      </p:sp>
      <p:sp>
        <p:nvSpPr>
          <p:cNvPr id="6" name="Platshållare för innehåll 5"/>
          <p:cNvSpPr>
            <a:spLocks noGrp="1"/>
          </p:cNvSpPr>
          <p:nvPr>
            <p:ph sz="half" idx="1"/>
          </p:nvPr>
        </p:nvSpPr>
        <p:spPr>
          <a:xfrm>
            <a:off x="658500" y="1654444"/>
            <a:ext cx="4716000" cy="4254866"/>
          </a:xfrm>
        </p:spPr>
        <p:txBody>
          <a:bodyPr/>
          <a:lstStyle/>
          <a:p>
            <a:pPr marL="30163" indent="0">
              <a:spcAft>
                <a:spcPts val="0"/>
              </a:spcAft>
              <a:buNone/>
            </a:pPr>
            <a:r>
              <a:rPr lang="sv-SE" sz="1800" b="1" dirty="0" smtClean="0"/>
              <a:t>Vem kan svara?</a:t>
            </a:r>
          </a:p>
          <a:p>
            <a:pPr marL="30163" indent="0">
              <a:spcAft>
                <a:spcPts val="0"/>
              </a:spcAft>
              <a:buNone/>
            </a:pPr>
            <a:r>
              <a:rPr lang="sv-SE" sz="1800" dirty="0"/>
              <a:t>Enkäten går ut vid tre olika </a:t>
            </a:r>
            <a:r>
              <a:rPr lang="sv-SE" sz="1800" dirty="0" smtClean="0"/>
              <a:t>tillfällen till kvinnor som:</a:t>
            </a:r>
          </a:p>
          <a:p>
            <a:pPr lvl="1">
              <a:buFont typeface="Arial" panose="020B0604020202020204" pitchFamily="34" charset="0"/>
              <a:buChar char="•"/>
            </a:pPr>
            <a:r>
              <a:rPr lang="sv-SE" sz="1800" dirty="0"/>
              <a:t>är i graviditetsvecka 25</a:t>
            </a:r>
          </a:p>
          <a:p>
            <a:pPr lvl="1">
              <a:buFont typeface="Arial" panose="020B0604020202020204" pitchFamily="34" charset="0"/>
              <a:buChar char="•"/>
            </a:pPr>
            <a:r>
              <a:rPr lang="sv-SE" sz="1800" dirty="0"/>
              <a:t>fött barn för åtta veckor sedan</a:t>
            </a:r>
          </a:p>
          <a:p>
            <a:pPr lvl="1">
              <a:buFont typeface="Arial" panose="020B0604020202020204" pitchFamily="34" charset="0"/>
              <a:buChar char="•"/>
            </a:pPr>
            <a:r>
              <a:rPr lang="sv-SE" sz="1800" dirty="0"/>
              <a:t>fött barn för ett år sedan</a:t>
            </a:r>
          </a:p>
          <a:p>
            <a:pPr marL="30163" indent="0">
              <a:spcAft>
                <a:spcPts val="0"/>
              </a:spcAft>
              <a:buNone/>
            </a:pPr>
            <a:r>
              <a:rPr lang="sv-SE" sz="1800" dirty="0" smtClean="0"/>
              <a:t> </a:t>
            </a:r>
            <a:r>
              <a:rPr lang="sv-SE" sz="2000" dirty="0" smtClean="0"/>
              <a:t> </a:t>
            </a:r>
            <a:br>
              <a:rPr lang="sv-SE" sz="2000" dirty="0" smtClean="0"/>
            </a:br>
            <a:r>
              <a:rPr lang="sv-SE" sz="1800" dirty="0" smtClean="0"/>
              <a:t>Man </a:t>
            </a:r>
            <a:r>
              <a:rPr lang="sv-SE" sz="1800" dirty="0"/>
              <a:t>kan svara på alla delarna, men måste inte. Den som är i graviditetsvecka 25 kommer att få ta del av alla delarna, men kan välja att besvara en eller flera. </a:t>
            </a:r>
            <a:endParaRPr lang="sv-SE" sz="1800" dirty="0" smtClean="0"/>
          </a:p>
          <a:p>
            <a:pPr marL="30163" indent="0">
              <a:spcAft>
                <a:spcPts val="0"/>
              </a:spcAft>
              <a:buNone/>
            </a:pPr>
            <a:endParaRPr lang="sv-SE" sz="1800" dirty="0"/>
          </a:p>
          <a:p>
            <a:pPr marL="30163" indent="0">
              <a:spcAft>
                <a:spcPts val="0"/>
              </a:spcAft>
              <a:buNone/>
            </a:pPr>
            <a:endParaRPr lang="sv-SE" sz="1800" b="1" dirty="0"/>
          </a:p>
          <a:p>
            <a:pPr marL="30163" indent="0">
              <a:spcAft>
                <a:spcPts val="0"/>
              </a:spcAft>
              <a:buNone/>
            </a:pPr>
            <a:endParaRPr lang="sv-SE" sz="1800" dirty="0" smtClean="0"/>
          </a:p>
          <a:p>
            <a:pPr>
              <a:spcAft>
                <a:spcPts val="0"/>
              </a:spcAft>
            </a:pPr>
            <a:endParaRPr lang="sv-SE" sz="2000" dirty="0"/>
          </a:p>
          <a:p>
            <a:pPr marL="30163" indent="0">
              <a:spcAft>
                <a:spcPts val="0"/>
              </a:spcAft>
              <a:buNone/>
            </a:pPr>
            <a:endParaRPr lang="sv-SE" sz="2000" dirty="0"/>
          </a:p>
        </p:txBody>
      </p:sp>
      <p:sp>
        <p:nvSpPr>
          <p:cNvPr id="2" name="Platshållare för innehåll 1"/>
          <p:cNvSpPr>
            <a:spLocks noGrp="1"/>
          </p:cNvSpPr>
          <p:nvPr>
            <p:ph sz="half" idx="2"/>
          </p:nvPr>
        </p:nvSpPr>
        <p:spPr>
          <a:xfrm>
            <a:off x="6032385" y="1654444"/>
            <a:ext cx="5043285" cy="3801966"/>
          </a:xfrm>
        </p:spPr>
        <p:txBody>
          <a:bodyPr/>
          <a:lstStyle/>
          <a:p>
            <a:pPr marL="0" indent="0">
              <a:spcAft>
                <a:spcPts val="0"/>
              </a:spcAft>
              <a:buFont typeface="Arial" panose="020B0604020202020204" pitchFamily="34" charset="0"/>
              <a:buNone/>
            </a:pPr>
            <a:r>
              <a:rPr lang="sv-SE" sz="1800" b="1" dirty="0" smtClean="0"/>
              <a:t>Vilka </a:t>
            </a:r>
            <a:r>
              <a:rPr lang="sv-SE" sz="1800" b="1" dirty="0"/>
              <a:t>språk finns </a:t>
            </a:r>
            <a:r>
              <a:rPr lang="sv-SE" sz="1800" b="1" dirty="0" smtClean="0"/>
              <a:t>enkät och information </a:t>
            </a:r>
            <a:r>
              <a:rPr lang="sv-SE" sz="1800" b="1" dirty="0"/>
              <a:t>på?</a:t>
            </a:r>
          </a:p>
          <a:p>
            <a:pPr marL="0" indent="0">
              <a:spcAft>
                <a:spcPts val="0"/>
              </a:spcAft>
              <a:buFont typeface="Arial" panose="020B0604020202020204" pitchFamily="34" charset="0"/>
              <a:buNone/>
            </a:pPr>
            <a:r>
              <a:rPr lang="sv-SE" sz="1800" dirty="0" smtClean="0"/>
              <a:t>Vid lanseringen finns enkäten på </a:t>
            </a:r>
            <a:r>
              <a:rPr lang="sv-SE" sz="1800" dirty="0"/>
              <a:t>svenska och engelska. </a:t>
            </a:r>
            <a:endParaRPr lang="sv-SE" sz="1800" dirty="0" smtClean="0"/>
          </a:p>
          <a:p>
            <a:pPr marL="0" indent="0">
              <a:spcAft>
                <a:spcPts val="0"/>
              </a:spcAft>
              <a:buFont typeface="Arial" panose="020B0604020202020204" pitchFamily="34" charset="0"/>
              <a:buNone/>
            </a:pPr>
            <a:r>
              <a:rPr lang="sv-SE" sz="1800" dirty="0" smtClean="0"/>
              <a:t>Arbete med fler översättningar pågår, på </a:t>
            </a:r>
            <a:r>
              <a:rPr lang="sv-SE" sz="1800" dirty="0"/>
              <a:t>sikt </a:t>
            </a:r>
            <a:r>
              <a:rPr lang="sv-SE" sz="1800" dirty="0" smtClean="0"/>
              <a:t>kommer den även att finnas </a:t>
            </a:r>
            <a:r>
              <a:rPr lang="sv-SE" sz="1800" dirty="0"/>
              <a:t>på arabiska, </a:t>
            </a:r>
            <a:r>
              <a:rPr lang="sv-SE" sz="1800" dirty="0" smtClean="0"/>
              <a:t>finska, persiska, franska, </a:t>
            </a:r>
            <a:r>
              <a:rPr lang="sv-SE" sz="1800" dirty="0"/>
              <a:t>spanska och somaliska</a:t>
            </a:r>
            <a:r>
              <a:rPr lang="sv-SE" sz="1800" dirty="0" smtClean="0"/>
              <a:t>.</a:t>
            </a:r>
          </a:p>
          <a:p>
            <a:pPr marL="0" indent="0">
              <a:spcAft>
                <a:spcPts val="0"/>
              </a:spcAft>
              <a:buFont typeface="Arial" panose="020B0604020202020204" pitchFamily="34" charset="0"/>
              <a:buNone/>
            </a:pPr>
            <a:endParaRPr lang="sv-SE" sz="1800" dirty="0"/>
          </a:p>
          <a:p>
            <a:pPr marL="0" indent="0">
              <a:spcAft>
                <a:spcPts val="0"/>
              </a:spcAft>
              <a:buFont typeface="Arial" panose="020B0604020202020204" pitchFamily="34" charset="0"/>
              <a:buNone/>
            </a:pPr>
            <a:r>
              <a:rPr lang="sv-SE" sz="1800" dirty="0" smtClean="0"/>
              <a:t>Översättningarna är valda utifrån de språk som övriga nationella patientenkäter översätts till.</a:t>
            </a:r>
          </a:p>
          <a:p>
            <a:pPr marL="0" indent="0">
              <a:spcAft>
                <a:spcPts val="0"/>
              </a:spcAft>
              <a:buFont typeface="Arial" panose="020B0604020202020204" pitchFamily="34" charset="0"/>
              <a:buNone/>
            </a:pPr>
            <a:endParaRPr lang="sv-SE" sz="1800" dirty="0"/>
          </a:p>
          <a:p>
            <a:pPr marL="0" indent="0">
              <a:spcAft>
                <a:spcPts val="0"/>
              </a:spcAft>
              <a:buFont typeface="Arial" panose="020B0604020202020204" pitchFamily="34" charset="0"/>
              <a:buNone/>
            </a:pPr>
            <a:r>
              <a:rPr lang="sv-SE" sz="1800" dirty="0" smtClean="0"/>
              <a:t>Informationsblad för verksamheterna att dela ut till kvinnorna, finns översatt till dessa språk vid lanseringen.  </a:t>
            </a:r>
            <a:endParaRPr lang="sv-SE" sz="1800" dirty="0"/>
          </a:p>
          <a:p>
            <a:pPr marL="30163" indent="0">
              <a:buNone/>
            </a:pPr>
            <a:endParaRPr lang="sv-SE" sz="2000" b="1" dirty="0" smtClean="0"/>
          </a:p>
        </p:txBody>
      </p:sp>
    </p:spTree>
    <p:extLst>
      <p:ext uri="{BB962C8B-B14F-4D97-AF65-F5344CB8AC3E}">
        <p14:creationId xmlns:p14="http://schemas.microsoft.com/office/powerpoint/2010/main" val="2252377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58500" y="223092"/>
            <a:ext cx="10417170" cy="1231392"/>
          </a:xfrm>
        </p:spPr>
        <p:txBody>
          <a:bodyPr/>
          <a:lstStyle/>
          <a:p>
            <a:r>
              <a:rPr lang="sv-SE" sz="4000" dirty="0"/>
              <a:t>Vanliga frågor om Graviditetsenkäten, </a:t>
            </a:r>
            <a:r>
              <a:rPr lang="sv-SE" sz="4000" dirty="0" smtClean="0"/>
              <a:t>3</a:t>
            </a:r>
            <a:endParaRPr lang="sv-SE" sz="4000" dirty="0"/>
          </a:p>
        </p:txBody>
      </p:sp>
      <p:sp>
        <p:nvSpPr>
          <p:cNvPr id="6" name="Platshållare för innehåll 5"/>
          <p:cNvSpPr>
            <a:spLocks noGrp="1"/>
          </p:cNvSpPr>
          <p:nvPr>
            <p:ph sz="half" idx="1"/>
          </p:nvPr>
        </p:nvSpPr>
        <p:spPr>
          <a:xfrm>
            <a:off x="658500" y="1463650"/>
            <a:ext cx="4084950" cy="3786280"/>
          </a:xfrm>
        </p:spPr>
        <p:txBody>
          <a:bodyPr/>
          <a:lstStyle/>
          <a:p>
            <a:pPr marL="30163" indent="0">
              <a:spcAft>
                <a:spcPts val="0"/>
              </a:spcAft>
              <a:buNone/>
            </a:pPr>
            <a:r>
              <a:rPr lang="sv-SE" sz="1800" b="1" dirty="0" smtClean="0"/>
              <a:t>Vad händer den 1 oktober?</a:t>
            </a:r>
          </a:p>
          <a:p>
            <a:pPr marL="30163" indent="0">
              <a:spcAft>
                <a:spcPts val="0"/>
              </a:spcAft>
              <a:buNone/>
            </a:pPr>
            <a:r>
              <a:rPr lang="sv-SE" sz="1800" dirty="0" smtClean="0"/>
              <a:t>Den 1 oktober börjar alla tre delar av Graviditetsenkäten att skickas ut. </a:t>
            </a:r>
          </a:p>
          <a:p>
            <a:pPr marL="30163" indent="0">
              <a:spcAft>
                <a:spcPts val="0"/>
              </a:spcAft>
              <a:buNone/>
            </a:pPr>
            <a:endParaRPr lang="sv-SE" sz="1800" dirty="0"/>
          </a:p>
          <a:p>
            <a:pPr marL="30163" indent="0">
              <a:spcAft>
                <a:spcPts val="0"/>
              </a:spcAft>
              <a:buNone/>
            </a:pPr>
            <a:r>
              <a:rPr lang="sv-SE" sz="1800" dirty="0" smtClean="0"/>
              <a:t>Det innebär att om en kvinna födde barn den 2 oktober förra året, kommer hon att få del tre av enkäten i sin inkorg på 1177.se. </a:t>
            </a:r>
          </a:p>
          <a:p>
            <a:pPr marL="30163" indent="0">
              <a:spcAft>
                <a:spcPts val="0"/>
              </a:spcAft>
              <a:buNone/>
            </a:pPr>
            <a:endParaRPr lang="sv-SE" sz="1800" dirty="0"/>
          </a:p>
          <a:p>
            <a:pPr marL="30163" indent="0">
              <a:spcAft>
                <a:spcPts val="0"/>
              </a:spcAft>
              <a:buNone/>
            </a:pPr>
            <a:r>
              <a:rPr lang="sv-SE" sz="1800" dirty="0" smtClean="0"/>
              <a:t>Kvinnorna måste aktivt logga in på 1177.se, samt fylla i sina kontaktuppgifter för att ha möjlighet att besvara enkäten. </a:t>
            </a:r>
          </a:p>
          <a:p>
            <a:pPr marL="30163" indent="0">
              <a:spcAft>
                <a:spcPts val="0"/>
              </a:spcAft>
              <a:buNone/>
            </a:pPr>
            <a:endParaRPr lang="sv-SE" sz="1800" dirty="0"/>
          </a:p>
          <a:p>
            <a:pPr marL="30163" indent="0">
              <a:spcAft>
                <a:spcPts val="0"/>
              </a:spcAft>
              <a:buNone/>
            </a:pPr>
            <a:endParaRPr lang="sv-SE" sz="1800" dirty="0" smtClean="0"/>
          </a:p>
          <a:p>
            <a:pPr>
              <a:spcAft>
                <a:spcPts val="0"/>
              </a:spcAft>
            </a:pPr>
            <a:endParaRPr lang="sv-SE" sz="2000" dirty="0"/>
          </a:p>
          <a:p>
            <a:pPr marL="30163" indent="0">
              <a:spcAft>
                <a:spcPts val="0"/>
              </a:spcAft>
              <a:buNone/>
            </a:pPr>
            <a:endParaRPr lang="sv-SE" sz="2000" dirty="0"/>
          </a:p>
        </p:txBody>
      </p:sp>
      <p:sp>
        <p:nvSpPr>
          <p:cNvPr id="2" name="Platshållare för innehåll 1"/>
          <p:cNvSpPr>
            <a:spLocks noGrp="1"/>
          </p:cNvSpPr>
          <p:nvPr>
            <p:ph sz="half" idx="2"/>
          </p:nvPr>
        </p:nvSpPr>
        <p:spPr>
          <a:xfrm>
            <a:off x="6607200" y="1463345"/>
            <a:ext cx="4582106" cy="1526193"/>
          </a:xfrm>
        </p:spPr>
        <p:txBody>
          <a:bodyPr/>
          <a:lstStyle/>
          <a:p>
            <a:pPr marL="30163" indent="0">
              <a:buNone/>
            </a:pPr>
            <a:r>
              <a:rPr lang="sv-SE" sz="1800" b="1" dirty="0" smtClean="0"/>
              <a:t>Fler frågor? </a:t>
            </a:r>
            <a:br>
              <a:rPr lang="sv-SE" sz="1800" b="1" dirty="0" smtClean="0"/>
            </a:br>
            <a:r>
              <a:rPr lang="sv-SE" sz="1800" dirty="0" smtClean="0"/>
              <a:t>SKR har uppdaterat ”Frågor och svar för medarbetare om Graviditetsenkäten”. </a:t>
            </a:r>
            <a:br>
              <a:rPr lang="sv-SE" sz="1800" dirty="0" smtClean="0"/>
            </a:br>
            <a:r>
              <a:rPr lang="sv-SE" sz="1800" dirty="0" smtClean="0"/>
              <a:t>De är utskickade till regionens kontaktperson samt utsedd kommunikatör.  </a:t>
            </a:r>
            <a:endParaRPr lang="sv-SE" sz="1800" dirty="0"/>
          </a:p>
        </p:txBody>
      </p:sp>
      <p:pic>
        <p:nvPicPr>
          <p:cNvPr id="4" name="Bildobjekt 3"/>
          <p:cNvPicPr>
            <a:picLocks noChangeAspect="1"/>
          </p:cNvPicPr>
          <p:nvPr/>
        </p:nvPicPr>
        <p:blipFill rotWithShape="1">
          <a:blip r:embed="rId3"/>
          <a:srcRect l="23548" t="17779" r="44022" b="10485"/>
          <a:stretch/>
        </p:blipFill>
        <p:spPr>
          <a:xfrm>
            <a:off x="7604455" y="2989538"/>
            <a:ext cx="2286610" cy="3161212"/>
          </a:xfrm>
          <a:prstGeom prst="rect">
            <a:avLst/>
          </a:prstGeom>
        </p:spPr>
      </p:pic>
    </p:spTree>
    <p:extLst>
      <p:ext uri="{BB962C8B-B14F-4D97-AF65-F5344CB8AC3E}">
        <p14:creationId xmlns:p14="http://schemas.microsoft.com/office/powerpoint/2010/main" val="2762396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2" y="371682"/>
            <a:ext cx="10034248" cy="1231392"/>
          </a:xfrm>
        </p:spPr>
        <p:txBody>
          <a:bodyPr/>
          <a:lstStyle/>
          <a:p>
            <a:r>
              <a:rPr lang="sv-SE" sz="4000" dirty="0" smtClean="0"/>
              <a:t>”Hur svarar jag på Graviditetsenkäten?”</a:t>
            </a:r>
            <a:endParaRPr lang="sv-SE" sz="4000" b="0" dirty="0"/>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401343" y="1657655"/>
            <a:ext cx="7051017" cy="3738598"/>
          </a:xfrm>
        </p:spPr>
        <p:txBody>
          <a:bodyPr/>
          <a:lstStyle/>
          <a:p>
            <a:pPr marL="487363" lvl="0" indent="-457200">
              <a:buFont typeface="+mj-lt"/>
              <a:buAutoNum type="arabicPeriod"/>
            </a:pPr>
            <a:r>
              <a:rPr lang="sv-SE" sz="1600" dirty="0"/>
              <a:t>Gå till webbplatsen </a:t>
            </a:r>
            <a:r>
              <a:rPr lang="sv-SE" sz="1600" u="sng" dirty="0">
                <a:hlinkClick r:id="rId3"/>
              </a:rPr>
              <a:t>https://www.1177.se</a:t>
            </a:r>
            <a:r>
              <a:rPr lang="sv-SE" sz="1600" dirty="0"/>
              <a:t>.</a:t>
            </a:r>
          </a:p>
          <a:p>
            <a:pPr marL="487363" lvl="0" indent="-457200">
              <a:buFont typeface="+mj-lt"/>
              <a:buAutoNum type="arabicPeriod"/>
            </a:pPr>
            <a:r>
              <a:rPr lang="sv-SE" sz="1600" dirty="0"/>
              <a:t>Klicka på ”Logga in”, högst upp på sidan. </a:t>
            </a:r>
          </a:p>
          <a:p>
            <a:pPr marL="487363" lvl="0" indent="-457200">
              <a:buFont typeface="+mj-lt"/>
              <a:buAutoNum type="arabicPeriod"/>
            </a:pPr>
            <a:r>
              <a:rPr lang="sv-SE" sz="1600" dirty="0"/>
              <a:t>Klicka på ”Logga in” mitt </a:t>
            </a:r>
            <a:r>
              <a:rPr lang="sv-SE" sz="1600" dirty="0" smtClean="0"/>
              <a:t>på nästa sida </a:t>
            </a:r>
            <a:r>
              <a:rPr lang="sv-SE" sz="1600" dirty="0"/>
              <a:t>med en nyckelsymbol. </a:t>
            </a:r>
            <a:r>
              <a:rPr lang="sv-SE" sz="1600" dirty="0" smtClean="0"/>
              <a:t>Någon </a:t>
            </a:r>
            <a:r>
              <a:rPr lang="sv-SE" sz="1600" dirty="0"/>
              <a:t>form av e-legitimation krävs </a:t>
            </a:r>
            <a:r>
              <a:rPr lang="sv-SE" sz="1600" dirty="0" smtClean="0"/>
              <a:t>sedan </a:t>
            </a:r>
            <a:r>
              <a:rPr lang="sv-SE" sz="1600" dirty="0"/>
              <a:t>av </a:t>
            </a:r>
            <a:r>
              <a:rPr lang="sv-SE" sz="1600" dirty="0" smtClean="0"/>
              <a:t>säkerhetsskäl, exempelvis Bank-ID.</a:t>
            </a:r>
            <a:endParaRPr lang="sv-SE" sz="1600" dirty="0"/>
          </a:p>
          <a:p>
            <a:pPr marL="487363" lvl="0" indent="-457200">
              <a:buFont typeface="+mj-lt"/>
              <a:buAutoNum type="arabicPeriod"/>
            </a:pPr>
            <a:r>
              <a:rPr lang="sv-SE" sz="1600" dirty="0"/>
              <a:t>I inloggat läge, klicka på ”Inställningar” under kvinnans </a:t>
            </a:r>
            <a:r>
              <a:rPr lang="sv-SE" sz="1600" dirty="0" smtClean="0"/>
              <a:t>namn, högst </a:t>
            </a:r>
            <a:r>
              <a:rPr lang="sv-SE" sz="1600" dirty="0"/>
              <a:t>upp på sidan. </a:t>
            </a:r>
          </a:p>
          <a:p>
            <a:pPr marL="487363" lvl="0" indent="-457200">
              <a:buFont typeface="+mj-lt"/>
              <a:buAutoNum type="arabicPeriod"/>
            </a:pPr>
            <a:r>
              <a:rPr lang="sv-SE" sz="1600" dirty="0"/>
              <a:t>Fyll i kontaktuppgifterna. Välj </a:t>
            </a:r>
            <a:r>
              <a:rPr lang="sv-SE" sz="1600" dirty="0" smtClean="0"/>
              <a:t>gärna att </a:t>
            </a:r>
            <a:r>
              <a:rPr lang="sv-SE" sz="1600" dirty="0"/>
              <a:t>få ”Avisering från 1177 Vårdguiden” via e-post och/eller sms. </a:t>
            </a:r>
          </a:p>
          <a:p>
            <a:pPr marL="487363" lvl="0" indent="-457200">
              <a:buFont typeface="+mj-lt"/>
              <a:buAutoNum type="arabicPeriod"/>
            </a:pPr>
            <a:r>
              <a:rPr lang="sv-SE" sz="1600" dirty="0"/>
              <a:t>Klicka på ”Spara” längst ner.</a:t>
            </a:r>
          </a:p>
          <a:p>
            <a:pPr marL="30163" indent="0">
              <a:buNone/>
            </a:pPr>
            <a:endParaRPr lang="sv-SE" sz="1600" dirty="0" smtClean="0"/>
          </a:p>
        </p:txBody>
      </p:sp>
      <p:sp>
        <p:nvSpPr>
          <p:cNvPr id="4" name="textruta 3"/>
          <p:cNvSpPr txBox="1"/>
          <p:nvPr/>
        </p:nvSpPr>
        <p:spPr>
          <a:xfrm>
            <a:off x="8164286" y="1610601"/>
            <a:ext cx="3618412" cy="3293209"/>
          </a:xfrm>
          <a:prstGeom prst="rect">
            <a:avLst/>
          </a:prstGeom>
          <a:noFill/>
        </p:spPr>
        <p:txBody>
          <a:bodyPr wrap="square" rtlCol="0">
            <a:spAutoFit/>
          </a:bodyPr>
          <a:lstStyle/>
          <a:p>
            <a:pPr marL="30163" indent="0">
              <a:buNone/>
            </a:pPr>
            <a:r>
              <a:rPr lang="sv-SE" sz="1600" b="1" dirty="0" smtClean="0"/>
              <a:t>Sekretess</a:t>
            </a:r>
          </a:p>
          <a:p>
            <a:pPr marL="30163" indent="0">
              <a:buNone/>
            </a:pPr>
            <a:r>
              <a:rPr lang="sv-SE" sz="1600" dirty="0" smtClean="0"/>
              <a:t>Svaren </a:t>
            </a:r>
            <a:r>
              <a:rPr lang="sv-SE" sz="1600" smtClean="0"/>
              <a:t>i </a:t>
            </a:r>
            <a:r>
              <a:rPr lang="sv-SE" sz="1600" smtClean="0"/>
              <a:t>Graviditetsenkäten </a:t>
            </a:r>
            <a:r>
              <a:rPr lang="sv-SE" sz="1600" smtClean="0"/>
              <a:t/>
            </a:r>
            <a:br>
              <a:rPr lang="sv-SE" sz="1600" smtClean="0"/>
            </a:br>
            <a:r>
              <a:rPr lang="sv-SE" sz="1600" smtClean="0"/>
              <a:t>kan </a:t>
            </a:r>
            <a:r>
              <a:rPr lang="sv-SE" sz="1600" smtClean="0"/>
              <a:t>inte </a:t>
            </a:r>
            <a:r>
              <a:rPr lang="sv-SE" sz="1600" smtClean="0"/>
              <a:t>härledas </a:t>
            </a:r>
            <a:r>
              <a:rPr lang="sv-SE" sz="1600" dirty="0"/>
              <a:t>till </a:t>
            </a:r>
            <a:r>
              <a:rPr lang="sv-SE" sz="1600" dirty="0" smtClean="0"/>
              <a:t>enskild person. </a:t>
            </a:r>
            <a:br>
              <a:rPr lang="sv-SE" sz="1600" dirty="0" smtClean="0"/>
            </a:br>
            <a:endParaRPr lang="sv-SE" sz="1600" dirty="0" smtClean="0"/>
          </a:p>
          <a:p>
            <a:pPr marL="30163" indent="0">
              <a:buNone/>
            </a:pPr>
            <a:r>
              <a:rPr lang="sv-SE" sz="1600" dirty="0" smtClean="0"/>
              <a:t>Resultaten presenteras på gruppnivå för verksamheten, när ett minimiantal deltagare fyllt i enkäten. </a:t>
            </a:r>
            <a:endParaRPr lang="sv-SE" sz="1600" dirty="0"/>
          </a:p>
          <a:p>
            <a:pPr marL="30163" indent="0">
              <a:buNone/>
            </a:pPr>
            <a:endParaRPr lang="sv-SE" sz="1600" dirty="0" smtClean="0"/>
          </a:p>
          <a:p>
            <a:pPr marL="30163" indent="0">
              <a:buNone/>
            </a:pPr>
            <a:r>
              <a:rPr lang="sv-SE" sz="1600" dirty="0" smtClean="0"/>
              <a:t>För eventuell framtida forskning krävs också avidentifiering samt tillstånd från Etikprövningsnämnden. </a:t>
            </a:r>
            <a:endParaRPr lang="sv-SE" sz="1600" dirty="0"/>
          </a:p>
          <a:p>
            <a:pPr marL="30163" indent="0">
              <a:buNone/>
            </a:pPr>
            <a:r>
              <a:rPr lang="sv-SE" sz="1600" b="1" dirty="0"/>
              <a:t/>
            </a:r>
            <a:br>
              <a:rPr lang="sv-SE" sz="1600" b="1" dirty="0"/>
            </a:br>
            <a:endParaRPr lang="sv-SE" sz="1600" b="1" dirty="0"/>
          </a:p>
        </p:txBody>
      </p:sp>
      <p:sp>
        <p:nvSpPr>
          <p:cNvPr id="5" name="textruta 4"/>
          <p:cNvSpPr txBox="1"/>
          <p:nvPr/>
        </p:nvSpPr>
        <p:spPr>
          <a:xfrm>
            <a:off x="882048" y="5229063"/>
            <a:ext cx="4799308" cy="584775"/>
          </a:xfrm>
          <a:prstGeom prst="rect">
            <a:avLst/>
          </a:prstGeom>
          <a:noFill/>
        </p:spPr>
        <p:txBody>
          <a:bodyPr wrap="square" rtlCol="0">
            <a:spAutoFit/>
          </a:bodyPr>
          <a:lstStyle/>
          <a:p>
            <a:pPr marL="30163" indent="0">
              <a:buNone/>
            </a:pPr>
            <a:r>
              <a:rPr lang="sv-SE" sz="1600" b="1" dirty="0" smtClean="0"/>
              <a:t>Prova </a:t>
            </a:r>
            <a:r>
              <a:rPr lang="sv-SE" sz="1600" b="1" dirty="0"/>
              <a:t>gärna själv att logga in på 1177.se och gå igenom dessa </a:t>
            </a:r>
            <a:r>
              <a:rPr lang="sv-SE" sz="1600" b="1" dirty="0" smtClean="0"/>
              <a:t>steg.</a:t>
            </a:r>
            <a:endParaRPr lang="sv-SE" sz="1600" b="1" dirty="0"/>
          </a:p>
        </p:txBody>
      </p:sp>
    </p:spTree>
    <p:extLst>
      <p:ext uri="{BB962C8B-B14F-4D97-AF65-F5344CB8AC3E}">
        <p14:creationId xmlns:p14="http://schemas.microsoft.com/office/powerpoint/2010/main" val="8878789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Bl0UjAJxZYzMtvI_KXKDQ"/>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0D570E73-054C-4605-8AA2-FD84508492E2}"/>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AFD15004-F518-4356-BF4B-4C661F8CC7A8}"/>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65EB38DA-2425-4F1F-9AC2-BEEBCDCFE4F2}"/>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A582161-0B75-4A8D-BC01-033F26A3D868}"/>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SKR</Template>
  <TotalTime>4870</TotalTime>
  <Words>2179</Words>
  <Application>Microsoft Office PowerPoint</Application>
  <PresentationFormat>Bredbild</PresentationFormat>
  <Paragraphs>218</Paragraphs>
  <Slides>25</Slides>
  <Notes>20</Notes>
  <HiddenSlides>0</HiddenSlides>
  <MMClips>0</MMClips>
  <ScaleCrop>false</ScaleCrop>
  <HeadingPairs>
    <vt:vector size="8" baseType="variant">
      <vt:variant>
        <vt:lpstr>Använt teckensnitt</vt:lpstr>
      </vt:variant>
      <vt:variant>
        <vt:i4>3</vt:i4>
      </vt:variant>
      <vt:variant>
        <vt:lpstr>Tema</vt:lpstr>
      </vt:variant>
      <vt:variant>
        <vt:i4>6</vt:i4>
      </vt:variant>
      <vt:variant>
        <vt:lpstr>Serverprogram för OLE-inbäddning</vt:lpstr>
      </vt:variant>
      <vt:variant>
        <vt:i4>1</vt:i4>
      </vt:variant>
      <vt:variant>
        <vt:lpstr>Bildrubriker</vt:lpstr>
      </vt:variant>
      <vt:variant>
        <vt:i4>25</vt:i4>
      </vt:variant>
    </vt:vector>
  </HeadingPairs>
  <TitlesOfParts>
    <vt:vector size="35" baseType="lpstr">
      <vt:lpstr>Arial</vt:lpstr>
      <vt:lpstr>Calibri</vt:lpstr>
      <vt:lpstr>Symbol</vt:lpstr>
      <vt:lpstr>SKL PPT Gul</vt:lpstr>
      <vt:lpstr>SKL PPT Röd</vt:lpstr>
      <vt:lpstr>Inledningsbilder</vt:lpstr>
      <vt:lpstr>SKL PPT Mörk</vt:lpstr>
      <vt:lpstr>SKL PPT Svart</vt:lpstr>
      <vt:lpstr>SKL PPT Vit</vt:lpstr>
      <vt:lpstr>think-cell Slide</vt:lpstr>
      <vt:lpstr>Graviditetsenkäten  Hur upplever gravida och nyblivna mammor vården före, under och efter förlossning? </vt:lpstr>
      <vt:lpstr>Mål:  En tryggare vård - före, under och efter graviditet </vt:lpstr>
      <vt:lpstr>PowerPoint-presentation</vt:lpstr>
      <vt:lpstr>Graviditetsenkäten är ett nytt sätt att mäta kvinnornas hälsa i hela vårdkedjan </vt:lpstr>
      <vt:lpstr>Bakgrund</vt:lpstr>
      <vt:lpstr>Vanliga frågor om Graviditetsenkäten, 1</vt:lpstr>
      <vt:lpstr>Vanliga frågor om Graviditetsenkäten, 2</vt:lpstr>
      <vt:lpstr>Vanliga frågor om Graviditetsenkäten, 3</vt:lpstr>
      <vt:lpstr>”Hur svarar jag på Graviditetsenkäten?”</vt:lpstr>
      <vt:lpstr>5 steg på 1177.se</vt:lpstr>
      <vt:lpstr>PowerPoint-presentation</vt:lpstr>
      <vt:lpstr>PowerPoint-presentation</vt:lpstr>
      <vt:lpstr>PowerPoint-presentation</vt:lpstr>
      <vt:lpstr>PowerPoint-presentation</vt:lpstr>
      <vt:lpstr>PowerPoint-presentation</vt:lpstr>
      <vt:lpstr>Kommunikation Graviditetsenkäten</vt:lpstr>
      <vt:lpstr>Du som träffar kvinnorna är viktigaste kanalen</vt:lpstr>
      <vt:lpstr>Kommunikationsstöd</vt:lpstr>
      <vt:lpstr>Vad är viktigt att tänka på för mig som jobbar i mödrahälsovården? </vt:lpstr>
      <vt:lpstr>Vad är viktigt att tänka på för mig som jobbar på förlossningsklinik? </vt:lpstr>
      <vt:lpstr>Vad är viktigt att tänka på för mig som jobbar i barnhälsovården? </vt:lpstr>
      <vt:lpstr>Vad händer nu?</vt:lpstr>
      <vt:lpstr>Vad görs med resultaten?</vt:lpstr>
      <vt:lpstr>Jag har frågor – vem har svar?</vt:lpstr>
      <vt:lpstr>PowerPoint-presentation</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Graviditetsenkäten  En satsning på</dc:title>
  <dc:creator>Fransson Sanna</dc:creator>
  <cp:lastModifiedBy>Larsen Ingela</cp:lastModifiedBy>
  <cp:revision>92</cp:revision>
  <dcterms:created xsi:type="dcterms:W3CDTF">2020-02-17T08:10:05Z</dcterms:created>
  <dcterms:modified xsi:type="dcterms:W3CDTF">2020-09-21T07:00:02Z</dcterms:modified>
  <cp:contentStatus/>
</cp:coreProperties>
</file>