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32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60"/>
  </p:normalViewPr>
  <p:slideViewPr>
    <p:cSldViewPr snapToGrid="0" showGuides="1">
      <p:cViewPr varScale="1">
        <p:scale>
          <a:sx n="53" d="100"/>
          <a:sy n="53" d="100"/>
        </p:scale>
        <p:origin x="39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2021-04-30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2021-04-30</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2021-04-30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2021-04-30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2021-04-30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2021-04-30</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2021-04-30</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2021-04-30</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2021-04-30</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2021-04-30</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2021-04-30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2021-04-30</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2021-04-30</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2021-04-30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2021-04-30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2021-04-30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2021-04-30</a:t>
            </a:fld>
            <a:endParaRPr lang="sv-SE" dirty="0"/>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2021-04-30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2021-04-30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2021-04-30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2021-04-30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2021-04-30</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2021-04-30</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2021-04-30</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2021-04-30</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2021-04-30</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2021-04-30</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2021-04-30</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2021-04-30</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2021-04-30</a:t>
            </a:fld>
            <a:endParaRPr lang="sv-SE" dirty="0"/>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p:txBody>
          <a:bodyPr/>
          <a:lstStyle/>
          <a:p>
            <a:r>
              <a:rPr lang="sv-SE" sz="4000" dirty="0"/>
              <a:t>Kvalitetsbokslut 2020 Vårdval Vårdcentral</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p:txBody>
          <a:bodyPr/>
          <a:lstStyle/>
          <a:p>
            <a:r>
              <a:rPr lang="sv-SE" dirty="0"/>
              <a:t>Vårdvalsenheten 2021-04-30</a:t>
            </a: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87FD896-A2A3-4890-8A43-5699EF36B6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10018" y="209725"/>
            <a:ext cx="9261445" cy="6484690"/>
          </a:xfrm>
          <a:prstGeom prst="rect">
            <a:avLst/>
          </a:prstGeom>
          <a:noFill/>
        </p:spPr>
      </p:pic>
    </p:spTree>
    <p:extLst>
      <p:ext uri="{BB962C8B-B14F-4D97-AF65-F5344CB8AC3E}">
        <p14:creationId xmlns:p14="http://schemas.microsoft.com/office/powerpoint/2010/main" val="255448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BB56411-1348-41D9-93CC-3E095BE718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43425" y="352425"/>
            <a:ext cx="3824287" cy="6319838"/>
          </a:xfrm>
          <a:prstGeom prst="rect">
            <a:avLst/>
          </a:prstGeom>
          <a:noFill/>
          <a:ln>
            <a:noFill/>
          </a:ln>
        </p:spPr>
      </p:pic>
      <p:sp>
        <p:nvSpPr>
          <p:cNvPr id="3" name="textruta 2">
            <a:extLst>
              <a:ext uri="{FF2B5EF4-FFF2-40B4-BE49-F238E27FC236}">
                <a16:creationId xmlns:a16="http://schemas.microsoft.com/office/drawing/2014/main" id="{5F8AF25D-18CF-47EB-83D4-5B9893BDD613}"/>
              </a:ext>
            </a:extLst>
          </p:cNvPr>
          <p:cNvSpPr txBox="1"/>
          <p:nvPr/>
        </p:nvSpPr>
        <p:spPr>
          <a:xfrm>
            <a:off x="552450" y="352425"/>
            <a:ext cx="2800767" cy="369332"/>
          </a:xfrm>
          <a:prstGeom prst="rect">
            <a:avLst/>
          </a:prstGeom>
          <a:noFill/>
        </p:spPr>
        <p:txBody>
          <a:bodyPr wrap="none" rtlCol="0">
            <a:spAutoFit/>
          </a:bodyPr>
          <a:lstStyle/>
          <a:p>
            <a:r>
              <a:rPr lang="sv-SE" dirty="0"/>
              <a:t>Förändring under år 2020</a:t>
            </a:r>
          </a:p>
        </p:txBody>
      </p:sp>
    </p:spTree>
    <p:extLst>
      <p:ext uri="{BB962C8B-B14F-4D97-AF65-F5344CB8AC3E}">
        <p14:creationId xmlns:p14="http://schemas.microsoft.com/office/powerpoint/2010/main" val="174959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8A50564-E467-44D9-8FEA-A60AB0624D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17072" y="192947"/>
            <a:ext cx="9454391" cy="6400799"/>
          </a:xfrm>
          <a:prstGeom prst="rect">
            <a:avLst/>
          </a:prstGeom>
          <a:noFill/>
          <a:ln>
            <a:noFill/>
          </a:ln>
        </p:spPr>
      </p:pic>
    </p:spTree>
    <p:extLst>
      <p:ext uri="{BB962C8B-B14F-4D97-AF65-F5344CB8AC3E}">
        <p14:creationId xmlns:p14="http://schemas.microsoft.com/office/powerpoint/2010/main" val="579228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0A71308-8A91-494E-BD34-CB0B23B04D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78092" y="218114"/>
            <a:ext cx="6123963" cy="6535023"/>
          </a:xfrm>
          <a:prstGeom prst="rect">
            <a:avLst/>
          </a:prstGeom>
          <a:noFill/>
          <a:ln>
            <a:noFill/>
          </a:ln>
        </p:spPr>
      </p:pic>
    </p:spTree>
    <p:extLst>
      <p:ext uri="{BB962C8B-B14F-4D97-AF65-F5344CB8AC3E}">
        <p14:creationId xmlns:p14="http://schemas.microsoft.com/office/powerpoint/2010/main" val="249993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658BE04-A152-4D10-B78E-95C553D0DA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78760" y="184559"/>
            <a:ext cx="6249798" cy="6543412"/>
          </a:xfrm>
          <a:prstGeom prst="rect">
            <a:avLst/>
          </a:prstGeom>
          <a:noFill/>
          <a:ln>
            <a:noFill/>
          </a:ln>
        </p:spPr>
      </p:pic>
    </p:spTree>
    <p:extLst>
      <p:ext uri="{BB962C8B-B14F-4D97-AF65-F5344CB8AC3E}">
        <p14:creationId xmlns:p14="http://schemas.microsoft.com/office/powerpoint/2010/main" val="225151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DDF8577-F055-4FA0-9235-2D30BD34B0E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22415" y="151002"/>
            <a:ext cx="8019875" cy="6576969"/>
          </a:xfrm>
          <a:prstGeom prst="rect">
            <a:avLst/>
          </a:prstGeom>
          <a:noFill/>
          <a:ln>
            <a:noFill/>
          </a:ln>
        </p:spPr>
      </p:pic>
    </p:spTree>
    <p:extLst>
      <p:ext uri="{BB962C8B-B14F-4D97-AF65-F5344CB8AC3E}">
        <p14:creationId xmlns:p14="http://schemas.microsoft.com/office/powerpoint/2010/main" val="286289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16F258C-554E-43F8-9683-822EC791A8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90950" y="199708"/>
            <a:ext cx="5162549" cy="6458268"/>
          </a:xfrm>
          <a:prstGeom prst="rect">
            <a:avLst/>
          </a:prstGeom>
          <a:noFill/>
        </p:spPr>
      </p:pic>
    </p:spTree>
    <p:extLst>
      <p:ext uri="{BB962C8B-B14F-4D97-AF65-F5344CB8AC3E}">
        <p14:creationId xmlns:p14="http://schemas.microsoft.com/office/powerpoint/2010/main" val="33826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9FE2552-E7DC-48CE-B23B-0827A68AB4C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56342" y="232410"/>
            <a:ext cx="4679315" cy="6393180"/>
          </a:xfrm>
          <a:prstGeom prst="rect">
            <a:avLst/>
          </a:prstGeom>
          <a:noFill/>
          <a:ln>
            <a:noFill/>
          </a:ln>
        </p:spPr>
      </p:pic>
    </p:spTree>
    <p:extLst>
      <p:ext uri="{BB962C8B-B14F-4D97-AF65-F5344CB8AC3E}">
        <p14:creationId xmlns:p14="http://schemas.microsoft.com/office/powerpoint/2010/main" val="291835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7E8C1D0-2202-4F93-829B-E0AB2D0DAE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81730" y="112395"/>
            <a:ext cx="4828540" cy="6633210"/>
          </a:xfrm>
          <a:prstGeom prst="rect">
            <a:avLst/>
          </a:prstGeom>
          <a:noFill/>
        </p:spPr>
      </p:pic>
    </p:spTree>
    <p:extLst>
      <p:ext uri="{BB962C8B-B14F-4D97-AF65-F5344CB8AC3E}">
        <p14:creationId xmlns:p14="http://schemas.microsoft.com/office/powerpoint/2010/main" val="270682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7991064-7154-4D0C-A04D-F82C4BE1D1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74085" y="184557"/>
            <a:ext cx="7373922" cy="6425967"/>
          </a:xfrm>
          <a:prstGeom prst="rect">
            <a:avLst/>
          </a:prstGeom>
          <a:noFill/>
          <a:ln>
            <a:noFill/>
          </a:ln>
        </p:spPr>
      </p:pic>
    </p:spTree>
    <p:extLst>
      <p:ext uri="{BB962C8B-B14F-4D97-AF65-F5344CB8AC3E}">
        <p14:creationId xmlns:p14="http://schemas.microsoft.com/office/powerpoint/2010/main" val="338152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9F5C7A-B346-4700-BFB0-E6E70F83EE41}"/>
              </a:ext>
            </a:extLst>
          </p:cNvPr>
          <p:cNvSpPr>
            <a:spLocks noGrp="1"/>
          </p:cNvSpPr>
          <p:nvPr>
            <p:ph type="title"/>
          </p:nvPr>
        </p:nvSpPr>
        <p:spPr>
          <a:xfrm>
            <a:off x="2496809" y="99544"/>
            <a:ext cx="7200000" cy="1325563"/>
          </a:xfrm>
        </p:spPr>
        <p:txBody>
          <a:bodyPr/>
          <a:lstStyle/>
          <a:p>
            <a:r>
              <a:rPr lang="sv-SE" sz="1800" dirty="0"/>
              <a:t>Region Värmland och vårdgivarna i vårdval vårdcentral har gentemot invånarna ett gemensamt ansvar att följa upp och utveckla vården. Som ett led i uppföljningen skrivs detta kvalitetsbokslut för år 2020. </a:t>
            </a:r>
          </a:p>
        </p:txBody>
      </p:sp>
      <p:sp>
        <p:nvSpPr>
          <p:cNvPr id="3" name="Platshållare för text 2">
            <a:extLst>
              <a:ext uri="{FF2B5EF4-FFF2-40B4-BE49-F238E27FC236}">
                <a16:creationId xmlns:a16="http://schemas.microsoft.com/office/drawing/2014/main" id="{6740F1D8-84BE-4749-954B-9600BCBB8E55}"/>
              </a:ext>
            </a:extLst>
          </p:cNvPr>
          <p:cNvSpPr>
            <a:spLocks noGrp="1"/>
          </p:cNvSpPr>
          <p:nvPr>
            <p:ph type="body" sz="quarter" idx="13"/>
          </p:nvPr>
        </p:nvSpPr>
        <p:spPr>
          <a:xfrm>
            <a:off x="2496809" y="1769785"/>
            <a:ext cx="7200000" cy="3240000"/>
          </a:xfrm>
        </p:spPr>
        <p:txBody>
          <a:bodyPr/>
          <a:lstStyle/>
          <a:p>
            <a:r>
              <a:rPr lang="sv-SE" sz="1200" dirty="0"/>
              <a:t>Syfte med kvalitetsbokslutet är att ge en samlad bild över vårdcentralsverksamheten, dess förutsättning och vilka prestationer och effekter vården gett ur ett kvalitetsperspektiv.</a:t>
            </a:r>
          </a:p>
          <a:p>
            <a:r>
              <a:rPr lang="sv-SE" sz="1200" dirty="0"/>
              <a:t>Mål är att verksamhet och politiker ska få en ökad kunskap om kvalitet och dess olika aspekter för att tillsammans kunna ha en dialog om önskad utveckling.</a:t>
            </a:r>
          </a:p>
          <a:p>
            <a:r>
              <a:rPr lang="sv-SE" sz="1200" dirty="0"/>
              <a:t>Innehållet kan diskuteras på vårdcentralerna arbetsplatsträffar för att ha dialog om nuläget och stimulera till utveckling och att lära av andra.</a:t>
            </a:r>
          </a:p>
          <a:p>
            <a:r>
              <a:rPr lang="sv-SE" sz="1200" dirty="0"/>
              <a:t>Observera att detta kvalitetsbokslut består av ett begränsat urval av data och nyckeltal och ger på intet sätt en helhetsbild över verksamheten eller de enskilda vårdcentralernas totalkvalitet. Avsikten är att utveckla kvalitetsbokslutets innehåll löpande med både tillkommande data och analyser. När det gäller t.ex. tillgängligheten ser vi stora luckor i redovisningen. </a:t>
            </a:r>
          </a:p>
          <a:p>
            <a:r>
              <a:rPr lang="sv-SE" sz="1200" dirty="0"/>
              <a:t>Datakälla om inte annat anges är Cosmic/Datalagret/Medrave och Lisa+. När det gäller nationella patientenkäten kom inte Capios vårdcentral Vålberg med i mätningen men däremot Vårdcentral Värmland, Vårdcentral Värmland är regionens </a:t>
            </a:r>
            <a:r>
              <a:rPr lang="sv-SE" sz="1200" dirty="0" err="1"/>
              <a:t>app</a:t>
            </a:r>
            <a:r>
              <a:rPr lang="sv-SE" sz="1200" dirty="0"/>
              <a:t> för videobesök och är alltså ingen fullstor vårdcentral som kan jämföras med övriga men den fanns med i mätningarna.</a:t>
            </a:r>
          </a:p>
          <a:p>
            <a:r>
              <a:rPr lang="sv-SE" sz="1200" dirty="0"/>
              <a:t>Dokumentet sammanställt av Vårdvalsenheten med hjälp av information från område öppenvård, Hälso- och sjukvårdens ledningsstöd, Läkemedelsenheten.</a:t>
            </a:r>
          </a:p>
          <a:p>
            <a:r>
              <a:rPr lang="sv-SE" sz="1200" dirty="0"/>
              <a:t>Layoutmässigt finns förbättringsmöjligheter av dokumenten när det diagramtyper, uppställning och benämningar och läsaren får ha överseende med det. Tid har inte lagts på ombearbetning utan tabeller och diagram har tagits med i det formatet och layouten som finns i grundmaterialet. </a:t>
            </a:r>
          </a:p>
          <a:p>
            <a:endParaRPr lang="sv-SE" sz="1200" dirty="0"/>
          </a:p>
        </p:txBody>
      </p:sp>
    </p:spTree>
    <p:extLst>
      <p:ext uri="{BB962C8B-B14F-4D97-AF65-F5344CB8AC3E}">
        <p14:creationId xmlns:p14="http://schemas.microsoft.com/office/powerpoint/2010/main" val="78863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81DD7D2-99A6-49CF-BCC5-8B21CCC4D1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05637" y="192947"/>
            <a:ext cx="7793371" cy="6451133"/>
          </a:xfrm>
          <a:prstGeom prst="rect">
            <a:avLst/>
          </a:prstGeom>
          <a:noFill/>
          <a:ln>
            <a:noFill/>
          </a:ln>
        </p:spPr>
      </p:pic>
    </p:spTree>
    <p:extLst>
      <p:ext uri="{BB962C8B-B14F-4D97-AF65-F5344CB8AC3E}">
        <p14:creationId xmlns:p14="http://schemas.microsoft.com/office/powerpoint/2010/main" val="64533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9F4263C-D362-47DD-95B4-CFEABFF5DF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27464" y="335560"/>
            <a:ext cx="8959441" cy="6316910"/>
          </a:xfrm>
          <a:prstGeom prst="rect">
            <a:avLst/>
          </a:prstGeom>
          <a:noFill/>
        </p:spPr>
      </p:pic>
    </p:spTree>
    <p:extLst>
      <p:ext uri="{BB962C8B-B14F-4D97-AF65-F5344CB8AC3E}">
        <p14:creationId xmlns:p14="http://schemas.microsoft.com/office/powerpoint/2010/main" val="2994385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D1773D6-E244-42D5-9DCA-D9B8BDB8CD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44242" y="226504"/>
            <a:ext cx="8825219" cy="6442744"/>
          </a:xfrm>
          <a:prstGeom prst="rect">
            <a:avLst/>
          </a:prstGeom>
          <a:noFill/>
        </p:spPr>
      </p:pic>
    </p:spTree>
    <p:extLst>
      <p:ext uri="{BB962C8B-B14F-4D97-AF65-F5344CB8AC3E}">
        <p14:creationId xmlns:p14="http://schemas.microsoft.com/office/powerpoint/2010/main" val="394735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63A30F2-8753-4D0B-A64D-535EAE5040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51963" y="117446"/>
            <a:ext cx="9144000" cy="6543413"/>
          </a:xfrm>
          <a:prstGeom prst="rect">
            <a:avLst/>
          </a:prstGeom>
          <a:noFill/>
        </p:spPr>
      </p:pic>
    </p:spTree>
    <p:extLst>
      <p:ext uri="{BB962C8B-B14F-4D97-AF65-F5344CB8AC3E}">
        <p14:creationId xmlns:p14="http://schemas.microsoft.com/office/powerpoint/2010/main" val="329285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2D2551E-E0E3-4A47-A143-DC87206713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899" y="159392"/>
            <a:ext cx="10008065" cy="6442744"/>
          </a:xfrm>
          <a:prstGeom prst="rect">
            <a:avLst/>
          </a:prstGeom>
          <a:noFill/>
        </p:spPr>
      </p:pic>
    </p:spTree>
    <p:extLst>
      <p:ext uri="{BB962C8B-B14F-4D97-AF65-F5344CB8AC3E}">
        <p14:creationId xmlns:p14="http://schemas.microsoft.com/office/powerpoint/2010/main" val="1477948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A11C9B7-6663-4FF1-92DB-D90A02EB36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1788" y="117446"/>
            <a:ext cx="10435904" cy="6635691"/>
          </a:xfrm>
          <a:prstGeom prst="rect">
            <a:avLst/>
          </a:prstGeom>
          <a:noFill/>
        </p:spPr>
      </p:pic>
    </p:spTree>
    <p:extLst>
      <p:ext uri="{BB962C8B-B14F-4D97-AF65-F5344CB8AC3E}">
        <p14:creationId xmlns:p14="http://schemas.microsoft.com/office/powerpoint/2010/main" val="3051134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EF933DE-4397-4B1B-8864-21372B9E23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5618" y="167779"/>
            <a:ext cx="10393960" cy="6543413"/>
          </a:xfrm>
          <a:prstGeom prst="rect">
            <a:avLst/>
          </a:prstGeom>
          <a:noFill/>
        </p:spPr>
      </p:pic>
    </p:spTree>
    <p:extLst>
      <p:ext uri="{BB962C8B-B14F-4D97-AF65-F5344CB8AC3E}">
        <p14:creationId xmlns:p14="http://schemas.microsoft.com/office/powerpoint/2010/main" val="2698078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B288461-7D17-4FDF-9178-9A6CEB4284D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178" y="209725"/>
            <a:ext cx="9739618" cy="6400800"/>
          </a:xfrm>
          <a:prstGeom prst="rect">
            <a:avLst/>
          </a:prstGeom>
          <a:noFill/>
        </p:spPr>
      </p:pic>
    </p:spTree>
    <p:extLst>
      <p:ext uri="{BB962C8B-B14F-4D97-AF65-F5344CB8AC3E}">
        <p14:creationId xmlns:p14="http://schemas.microsoft.com/office/powerpoint/2010/main" val="2713316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7FA9847-0C0D-401A-80A8-0D056D0800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44910" y="167780"/>
            <a:ext cx="8397379" cy="6493079"/>
          </a:xfrm>
          <a:prstGeom prst="rect">
            <a:avLst/>
          </a:prstGeom>
          <a:noFill/>
        </p:spPr>
      </p:pic>
    </p:spTree>
    <p:extLst>
      <p:ext uri="{BB962C8B-B14F-4D97-AF65-F5344CB8AC3E}">
        <p14:creationId xmlns:p14="http://schemas.microsoft.com/office/powerpoint/2010/main" val="3827639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D57B131-2DFD-483D-A2F3-80D183619F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68073" y="159391"/>
            <a:ext cx="8934276" cy="6484690"/>
          </a:xfrm>
          <a:prstGeom prst="rect">
            <a:avLst/>
          </a:prstGeom>
          <a:noFill/>
        </p:spPr>
      </p:pic>
    </p:spTree>
    <p:extLst>
      <p:ext uri="{BB962C8B-B14F-4D97-AF65-F5344CB8AC3E}">
        <p14:creationId xmlns:p14="http://schemas.microsoft.com/office/powerpoint/2010/main" val="47833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1A4DD93-C972-484D-9FA1-D0442D408F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1350" y="876301"/>
            <a:ext cx="5486400" cy="5534024"/>
          </a:xfrm>
          <a:prstGeom prst="rect">
            <a:avLst/>
          </a:prstGeom>
          <a:noFill/>
        </p:spPr>
      </p:pic>
    </p:spTree>
    <p:extLst>
      <p:ext uri="{BB962C8B-B14F-4D97-AF65-F5344CB8AC3E}">
        <p14:creationId xmlns:p14="http://schemas.microsoft.com/office/powerpoint/2010/main" val="4166023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9C1D9EE-7497-4A75-9854-BD0FA78E44C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59017" y="159391"/>
            <a:ext cx="9127222" cy="6518246"/>
          </a:xfrm>
          <a:prstGeom prst="rect">
            <a:avLst/>
          </a:prstGeom>
          <a:noFill/>
        </p:spPr>
      </p:pic>
    </p:spTree>
    <p:extLst>
      <p:ext uri="{BB962C8B-B14F-4D97-AF65-F5344CB8AC3E}">
        <p14:creationId xmlns:p14="http://schemas.microsoft.com/office/powerpoint/2010/main" val="2143616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29DB9B5-4303-4DE8-B766-8BA1FE50269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19742" y="134224"/>
            <a:ext cx="8690995" cy="6560191"/>
          </a:xfrm>
          <a:prstGeom prst="rect">
            <a:avLst/>
          </a:prstGeom>
          <a:noFill/>
        </p:spPr>
      </p:pic>
    </p:spTree>
    <p:extLst>
      <p:ext uri="{BB962C8B-B14F-4D97-AF65-F5344CB8AC3E}">
        <p14:creationId xmlns:p14="http://schemas.microsoft.com/office/powerpoint/2010/main" val="1470611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19B893E-7303-4E0A-97E1-A2D9EC88E0B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53966" y="218113"/>
            <a:ext cx="8732939" cy="6325299"/>
          </a:xfrm>
          <a:prstGeom prst="rect">
            <a:avLst/>
          </a:prstGeom>
          <a:noFill/>
        </p:spPr>
      </p:pic>
    </p:spTree>
    <p:extLst>
      <p:ext uri="{BB962C8B-B14F-4D97-AF65-F5344CB8AC3E}">
        <p14:creationId xmlns:p14="http://schemas.microsoft.com/office/powerpoint/2010/main" val="4089468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001EEEE-F87E-47A0-B13E-B7E068F38D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26128" y="184558"/>
            <a:ext cx="9353725" cy="6518245"/>
          </a:xfrm>
          <a:prstGeom prst="rect">
            <a:avLst/>
          </a:prstGeom>
          <a:noFill/>
        </p:spPr>
      </p:pic>
    </p:spTree>
    <p:extLst>
      <p:ext uri="{BB962C8B-B14F-4D97-AF65-F5344CB8AC3E}">
        <p14:creationId xmlns:p14="http://schemas.microsoft.com/office/powerpoint/2010/main" val="1388483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39877C8-C39C-4507-85CC-76A489522D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68074" y="117446"/>
            <a:ext cx="8942664" cy="6484690"/>
          </a:xfrm>
          <a:prstGeom prst="rect">
            <a:avLst/>
          </a:prstGeom>
          <a:noFill/>
        </p:spPr>
      </p:pic>
    </p:spTree>
    <p:extLst>
      <p:ext uri="{BB962C8B-B14F-4D97-AF65-F5344CB8AC3E}">
        <p14:creationId xmlns:p14="http://schemas.microsoft.com/office/powerpoint/2010/main" val="3201001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87E35A1-DDC6-4925-9541-9E7A8984CF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58349" y="159391"/>
            <a:ext cx="8791662" cy="6535024"/>
          </a:xfrm>
          <a:prstGeom prst="rect">
            <a:avLst/>
          </a:prstGeom>
          <a:noFill/>
        </p:spPr>
      </p:pic>
    </p:spTree>
    <p:extLst>
      <p:ext uri="{BB962C8B-B14F-4D97-AF65-F5344CB8AC3E}">
        <p14:creationId xmlns:p14="http://schemas.microsoft.com/office/powerpoint/2010/main" val="1214974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0B5E52D-F613-4ECA-8AC1-E4D0E02F1A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76461" y="167780"/>
            <a:ext cx="8892331" cy="6442745"/>
          </a:xfrm>
          <a:prstGeom prst="rect">
            <a:avLst/>
          </a:prstGeom>
          <a:noFill/>
        </p:spPr>
      </p:pic>
    </p:spTree>
    <p:extLst>
      <p:ext uri="{BB962C8B-B14F-4D97-AF65-F5344CB8AC3E}">
        <p14:creationId xmlns:p14="http://schemas.microsoft.com/office/powerpoint/2010/main" val="2089225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6EEE4BE-1AB1-4493-A58F-400C2D77B8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18407" y="125835"/>
            <a:ext cx="8649050" cy="6593747"/>
          </a:xfrm>
          <a:prstGeom prst="rect">
            <a:avLst/>
          </a:prstGeom>
          <a:noFill/>
        </p:spPr>
      </p:pic>
    </p:spTree>
    <p:extLst>
      <p:ext uri="{BB962C8B-B14F-4D97-AF65-F5344CB8AC3E}">
        <p14:creationId xmlns:p14="http://schemas.microsoft.com/office/powerpoint/2010/main" val="1035513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3E7134D-69C7-48AC-BAB8-6DBA7FA3ED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75794" y="176169"/>
            <a:ext cx="9202723" cy="6543413"/>
          </a:xfrm>
          <a:prstGeom prst="rect">
            <a:avLst/>
          </a:prstGeom>
          <a:noFill/>
        </p:spPr>
      </p:pic>
    </p:spTree>
    <p:extLst>
      <p:ext uri="{BB962C8B-B14F-4D97-AF65-F5344CB8AC3E}">
        <p14:creationId xmlns:p14="http://schemas.microsoft.com/office/powerpoint/2010/main" val="588512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ABB3DD1-B6FF-431B-B287-8913144B2D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7013" y="209725"/>
            <a:ext cx="9429226" cy="6417578"/>
          </a:xfrm>
          <a:prstGeom prst="rect">
            <a:avLst/>
          </a:prstGeom>
          <a:noFill/>
        </p:spPr>
      </p:pic>
    </p:spTree>
    <p:extLst>
      <p:ext uri="{BB962C8B-B14F-4D97-AF65-F5344CB8AC3E}">
        <p14:creationId xmlns:p14="http://schemas.microsoft.com/office/powerpoint/2010/main" val="216237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BEEDE80-9FE3-481C-9748-3214CC24E5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23850"/>
            <a:ext cx="5715000" cy="6343650"/>
          </a:xfrm>
          <a:prstGeom prst="rect">
            <a:avLst/>
          </a:prstGeom>
          <a:noFill/>
        </p:spPr>
      </p:pic>
    </p:spTree>
    <p:extLst>
      <p:ext uri="{BB962C8B-B14F-4D97-AF65-F5344CB8AC3E}">
        <p14:creationId xmlns:p14="http://schemas.microsoft.com/office/powerpoint/2010/main" val="4294086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454B042-13CB-45D1-9984-3CAA01DBAB6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93909" y="125835"/>
            <a:ext cx="9253056" cy="6602136"/>
          </a:xfrm>
          <a:prstGeom prst="rect">
            <a:avLst/>
          </a:prstGeom>
          <a:noFill/>
        </p:spPr>
      </p:pic>
    </p:spTree>
    <p:extLst>
      <p:ext uri="{BB962C8B-B14F-4D97-AF65-F5344CB8AC3E}">
        <p14:creationId xmlns:p14="http://schemas.microsoft.com/office/powerpoint/2010/main" val="3130127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C3731A1-EEC9-4244-893D-A33E8959459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00961" y="209725"/>
            <a:ext cx="9110445" cy="6585358"/>
          </a:xfrm>
          <a:prstGeom prst="rect">
            <a:avLst/>
          </a:prstGeom>
          <a:noFill/>
        </p:spPr>
      </p:pic>
    </p:spTree>
    <p:extLst>
      <p:ext uri="{BB962C8B-B14F-4D97-AF65-F5344CB8AC3E}">
        <p14:creationId xmlns:p14="http://schemas.microsoft.com/office/powerpoint/2010/main" val="272562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CFC5F93-53AC-4FD8-9FA6-91FEEFA681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41571" y="151002"/>
            <a:ext cx="9563449" cy="6467911"/>
          </a:xfrm>
          <a:prstGeom prst="rect">
            <a:avLst/>
          </a:prstGeom>
          <a:noFill/>
        </p:spPr>
      </p:pic>
    </p:spTree>
    <p:extLst>
      <p:ext uri="{BB962C8B-B14F-4D97-AF65-F5344CB8AC3E}">
        <p14:creationId xmlns:p14="http://schemas.microsoft.com/office/powerpoint/2010/main" val="3078299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925765B-9222-475A-A4B7-238DCF9225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59684" y="167780"/>
            <a:ext cx="9144000" cy="6484690"/>
          </a:xfrm>
          <a:prstGeom prst="rect">
            <a:avLst/>
          </a:prstGeom>
          <a:noFill/>
        </p:spPr>
      </p:pic>
    </p:spTree>
    <p:extLst>
      <p:ext uri="{BB962C8B-B14F-4D97-AF65-F5344CB8AC3E}">
        <p14:creationId xmlns:p14="http://schemas.microsoft.com/office/powerpoint/2010/main" val="3903970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0321E9E-3E55-4B7A-906D-B82D1646F7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9568" y="176169"/>
            <a:ext cx="9831896" cy="6392411"/>
          </a:xfrm>
          <a:prstGeom prst="rect">
            <a:avLst/>
          </a:prstGeom>
          <a:noFill/>
        </p:spPr>
      </p:pic>
    </p:spTree>
    <p:extLst>
      <p:ext uri="{BB962C8B-B14F-4D97-AF65-F5344CB8AC3E}">
        <p14:creationId xmlns:p14="http://schemas.microsoft.com/office/powerpoint/2010/main" val="332738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FB57A0D-5C62-42C7-BF15-91411E0795E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8958" y="234892"/>
            <a:ext cx="9622172" cy="6451134"/>
          </a:xfrm>
          <a:prstGeom prst="rect">
            <a:avLst/>
          </a:prstGeom>
          <a:noFill/>
        </p:spPr>
      </p:pic>
    </p:spTree>
    <p:extLst>
      <p:ext uri="{BB962C8B-B14F-4D97-AF65-F5344CB8AC3E}">
        <p14:creationId xmlns:p14="http://schemas.microsoft.com/office/powerpoint/2010/main" val="3160818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F92D966-82E6-4383-922D-EA6E318141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0236" y="260059"/>
            <a:ext cx="9513114" cy="6417578"/>
          </a:xfrm>
          <a:prstGeom prst="rect">
            <a:avLst/>
          </a:prstGeom>
          <a:noFill/>
        </p:spPr>
      </p:pic>
    </p:spTree>
    <p:extLst>
      <p:ext uri="{BB962C8B-B14F-4D97-AF65-F5344CB8AC3E}">
        <p14:creationId xmlns:p14="http://schemas.microsoft.com/office/powerpoint/2010/main" val="2416931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1434304-7E45-4E0F-84F9-E4D82D1AFD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9842" y="159391"/>
            <a:ext cx="10083567" cy="6467912"/>
          </a:xfrm>
          <a:prstGeom prst="rect">
            <a:avLst/>
          </a:prstGeom>
          <a:noFill/>
        </p:spPr>
      </p:pic>
    </p:spTree>
    <p:extLst>
      <p:ext uri="{BB962C8B-B14F-4D97-AF65-F5344CB8AC3E}">
        <p14:creationId xmlns:p14="http://schemas.microsoft.com/office/powerpoint/2010/main" val="992593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4F7D32B-350E-4B26-9C79-6F5096F3C9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5677" y="142613"/>
            <a:ext cx="9764785" cy="6509857"/>
          </a:xfrm>
          <a:prstGeom prst="rect">
            <a:avLst/>
          </a:prstGeom>
          <a:noFill/>
        </p:spPr>
      </p:pic>
    </p:spTree>
    <p:extLst>
      <p:ext uri="{BB962C8B-B14F-4D97-AF65-F5344CB8AC3E}">
        <p14:creationId xmlns:p14="http://schemas.microsoft.com/office/powerpoint/2010/main" val="3054087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07E73E6-33C0-4DF6-AF0F-A700D64F42D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75794" y="209725"/>
            <a:ext cx="9320169" cy="6409189"/>
          </a:xfrm>
          <a:prstGeom prst="rect">
            <a:avLst/>
          </a:prstGeom>
          <a:noFill/>
        </p:spPr>
      </p:pic>
    </p:spTree>
    <p:extLst>
      <p:ext uri="{BB962C8B-B14F-4D97-AF65-F5344CB8AC3E}">
        <p14:creationId xmlns:p14="http://schemas.microsoft.com/office/powerpoint/2010/main" val="424053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7ED50DC-84B4-445A-8CBE-FEC43CD1F6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5677" y="184559"/>
            <a:ext cx="9848675" cy="6392410"/>
          </a:xfrm>
          <a:prstGeom prst="rect">
            <a:avLst/>
          </a:prstGeom>
          <a:noFill/>
        </p:spPr>
      </p:pic>
    </p:spTree>
    <p:extLst>
      <p:ext uri="{BB962C8B-B14F-4D97-AF65-F5344CB8AC3E}">
        <p14:creationId xmlns:p14="http://schemas.microsoft.com/office/powerpoint/2010/main" val="649058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BCFE637-004A-460D-8CD2-94DAB9CE97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9291" y="184558"/>
            <a:ext cx="9580227" cy="6476301"/>
          </a:xfrm>
          <a:prstGeom prst="rect">
            <a:avLst/>
          </a:prstGeom>
          <a:noFill/>
        </p:spPr>
      </p:pic>
    </p:spTree>
    <p:extLst>
      <p:ext uri="{BB962C8B-B14F-4D97-AF65-F5344CB8AC3E}">
        <p14:creationId xmlns:p14="http://schemas.microsoft.com/office/powerpoint/2010/main" val="4285043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695A035-EB7F-42B6-A499-32BB25BE38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17073" y="159391"/>
            <a:ext cx="9395668" cy="6350465"/>
          </a:xfrm>
          <a:prstGeom prst="rect">
            <a:avLst/>
          </a:prstGeom>
          <a:noFill/>
        </p:spPr>
      </p:pic>
    </p:spTree>
    <p:extLst>
      <p:ext uri="{BB962C8B-B14F-4D97-AF65-F5344CB8AC3E}">
        <p14:creationId xmlns:p14="http://schemas.microsoft.com/office/powerpoint/2010/main" val="160444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89BB3B6-983A-4A46-B52D-505C663F41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00293" y="209725"/>
            <a:ext cx="9580227" cy="6509857"/>
          </a:xfrm>
          <a:prstGeom prst="rect">
            <a:avLst/>
          </a:prstGeom>
          <a:noFill/>
        </p:spPr>
      </p:pic>
    </p:spTree>
    <p:extLst>
      <p:ext uri="{BB962C8B-B14F-4D97-AF65-F5344CB8AC3E}">
        <p14:creationId xmlns:p14="http://schemas.microsoft.com/office/powerpoint/2010/main" val="3154104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03A698A-E1A5-449B-8F6F-E762CD0136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00294" y="167780"/>
            <a:ext cx="9496337" cy="6467912"/>
          </a:xfrm>
          <a:prstGeom prst="rect">
            <a:avLst/>
          </a:prstGeom>
          <a:noFill/>
        </p:spPr>
      </p:pic>
    </p:spTree>
    <p:extLst>
      <p:ext uri="{BB962C8B-B14F-4D97-AF65-F5344CB8AC3E}">
        <p14:creationId xmlns:p14="http://schemas.microsoft.com/office/powerpoint/2010/main" val="3234576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FBD7B1B-D8BC-4098-86EA-2C84141E62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3457" y="117446"/>
            <a:ext cx="9840285" cy="6652470"/>
          </a:xfrm>
          <a:prstGeom prst="rect">
            <a:avLst/>
          </a:prstGeom>
          <a:noFill/>
        </p:spPr>
      </p:pic>
    </p:spTree>
    <p:extLst>
      <p:ext uri="{BB962C8B-B14F-4D97-AF65-F5344CB8AC3E}">
        <p14:creationId xmlns:p14="http://schemas.microsoft.com/office/powerpoint/2010/main" val="2427705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9258149-ABCD-4149-8F80-B911DA2601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7623" y="167780"/>
            <a:ext cx="9798340" cy="6501467"/>
          </a:xfrm>
          <a:prstGeom prst="rect">
            <a:avLst/>
          </a:prstGeom>
          <a:noFill/>
        </p:spPr>
      </p:pic>
    </p:spTree>
    <p:extLst>
      <p:ext uri="{BB962C8B-B14F-4D97-AF65-F5344CB8AC3E}">
        <p14:creationId xmlns:p14="http://schemas.microsoft.com/office/powerpoint/2010/main" val="3955986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97FE68D-C90B-4175-BBA3-FD10D7577A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9627" y="151002"/>
            <a:ext cx="9563448" cy="6509857"/>
          </a:xfrm>
          <a:prstGeom prst="rect">
            <a:avLst/>
          </a:prstGeom>
          <a:noFill/>
        </p:spPr>
      </p:pic>
    </p:spTree>
    <p:extLst>
      <p:ext uri="{BB962C8B-B14F-4D97-AF65-F5344CB8AC3E}">
        <p14:creationId xmlns:p14="http://schemas.microsoft.com/office/powerpoint/2010/main" val="1175771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4FDE09B-50BB-40E5-BEF0-310E6A0C67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17739" y="117446"/>
            <a:ext cx="9446004" cy="6526635"/>
          </a:xfrm>
          <a:prstGeom prst="rect">
            <a:avLst/>
          </a:prstGeom>
          <a:noFill/>
        </p:spPr>
      </p:pic>
    </p:spTree>
    <p:extLst>
      <p:ext uri="{BB962C8B-B14F-4D97-AF65-F5344CB8AC3E}">
        <p14:creationId xmlns:p14="http://schemas.microsoft.com/office/powerpoint/2010/main" val="189980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704F462-8D02-45C6-870F-CF3826225C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5736" y="92279"/>
            <a:ext cx="9504726" cy="6551802"/>
          </a:xfrm>
          <a:prstGeom prst="rect">
            <a:avLst/>
          </a:prstGeom>
          <a:noFill/>
        </p:spPr>
      </p:pic>
    </p:spTree>
    <p:extLst>
      <p:ext uri="{BB962C8B-B14F-4D97-AF65-F5344CB8AC3E}">
        <p14:creationId xmlns:p14="http://schemas.microsoft.com/office/powerpoint/2010/main" val="2977244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CDF9B48-3201-491F-A799-4C4B27D1CB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5677" y="159391"/>
            <a:ext cx="9831897" cy="6551802"/>
          </a:xfrm>
          <a:prstGeom prst="rect">
            <a:avLst/>
          </a:prstGeom>
          <a:noFill/>
        </p:spPr>
      </p:pic>
    </p:spTree>
    <p:extLst>
      <p:ext uri="{BB962C8B-B14F-4D97-AF65-F5344CB8AC3E}">
        <p14:creationId xmlns:p14="http://schemas.microsoft.com/office/powerpoint/2010/main" val="79860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AA49AAD-0AAD-47BA-AC91-E215F077977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6011" y="243281"/>
            <a:ext cx="9974510" cy="6417578"/>
          </a:xfrm>
          <a:prstGeom prst="rect">
            <a:avLst/>
          </a:prstGeom>
          <a:noFill/>
        </p:spPr>
      </p:pic>
    </p:spTree>
    <p:extLst>
      <p:ext uri="{BB962C8B-B14F-4D97-AF65-F5344CB8AC3E}">
        <p14:creationId xmlns:p14="http://schemas.microsoft.com/office/powerpoint/2010/main" val="33941023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057C017-9936-4829-860B-CFB1BD79EC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42239" y="201335"/>
            <a:ext cx="9471170" cy="6425967"/>
          </a:xfrm>
          <a:prstGeom prst="rect">
            <a:avLst/>
          </a:prstGeom>
          <a:noFill/>
        </p:spPr>
      </p:pic>
    </p:spTree>
    <p:extLst>
      <p:ext uri="{BB962C8B-B14F-4D97-AF65-F5344CB8AC3E}">
        <p14:creationId xmlns:p14="http://schemas.microsoft.com/office/powerpoint/2010/main" val="17794977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8E3256B-BDD0-4FA4-B71E-562D3E26B6E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18324" y="948172"/>
            <a:ext cx="4679315" cy="5314315"/>
          </a:xfrm>
          <a:prstGeom prst="rect">
            <a:avLst/>
          </a:prstGeom>
          <a:noFill/>
          <a:ln>
            <a:noFill/>
          </a:ln>
        </p:spPr>
      </p:pic>
      <p:sp>
        <p:nvSpPr>
          <p:cNvPr id="3" name="textruta 2">
            <a:extLst>
              <a:ext uri="{FF2B5EF4-FFF2-40B4-BE49-F238E27FC236}">
                <a16:creationId xmlns:a16="http://schemas.microsoft.com/office/drawing/2014/main" id="{40023714-B0F5-4071-8CFF-040127C47AD9}"/>
              </a:ext>
            </a:extLst>
          </p:cNvPr>
          <p:cNvSpPr txBox="1"/>
          <p:nvPr/>
        </p:nvSpPr>
        <p:spPr>
          <a:xfrm>
            <a:off x="587229" y="578840"/>
            <a:ext cx="1159292" cy="369332"/>
          </a:xfrm>
          <a:prstGeom prst="rect">
            <a:avLst/>
          </a:prstGeom>
          <a:noFill/>
        </p:spPr>
        <p:txBody>
          <a:bodyPr wrap="none" rtlCol="0">
            <a:spAutoFit/>
          </a:bodyPr>
          <a:lstStyle/>
          <a:p>
            <a:r>
              <a:rPr lang="sv-SE" dirty="0"/>
              <a:t>SVEDEM</a:t>
            </a:r>
          </a:p>
        </p:txBody>
      </p:sp>
      <p:pic>
        <p:nvPicPr>
          <p:cNvPr id="4" name="Bildobjekt 3">
            <a:extLst>
              <a:ext uri="{FF2B5EF4-FFF2-40B4-BE49-F238E27FC236}">
                <a16:creationId xmlns:a16="http://schemas.microsoft.com/office/drawing/2014/main" id="{28565CE3-CD5B-405E-9043-533EA80A18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06" y="1063704"/>
            <a:ext cx="4791710" cy="2633345"/>
          </a:xfrm>
          <a:prstGeom prst="rect">
            <a:avLst/>
          </a:prstGeom>
          <a:noFill/>
        </p:spPr>
      </p:pic>
      <p:pic>
        <p:nvPicPr>
          <p:cNvPr id="5" name="Bildobjekt 4">
            <a:extLst>
              <a:ext uri="{FF2B5EF4-FFF2-40B4-BE49-F238E27FC236}">
                <a16:creationId xmlns:a16="http://schemas.microsoft.com/office/drawing/2014/main" id="{5BCBE0F0-500A-4A10-B907-98050BBFCC0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806" y="4055860"/>
            <a:ext cx="4679315" cy="2571750"/>
          </a:xfrm>
          <a:prstGeom prst="rect">
            <a:avLst/>
          </a:prstGeom>
          <a:noFill/>
        </p:spPr>
      </p:pic>
    </p:spTree>
    <p:extLst>
      <p:ext uri="{BB962C8B-B14F-4D97-AF65-F5344CB8AC3E}">
        <p14:creationId xmlns:p14="http://schemas.microsoft.com/office/powerpoint/2010/main" val="3768403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3CB84E3-7CFD-45FE-BE8A-C9219650327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7957" y="226503"/>
            <a:ext cx="9865452" cy="6467912"/>
          </a:xfrm>
          <a:prstGeom prst="rect">
            <a:avLst/>
          </a:prstGeom>
          <a:noFill/>
        </p:spPr>
      </p:pic>
    </p:spTree>
    <p:extLst>
      <p:ext uri="{BB962C8B-B14F-4D97-AF65-F5344CB8AC3E}">
        <p14:creationId xmlns:p14="http://schemas.microsoft.com/office/powerpoint/2010/main" val="3455534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763D772-269F-4A0D-85CD-E6A628D2386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4125" y="167780"/>
            <a:ext cx="9823508" cy="6484690"/>
          </a:xfrm>
          <a:prstGeom prst="rect">
            <a:avLst/>
          </a:prstGeom>
          <a:noFill/>
        </p:spPr>
      </p:pic>
    </p:spTree>
    <p:extLst>
      <p:ext uri="{BB962C8B-B14F-4D97-AF65-F5344CB8AC3E}">
        <p14:creationId xmlns:p14="http://schemas.microsoft.com/office/powerpoint/2010/main" val="3258841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F5B97EE-B093-4553-A06C-39A956B8E8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1846" y="134224"/>
            <a:ext cx="9680895" cy="6568580"/>
          </a:xfrm>
          <a:prstGeom prst="rect">
            <a:avLst/>
          </a:prstGeom>
          <a:noFill/>
        </p:spPr>
      </p:pic>
    </p:spTree>
    <p:extLst>
      <p:ext uri="{BB962C8B-B14F-4D97-AF65-F5344CB8AC3E}">
        <p14:creationId xmlns:p14="http://schemas.microsoft.com/office/powerpoint/2010/main" val="12678500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1AB4B36-9821-43A0-AA73-200A1FE717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5402" y="209725"/>
            <a:ext cx="9722840" cy="6467912"/>
          </a:xfrm>
          <a:prstGeom prst="rect">
            <a:avLst/>
          </a:prstGeom>
          <a:noFill/>
        </p:spPr>
      </p:pic>
    </p:spTree>
    <p:extLst>
      <p:ext uri="{BB962C8B-B14F-4D97-AF65-F5344CB8AC3E}">
        <p14:creationId xmlns:p14="http://schemas.microsoft.com/office/powerpoint/2010/main" val="31747287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DB4586E-00C3-4C6C-9BAA-A6EFFBD051D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16404" y="176169"/>
            <a:ext cx="9471170" cy="6551802"/>
          </a:xfrm>
          <a:prstGeom prst="rect">
            <a:avLst/>
          </a:prstGeom>
          <a:noFill/>
        </p:spPr>
      </p:pic>
    </p:spTree>
    <p:extLst>
      <p:ext uri="{BB962C8B-B14F-4D97-AF65-F5344CB8AC3E}">
        <p14:creationId xmlns:p14="http://schemas.microsoft.com/office/powerpoint/2010/main" val="39426352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CE6DD3F-6A83-4DF0-BF1D-19FB8AF4CD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1238" y="134224"/>
            <a:ext cx="9513114" cy="6652470"/>
          </a:xfrm>
          <a:prstGeom prst="rect">
            <a:avLst/>
          </a:prstGeom>
          <a:noFill/>
        </p:spPr>
      </p:pic>
    </p:spTree>
    <p:extLst>
      <p:ext uri="{BB962C8B-B14F-4D97-AF65-F5344CB8AC3E}">
        <p14:creationId xmlns:p14="http://schemas.microsoft.com/office/powerpoint/2010/main" val="51321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CF8B3C9-6812-432A-9B79-732C02BFD4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9626" y="234891"/>
            <a:ext cx="9597006" cy="6560191"/>
          </a:xfrm>
          <a:prstGeom prst="rect">
            <a:avLst/>
          </a:prstGeom>
          <a:noFill/>
        </p:spPr>
      </p:pic>
    </p:spTree>
    <p:extLst>
      <p:ext uri="{BB962C8B-B14F-4D97-AF65-F5344CB8AC3E}">
        <p14:creationId xmlns:p14="http://schemas.microsoft.com/office/powerpoint/2010/main" val="226395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FF48FE2-41CE-4DDD-B341-FB17600623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2179" y="201336"/>
            <a:ext cx="10201013" cy="6425967"/>
          </a:xfrm>
          <a:prstGeom prst="rect">
            <a:avLst/>
          </a:prstGeom>
          <a:noFill/>
        </p:spPr>
      </p:pic>
    </p:spTree>
    <p:extLst>
      <p:ext uri="{BB962C8B-B14F-4D97-AF65-F5344CB8AC3E}">
        <p14:creationId xmlns:p14="http://schemas.microsoft.com/office/powerpoint/2010/main" val="107988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470DAEB-43CD-470F-9344-768C0CB024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3673" y="285226"/>
            <a:ext cx="10352015" cy="6400800"/>
          </a:xfrm>
          <a:prstGeom prst="rect">
            <a:avLst/>
          </a:prstGeom>
          <a:noFill/>
        </p:spPr>
      </p:pic>
    </p:spTree>
    <p:extLst>
      <p:ext uri="{BB962C8B-B14F-4D97-AF65-F5344CB8AC3E}">
        <p14:creationId xmlns:p14="http://schemas.microsoft.com/office/powerpoint/2010/main" val="1042103583"/>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docProps/app.xml><?xml version="1.0" encoding="utf-8"?>
<Properties xmlns="http://schemas.openxmlformats.org/officeDocument/2006/extended-properties" xmlns:vt="http://schemas.openxmlformats.org/officeDocument/2006/docPropsVTypes">
  <Template>Powerpoint-Region Värmland</Template>
  <TotalTime>73</TotalTime>
  <Words>294</Words>
  <Application>Microsoft Office PowerPoint</Application>
  <PresentationFormat>Bredbild</PresentationFormat>
  <Paragraphs>12</Paragraphs>
  <Slides>67</Slides>
  <Notes>0</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67</vt:i4>
      </vt:variant>
    </vt:vector>
  </HeadingPairs>
  <TitlesOfParts>
    <vt:vector size="72" baseType="lpstr">
      <vt:lpstr>Arial</vt:lpstr>
      <vt:lpstr>Courier New</vt:lpstr>
      <vt:lpstr>Region Varmland</vt:lpstr>
      <vt:lpstr>Region Varmland Grå</vt:lpstr>
      <vt:lpstr>Stor rubrik</vt:lpstr>
      <vt:lpstr>Kvalitetsbokslut 2020 Vårdval Vårdcentral</vt:lpstr>
      <vt:lpstr>Region Värmland och vårdgivarna i vårdval vårdcentral har gentemot invånarna ett gemensamt ansvar att följa upp och utveckla vården. Som ett led i uppföljningen skrivs detta kvalitetsbokslut för år 2020.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Kvalitetsbokslut 2020 Vårdval Vårdcentral</dc:title>
  <dc:creator>Lars Gohde</dc:creator>
  <cp:lastModifiedBy>Berit Bryske</cp:lastModifiedBy>
  <cp:revision>4</cp:revision>
  <dcterms:created xsi:type="dcterms:W3CDTF">2021-04-29T14:39:45Z</dcterms:created>
  <dcterms:modified xsi:type="dcterms:W3CDTF">2021-04-30T09:14:15Z</dcterms:modified>
</cp:coreProperties>
</file>