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2"/>
  </p:sldMasterIdLst>
  <p:notesMasterIdLst>
    <p:notesMasterId r:id="rId6"/>
  </p:notesMasterIdLst>
  <p:handoutMasterIdLst>
    <p:handoutMasterId r:id="rId7"/>
  </p:handoutMasterIdLst>
  <p:sldIdLst>
    <p:sldId id="311" r:id="rId3"/>
    <p:sldId id="312" r:id="rId4"/>
    <p:sldId id="313" r:id="rId5"/>
  </p:sldIdLst>
  <p:sldSz cx="9144000" cy="6858000" type="screen4x3"/>
  <p:notesSz cx="6797675" cy="98567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1111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1576" autoAdjust="0"/>
  </p:normalViewPr>
  <p:slideViewPr>
    <p:cSldViewPr>
      <p:cViewPr varScale="1">
        <p:scale>
          <a:sx n="81" d="100"/>
          <a:sy n="81" d="100"/>
        </p:scale>
        <p:origin x="-15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handoutMaster" Target="handoutMasters/handoutMaster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4" y="4"/>
            <a:ext cx="2946400" cy="492125"/>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49692" y="4"/>
            <a:ext cx="2946400" cy="492125"/>
          </a:xfrm>
          <a:prstGeom prst="rect">
            <a:avLst/>
          </a:prstGeom>
        </p:spPr>
        <p:txBody>
          <a:bodyPr vert="horz" lIns="91440" tIns="45720" rIns="91440" bIns="45720" rtlCol="0"/>
          <a:lstStyle>
            <a:lvl1pPr algn="r">
              <a:defRPr sz="1200"/>
            </a:lvl1pPr>
          </a:lstStyle>
          <a:p>
            <a:fld id="{DB20BFBD-E067-4836-917D-C8CB3ABABC32}" type="datetimeFigureOut">
              <a:rPr lang="sv-SE" smtClean="0"/>
              <a:t>2017-06-29</a:t>
            </a:fld>
            <a:endParaRPr lang="sv-SE"/>
          </a:p>
        </p:txBody>
      </p:sp>
      <p:sp>
        <p:nvSpPr>
          <p:cNvPr id="4" name="Platshållare för sidfot 3"/>
          <p:cNvSpPr>
            <a:spLocks noGrp="1"/>
          </p:cNvSpPr>
          <p:nvPr>
            <p:ph type="ftr" sz="quarter" idx="2"/>
          </p:nvPr>
        </p:nvSpPr>
        <p:spPr>
          <a:xfrm>
            <a:off x="4" y="9361492"/>
            <a:ext cx="2946400" cy="493712"/>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49692" y="9361492"/>
            <a:ext cx="2946400" cy="493712"/>
          </a:xfrm>
          <a:prstGeom prst="rect">
            <a:avLst/>
          </a:prstGeom>
        </p:spPr>
        <p:txBody>
          <a:bodyPr vert="horz" lIns="91440" tIns="45720" rIns="91440" bIns="45720" rtlCol="0" anchor="b"/>
          <a:lstStyle>
            <a:lvl1pPr algn="r">
              <a:defRPr sz="1200"/>
            </a:lvl1pPr>
          </a:lstStyle>
          <a:p>
            <a:fld id="{36403ACF-5BCF-441A-96E6-985843966332}" type="slidenum">
              <a:rPr lang="sv-SE" smtClean="0"/>
              <a:t>‹#›</a:t>
            </a:fld>
            <a:endParaRPr lang="sv-SE"/>
          </a:p>
        </p:txBody>
      </p:sp>
    </p:spTree>
    <p:extLst>
      <p:ext uri="{BB962C8B-B14F-4D97-AF65-F5344CB8AC3E}">
        <p14:creationId xmlns:p14="http://schemas.microsoft.com/office/powerpoint/2010/main" val="309849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4"/>
            <a:ext cx="2945659" cy="492839"/>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7" y="4"/>
            <a:ext cx="2945659" cy="492839"/>
          </a:xfrm>
          <a:prstGeom prst="rect">
            <a:avLst/>
          </a:prstGeom>
        </p:spPr>
        <p:txBody>
          <a:bodyPr vert="horz" lIns="91440" tIns="45720" rIns="91440" bIns="45720" rtlCol="0"/>
          <a:lstStyle>
            <a:lvl1pPr algn="r">
              <a:defRPr sz="1200"/>
            </a:lvl1pPr>
          </a:lstStyle>
          <a:p>
            <a:fld id="{F98D5D77-B9F2-4108-AC6D-823E7AE72829}" type="datetimeFigureOut">
              <a:rPr lang="en-US" smtClean="0"/>
              <a:t>6/29/2017</a:t>
            </a:fld>
            <a:endParaRPr lang="en-US"/>
          </a:p>
        </p:txBody>
      </p:sp>
      <p:sp>
        <p:nvSpPr>
          <p:cNvPr id="4" name="Slide Image Placeholder 3"/>
          <p:cNvSpPr>
            <a:spLocks noGrp="1" noRot="1" noChangeAspect="1"/>
          </p:cNvSpPr>
          <p:nvPr>
            <p:ph type="sldImg" idx="2"/>
          </p:nvPr>
        </p:nvSpPr>
        <p:spPr>
          <a:xfrm>
            <a:off x="935038" y="739775"/>
            <a:ext cx="4929187" cy="36957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681974"/>
            <a:ext cx="5438140" cy="443555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4" y="9362242"/>
            <a:ext cx="2945659" cy="492839"/>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7" y="9362242"/>
            <a:ext cx="2945659" cy="492839"/>
          </a:xfrm>
          <a:prstGeom prst="rect">
            <a:avLst/>
          </a:prstGeom>
        </p:spPr>
        <p:txBody>
          <a:bodyPr vert="horz" lIns="91440" tIns="45720" rIns="91440" bIns="45720" rtlCol="0" anchor="b"/>
          <a:lstStyle>
            <a:lvl1pPr algn="r">
              <a:defRPr sz="1200"/>
            </a:lvl1pPr>
          </a:lstStyle>
          <a:p>
            <a:fld id="{05B3E59A-571A-4889-81C5-AB243F1CCCA9}" type="slidenum">
              <a:rPr lang="en-US" smtClean="0"/>
              <a:t>‹#›</a:t>
            </a:fld>
            <a:endParaRPr lang="en-US"/>
          </a:p>
        </p:txBody>
      </p:sp>
    </p:spTree>
    <p:extLst>
      <p:ext uri="{BB962C8B-B14F-4D97-AF65-F5344CB8AC3E}">
        <p14:creationId xmlns:p14="http://schemas.microsoft.com/office/powerpoint/2010/main" val="3052919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altLang="sv-SE" b="0" dirty="0" smtClean="0"/>
              <a:t>Information</a:t>
            </a:r>
            <a:r>
              <a:rPr lang="sv-SE" altLang="sv-SE" b="0" baseline="0" dirty="0" smtClean="0"/>
              <a:t> till dig som utbildningsledare. Att lyfta upp vid reflektioner och frågor.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ltLang="sv-SE" b="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sv-SE" altLang="sv-SE" b="1" dirty="0" smtClean="0"/>
              <a:t>Anna på jobbet </a:t>
            </a:r>
            <a:r>
              <a:rPr lang="sv-SE" altLang="sv-SE" dirty="0" smtClean="0"/>
              <a:t>– Annas beskriver</a:t>
            </a:r>
            <a:r>
              <a:rPr lang="sv-SE" altLang="sv-SE" baseline="0" dirty="0" smtClean="0"/>
              <a:t> att det är </a:t>
            </a:r>
            <a:r>
              <a:rPr lang="sv-SE" altLang="sv-SE" dirty="0" smtClean="0"/>
              <a:t>ett ohållbart läge på jobbet. Läget har inte förändras trots att Anna signalerat på olika vis – situationen gör henne mer stressad och leder till att hon blir sjuk. Anna har också ett liv hemma som drar i henne. Hon har en självbild om hur hon måste vara för att vara duglig, det gör henne ont men det är ändå situationen på arbetet som går överstyr och det faktum att Anna inte blir lyssnad på av ansvariga är det som driver henne i utmattning. Anna på jobbet är främst ett problem i kampen och kraschen, men kan kanske även vara aktuellt även i comebacken, eller efter comebacken. För att inte en ny krasch ska inträffa… dvs att</a:t>
            </a:r>
            <a:r>
              <a:rPr lang="sv-SE" altLang="sv-SE" baseline="0" dirty="0" smtClean="0"/>
              <a:t> det leder till sjuk igen och inte hållbar hälsa över tid. </a:t>
            </a:r>
            <a:endParaRPr lang="sv-SE" altLang="sv-SE" dirty="0" smtClean="0"/>
          </a:p>
        </p:txBody>
      </p:sp>
      <p:sp>
        <p:nvSpPr>
          <p:cNvPr id="4" name="Platshållare för bildnummer 3"/>
          <p:cNvSpPr>
            <a:spLocks noGrp="1"/>
          </p:cNvSpPr>
          <p:nvPr>
            <p:ph type="sldNum" sz="quarter" idx="10"/>
          </p:nvPr>
        </p:nvSpPr>
        <p:spPr/>
        <p:txBody>
          <a:bodyPr/>
          <a:lstStyle/>
          <a:p>
            <a:fld id="{05B3E59A-571A-4889-81C5-AB243F1CCCA9}" type="slidenum">
              <a:rPr lang="en-US" smtClean="0"/>
              <a:t>1</a:t>
            </a:fld>
            <a:endParaRPr lang="en-US"/>
          </a:p>
        </p:txBody>
      </p:sp>
    </p:spTree>
    <p:extLst>
      <p:ext uri="{BB962C8B-B14F-4D97-AF65-F5344CB8AC3E}">
        <p14:creationId xmlns:p14="http://schemas.microsoft.com/office/powerpoint/2010/main" val="2200114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altLang="sv-SE" b="0" dirty="0" smtClean="0"/>
              <a:t>Information</a:t>
            </a:r>
            <a:r>
              <a:rPr lang="sv-SE" altLang="sv-SE" b="0" baseline="0" dirty="0" smtClean="0"/>
              <a:t> till dig som utbildningsledare. Att lyfta upp vid reflektioner och frågor.</a:t>
            </a:r>
          </a:p>
          <a:p>
            <a:endParaRPr lang="sv-SE" altLang="sv-SE" b="1" dirty="0" smtClean="0"/>
          </a:p>
          <a:p>
            <a:r>
              <a:rPr lang="sv-SE" altLang="sv-SE" b="1" dirty="0" smtClean="0"/>
              <a:t>Annas ständiga kamp – </a:t>
            </a:r>
            <a:r>
              <a:rPr lang="sv-SE" altLang="sv-SE" dirty="0" smtClean="0"/>
              <a:t>Anna kämpar genom hela resan. Kampen ser lite olika ut men den pågår genom alla faser. Problemet med Annas ständiga kamp är att varken hon eller någon annan riktigt förstår den. För Anna är den ju en del av henne, att upprätthålla självbilden som duglig och kapabel, som effektiv och kunnig. Annas kamp visar sig i att hon inte förstår att hon är sjuk, att hon inte lyssnar på sin egen kropp, inte på sin omgivning, inte på sina egna behov. Att hon i kraschen trots att hon nästan inte kan röra sig rent fysiskt, tänker att hon ska till jobbet. Att hon överväger att gå till jobbet fastän hon känslor av att inte vilja leva. Om hon söker hjälp och inte blir bemött med tillit så kommer hon vända det mot sig själv. När läkaren varnar henne för att FK inte kommer godkänna hennes sjukskrivning så blir hennes förståelse att hon kanske inte är sjuk då. Annas kamp handlar om lojaliteten med kollegorna. Men att vara oklanderlig i sitt yrke. Kampen är en stark motkraft för att Anna ska bli frisk och komma tillbaka eftersom den hindrar henne från att lyssna på sig själv, hindrar andra från att förstå hur dåligt hon mår och att hon behöver hjälp. Men Annas kamp är också det som gör att hon kommer vidare framåt men utan stöd så skenar hon iväg, i jakten på effektivitet och duglighet. Kampen hindrar Anna från att få den återhämtning och läkning hon behöver. Det är först när Anna erkänner för sig själv att hon är sjuk som kampen avtar något, men då tar systemet vid och hon får kämpa mot fyrkantighet och regler, det är så lätt för Anna att igen släppa på sina egna behov. Annas ständiga kamp finns med genom hela resan. </a:t>
            </a:r>
          </a:p>
          <a:p>
            <a:endParaRPr lang="sv-SE" altLang="sv-SE" dirty="0" smtClean="0"/>
          </a:p>
          <a:p>
            <a:r>
              <a:rPr lang="sv-SE" altLang="sv-SE" b="1" dirty="0" smtClean="0"/>
              <a:t>Annas behov av stöd – </a:t>
            </a:r>
            <a:r>
              <a:rPr lang="sv-SE" altLang="sv-SE" dirty="0" smtClean="0"/>
              <a:t>Anna behöver kontakt med sin chef under hela resan. Anna vill känna att chefen bryr sig, utan att lägga sig i. Hon tycker att hon försökt berätta för sin chef att arbetssituationen inte är hållbar och vill att chefen bekräftar henne i det, men det händer inte. Blir Anna bortglömd här, alltså om hon inte får kontakt med sin chef så uppstår det lätt en kil som är svår att få bort senare. Anna ser chefen som delvis ansvarig för den situation som uppstått och Anna vill inte att chefen frågar hur hon mår, när hon kommer tillbaka eller hur länge hon tror att hon behöver vara sjuk. Anna vill ha medmänsklighet. </a:t>
            </a:r>
          </a:p>
          <a:p>
            <a:r>
              <a:rPr lang="sv-SE" altLang="sv-SE" dirty="0" smtClean="0"/>
              <a:t>I början behöver Anna ren omvårdnad. När läkaren säger att hon ska gå ut i skogen så förstår hon inte eftersom hon inte ens har ork att ta på sig jackan. När läkaren föreslår medicin så vill hon inte ha det, hon vill bli frisk och ser inte att medicinen kommer göra det för henne. Hon vill ha verktyg och GÖRA sig frisk. När hon inte får hjälp att förstå sin situation så gissar hon, hon förminskar sina symptom och testar sina förmågor vilket gör henne än mer sjuk. Anna får hjälp, hon få insatser men beskriver hur de ofta kommer helt fel. Om rehab-mötet kommer innan hon själv på riktigt förstått sin situation så kommer det inte att hjälpa henne utan riskerar istället att göra henne mer sjuk, eftersom Anna innan erkännandet inte kan se hur dålig hon är. I kontakten med läkaren behöver hon förstå vad som är rimliga mål under en sjukskrivning, vad som är hoppfulla signaler om att hon är på rätt väg. Hon behöver höra att det är inte att starta eget företag som målet utan att le en gång om dagen, att träffa tre personer på en vecka. Annas behov av stöd handlar mycket om timing och att stödet möter Annas reella behov, där och då. Behov som Anna inte alltid är öppen utan som hon kanske behöver hjälp att uttala. Annas behov av stöd följer genom hela resan men ser mycket olika ut. Rätt stöd vid rätt tillfälle kan göra att resan förkortas.</a:t>
            </a:r>
          </a:p>
        </p:txBody>
      </p:sp>
      <p:sp>
        <p:nvSpPr>
          <p:cNvPr id="4" name="Platshållare för bildnummer 3"/>
          <p:cNvSpPr>
            <a:spLocks noGrp="1"/>
          </p:cNvSpPr>
          <p:nvPr>
            <p:ph type="sldNum" sz="quarter" idx="10"/>
          </p:nvPr>
        </p:nvSpPr>
        <p:spPr/>
        <p:txBody>
          <a:bodyPr/>
          <a:lstStyle/>
          <a:p>
            <a:fld id="{05B3E59A-571A-4889-81C5-AB243F1CCCA9}" type="slidenum">
              <a:rPr lang="en-US" smtClean="0"/>
              <a:t>2</a:t>
            </a:fld>
            <a:endParaRPr lang="en-US"/>
          </a:p>
        </p:txBody>
      </p:sp>
    </p:spTree>
    <p:extLst>
      <p:ext uri="{BB962C8B-B14F-4D97-AF65-F5344CB8AC3E}">
        <p14:creationId xmlns:p14="http://schemas.microsoft.com/office/powerpoint/2010/main" val="3401723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altLang="sv-SE" b="0" dirty="0" smtClean="0"/>
              <a:t>Information</a:t>
            </a:r>
            <a:r>
              <a:rPr lang="sv-SE" altLang="sv-SE" b="0" baseline="0" dirty="0" smtClean="0"/>
              <a:t> till dig som utbildningsledare. Att lyfta upp vid reflektioner och frågor.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ltLang="sv-SE" b="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sv-SE" altLang="sv-SE" b="1" dirty="0" smtClean="0"/>
              <a:t>Annas väg tillbaka </a:t>
            </a:r>
            <a:r>
              <a:rPr lang="sv-SE" altLang="sv-SE" dirty="0" smtClean="0"/>
              <a:t>– Annas väg tillbaka börjar först i fotfästet, säger hon själv. Det är först här hon vågar tro på en framtid, även om den bara är en vecka fram. Anna har förstått att hon behöver ändra saker i sitt liv, i sitt beteende för att kunna komma tillbaka. Hon ser att hon behöver bli bättre på att lyssna på sig själv, att ta tid för sig själv och ta ansvar för sina behov av återhämtning och lugn. Här har Anna ett rehabiliteringsmöte med Försäkringskassan, arbetsgivaren och läkaren och det tycker Anna är bra. Men det är svårt för Anna att hålla i sina behov och hon vill gärna vara kapabel och duglig, hon har svårt att säga nej och blir glad när andra hjälper henne att bromsa. Hon berättar att om det kopplas på en bra HR-konsult så har hon ofta haft hjälp av det. Hon säger att då har planen framåt känns bra. Får hon veta att hon inte ska tillbaka till samma arbetsplats så hjälper det. Får hon hjälp att förstå att det är okej att må dåligt bara av parkeringen eller arbetskläderna så är det bra. Får hon hjälp med att se att det får ta tid, att social träning kan vara ett steg ett så är det hjälpsamt. Små steg tillbaka hjälper Anna. Men det finns stora risker här. Anna upplever att hon möter ett fyrkantigt system med regler och procentsatser. Hon blir en länk mellan olika parter som tycker saker i hennes återgång och planen som de kom överens om går lätt att frångå på arbetsplatsen. Hon orkar inte bråka… Hon jobbar 8 timmar, 2 dagar i veckan fast det egentligen inte alls passar hennes behov för att må bra, hon jobbar 50% fastän hon egentligen bara orkar 37%. Får Annas behov vara vägledande här, att hon kan få frihet att själv bestämma  hur hon ska fördela sin tid så fungerar det väl för Anna, då tar hon ansvar för sina behov och testar lite utifrån vad som fungerar hemma och på jobbet. Då kan hon träna på att lämna barnen på förskolan fastän hon är hemma, då kan hon testa hur det blir om hon göra alla ärenden en dag eller om det är bättre att sprida ut dem. Anna behöver frihet att testa sig fram vad som fungerar så hon hinner återhämta sig mellan arbetspassen. Hon behöver mycket tid själv och det sliter hon med, en flexibel arbetsgivare kan hjälpa Anna att bli frisk och stabil i sin tillbakagång i arbete. Annas väg tillbaka börjar i fotfästet och pågår långt efter att hon är tillbaka på schema i arbete.</a:t>
            </a:r>
          </a:p>
        </p:txBody>
      </p:sp>
      <p:sp>
        <p:nvSpPr>
          <p:cNvPr id="4" name="Platshållare för bildnummer 3"/>
          <p:cNvSpPr>
            <a:spLocks noGrp="1"/>
          </p:cNvSpPr>
          <p:nvPr>
            <p:ph type="sldNum" sz="quarter" idx="10"/>
          </p:nvPr>
        </p:nvSpPr>
        <p:spPr/>
        <p:txBody>
          <a:bodyPr/>
          <a:lstStyle/>
          <a:p>
            <a:fld id="{05B3E59A-571A-4889-81C5-AB243F1CCCA9}" type="slidenum">
              <a:rPr lang="en-US" smtClean="0"/>
              <a:t>3</a:t>
            </a:fld>
            <a:endParaRPr lang="en-US"/>
          </a:p>
        </p:txBody>
      </p:sp>
    </p:spTree>
    <p:extLst>
      <p:ext uri="{BB962C8B-B14F-4D97-AF65-F5344CB8AC3E}">
        <p14:creationId xmlns:p14="http://schemas.microsoft.com/office/powerpoint/2010/main" val="22226936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sv-SE" smtClean="0"/>
              <a:t>Klicka här för att ändra format</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US"/>
          </a:p>
        </p:txBody>
      </p:sp>
      <p:sp>
        <p:nvSpPr>
          <p:cNvPr id="4" name="Date Placeholder 3"/>
          <p:cNvSpPr>
            <a:spLocks noGrp="1"/>
          </p:cNvSpPr>
          <p:nvPr>
            <p:ph type="dt" sz="half" idx="10"/>
          </p:nvPr>
        </p:nvSpPr>
        <p:spPr/>
        <p:txBody>
          <a:bodyPr/>
          <a:lstStyle/>
          <a:p>
            <a:fld id="{EBCD5785-8A43-4CC4-A705-D4AA7E8DB57F}" type="datetimeFigureOut">
              <a:rPr lang="en-US" smtClean="0">
                <a:solidFill>
                  <a:prstClr val="black">
                    <a:tint val="75000"/>
                  </a:prstClr>
                </a:solidFill>
              </a:rPr>
              <a:pPr/>
              <a:t>6/29/2017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72949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a:p>
        </p:txBody>
      </p:sp>
      <p:sp>
        <p:nvSpPr>
          <p:cNvPr id="3" name="Vertical Text Placeholder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Date Placeholder 3"/>
          <p:cNvSpPr>
            <a:spLocks noGrp="1"/>
          </p:cNvSpPr>
          <p:nvPr>
            <p:ph type="dt" sz="half" idx="10"/>
          </p:nvPr>
        </p:nvSpPr>
        <p:spPr/>
        <p:txBody>
          <a:bodyPr/>
          <a:lstStyle/>
          <a:p>
            <a:fld id="{EBCD5785-8A43-4CC4-A705-D4AA7E8DB57F}" type="datetimeFigureOut">
              <a:rPr lang="en-US" smtClean="0">
                <a:solidFill>
                  <a:prstClr val="black">
                    <a:tint val="75000"/>
                  </a:prstClr>
                </a:solidFill>
              </a:rPr>
              <a:pPr/>
              <a:t>6/29/2017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48420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sv-SE" smtClean="0"/>
              <a:t>Klicka här för att ändra format</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Date Placeholder 3"/>
          <p:cNvSpPr>
            <a:spLocks noGrp="1"/>
          </p:cNvSpPr>
          <p:nvPr>
            <p:ph type="dt" sz="half" idx="10"/>
          </p:nvPr>
        </p:nvSpPr>
        <p:spPr/>
        <p:txBody>
          <a:bodyPr/>
          <a:lstStyle/>
          <a:p>
            <a:fld id="{EBCD5785-8A43-4CC4-A705-D4AA7E8DB57F}" type="datetimeFigureOut">
              <a:rPr lang="en-US" smtClean="0">
                <a:solidFill>
                  <a:prstClr val="black">
                    <a:tint val="75000"/>
                  </a:prstClr>
                </a:solidFill>
              </a:rPr>
              <a:pPr/>
              <a:t>6/29/2017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2263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a:p>
        </p:txBody>
      </p:sp>
      <p:sp>
        <p:nvSpPr>
          <p:cNvPr id="3" name="Content Placeholder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Date Placeholder 3"/>
          <p:cNvSpPr>
            <a:spLocks noGrp="1"/>
          </p:cNvSpPr>
          <p:nvPr>
            <p:ph type="dt" sz="half" idx="10"/>
          </p:nvPr>
        </p:nvSpPr>
        <p:spPr/>
        <p:txBody>
          <a:bodyPr/>
          <a:lstStyle/>
          <a:p>
            <a:fld id="{EBCD5785-8A43-4CC4-A705-D4AA7E8DB57F}" type="datetimeFigureOut">
              <a:rPr lang="en-US" smtClean="0">
                <a:solidFill>
                  <a:prstClr val="black">
                    <a:tint val="75000"/>
                  </a:prstClr>
                </a:solidFill>
              </a:rPr>
              <a:pPr/>
              <a:t>6/29/2017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29493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Date Placeholder 3"/>
          <p:cNvSpPr>
            <a:spLocks noGrp="1"/>
          </p:cNvSpPr>
          <p:nvPr>
            <p:ph type="dt" sz="half" idx="10"/>
          </p:nvPr>
        </p:nvSpPr>
        <p:spPr/>
        <p:txBody>
          <a:bodyPr/>
          <a:lstStyle/>
          <a:p>
            <a:fld id="{EBCD5785-8A43-4CC4-A705-D4AA7E8DB57F}" type="datetimeFigureOut">
              <a:rPr lang="en-US" smtClean="0">
                <a:solidFill>
                  <a:prstClr val="black">
                    <a:tint val="75000"/>
                  </a:prstClr>
                </a:solidFill>
              </a:rPr>
              <a:pPr/>
              <a:t>6/29/2017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21855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5" name="Date Placeholder 4"/>
          <p:cNvSpPr>
            <a:spLocks noGrp="1"/>
          </p:cNvSpPr>
          <p:nvPr>
            <p:ph type="dt" sz="half" idx="10"/>
          </p:nvPr>
        </p:nvSpPr>
        <p:spPr/>
        <p:txBody>
          <a:bodyPr/>
          <a:lstStyle/>
          <a:p>
            <a:fld id="{EBCD5785-8A43-4CC4-A705-D4AA7E8DB57F}" type="datetimeFigureOut">
              <a:rPr lang="en-US" smtClean="0">
                <a:solidFill>
                  <a:prstClr val="black">
                    <a:tint val="75000"/>
                  </a:prstClr>
                </a:solidFill>
              </a:rPr>
              <a:pPr/>
              <a:t>6/29/2017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12849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smtClean="0"/>
              <a:t>Klicka här för att ändra format</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7" name="Date Placeholder 6"/>
          <p:cNvSpPr>
            <a:spLocks noGrp="1"/>
          </p:cNvSpPr>
          <p:nvPr>
            <p:ph type="dt" sz="half" idx="10"/>
          </p:nvPr>
        </p:nvSpPr>
        <p:spPr/>
        <p:txBody>
          <a:bodyPr/>
          <a:lstStyle/>
          <a:p>
            <a:fld id="{EBCD5785-8A43-4CC4-A705-D4AA7E8DB57F}" type="datetimeFigureOut">
              <a:rPr lang="en-US" smtClean="0">
                <a:solidFill>
                  <a:prstClr val="black">
                    <a:tint val="75000"/>
                  </a:prstClr>
                </a:solidFill>
              </a:rPr>
              <a:pPr/>
              <a:t>6/29/2017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49566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a:p>
        </p:txBody>
      </p:sp>
      <p:sp>
        <p:nvSpPr>
          <p:cNvPr id="3" name="Date Placeholder 2"/>
          <p:cNvSpPr>
            <a:spLocks noGrp="1"/>
          </p:cNvSpPr>
          <p:nvPr>
            <p:ph type="dt" sz="half" idx="10"/>
          </p:nvPr>
        </p:nvSpPr>
        <p:spPr/>
        <p:txBody>
          <a:bodyPr/>
          <a:lstStyle/>
          <a:p>
            <a:fld id="{EBCD5785-8A43-4CC4-A705-D4AA7E8DB57F}" type="datetimeFigureOut">
              <a:rPr lang="en-US" smtClean="0">
                <a:solidFill>
                  <a:prstClr val="black">
                    <a:tint val="75000"/>
                  </a:prstClr>
                </a:solidFill>
              </a:rPr>
              <a:pPr/>
              <a:t>6/29/2017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60417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CD5785-8A43-4CC4-A705-D4AA7E8DB57F}" type="datetimeFigureOut">
              <a:rPr lang="en-US" smtClean="0">
                <a:solidFill>
                  <a:prstClr val="black">
                    <a:tint val="75000"/>
                  </a:prstClr>
                </a:solidFill>
              </a:rPr>
              <a:pPr/>
              <a:t>6/29/2017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428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EBCD5785-8A43-4CC4-A705-D4AA7E8DB57F}" type="datetimeFigureOut">
              <a:rPr lang="en-US" smtClean="0">
                <a:solidFill>
                  <a:prstClr val="black">
                    <a:tint val="75000"/>
                  </a:prstClr>
                </a:solidFill>
              </a:rPr>
              <a:pPr/>
              <a:t>6/29/2017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74500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EBCD5785-8A43-4CC4-A705-D4AA7E8DB57F}" type="datetimeFigureOut">
              <a:rPr lang="en-US" smtClean="0">
                <a:solidFill>
                  <a:prstClr val="black">
                    <a:tint val="75000"/>
                  </a:prstClr>
                </a:solidFill>
              </a:rPr>
              <a:pPr/>
              <a:t>6/29/2017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70596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CD5785-8A43-4CC4-A705-D4AA7E8DB57F}" type="datetimeFigureOut">
              <a:rPr lang="en-US" smtClean="0">
                <a:solidFill>
                  <a:prstClr val="black">
                    <a:tint val="75000"/>
                  </a:prstClr>
                </a:solidFill>
              </a:rPr>
              <a:pPr/>
              <a:t>6/29/2017</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01925762"/>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sz="quarter" idx="10"/>
          </p:nvPr>
        </p:nvSpPr>
        <p:spPr>
          <a:xfrm>
            <a:off x="1110466" y="875644"/>
            <a:ext cx="7140794" cy="729511"/>
          </a:xfrm>
        </p:spPr>
        <p:txBody>
          <a:bodyPr/>
          <a:lstStyle/>
          <a:p>
            <a:pPr>
              <a:tabLst>
                <a:tab pos="371475" algn="l"/>
                <a:tab pos="2336800" algn="l"/>
                <a:tab pos="4181475" algn="l"/>
              </a:tabLst>
            </a:pPr>
            <a:r>
              <a:rPr lang="sv-SE" sz="1333" b="1" dirty="0"/>
              <a:t>	 </a:t>
            </a:r>
            <a:r>
              <a:rPr lang="sv-SE" sz="1500" b="1" dirty="0" smtClean="0"/>
              <a:t>Anna sänder ut</a:t>
            </a:r>
            <a:r>
              <a:rPr lang="sv-SE" sz="1500" b="1" dirty="0"/>
              <a:t>	</a:t>
            </a:r>
            <a:r>
              <a:rPr lang="sv-SE" sz="1500" b="1" dirty="0" smtClean="0"/>
              <a:t>Anna </a:t>
            </a:r>
            <a:r>
              <a:rPr lang="sv-SE" sz="1500" b="1" dirty="0"/>
              <a:t>sjukanmäler 	Anna har kontakt</a:t>
            </a:r>
            <a:br>
              <a:rPr lang="sv-SE" sz="1500" b="1" dirty="0"/>
            </a:br>
            <a:r>
              <a:rPr lang="sv-SE" sz="1500" b="1" dirty="0"/>
              <a:t>	</a:t>
            </a:r>
            <a:r>
              <a:rPr lang="sv-SE" sz="1500" b="1" dirty="0" smtClean="0"/>
              <a:t>  tidiga signaler	  </a:t>
            </a:r>
            <a:r>
              <a:rPr lang="sv-SE" sz="1500" b="1" dirty="0"/>
              <a:t>sig flera gånger	    med vården</a:t>
            </a:r>
            <a:r>
              <a:rPr lang="sv-SE" sz="1333" b="1" dirty="0"/>
              <a:t>		</a:t>
            </a:r>
          </a:p>
        </p:txBody>
      </p:sp>
      <p:sp>
        <p:nvSpPr>
          <p:cNvPr id="3" name="Rubrik 2"/>
          <p:cNvSpPr>
            <a:spLocks noGrp="1"/>
          </p:cNvSpPr>
          <p:nvPr>
            <p:ph type="title"/>
          </p:nvPr>
        </p:nvSpPr>
        <p:spPr>
          <a:xfrm>
            <a:off x="1005713" y="-26794"/>
            <a:ext cx="6858000" cy="952500"/>
          </a:xfrm>
        </p:spPr>
        <p:txBody>
          <a:bodyPr>
            <a:normAutofit fontScale="90000"/>
          </a:bodyPr>
          <a:lstStyle/>
          <a:p>
            <a:pPr>
              <a:tabLst>
                <a:tab pos="1793803" algn="l"/>
              </a:tabLst>
            </a:pPr>
            <a:r>
              <a:rPr lang="sv-SE" dirty="0" smtClean="0">
                <a:solidFill>
                  <a:schemeClr val="accent5">
                    <a:lumMod val="75000"/>
                  </a:schemeClr>
                </a:solidFill>
              </a:rPr>
              <a:t>FÖRE</a:t>
            </a:r>
            <a:r>
              <a:rPr lang="sv-SE" dirty="0" smtClean="0"/>
              <a:t/>
            </a:r>
            <a:br>
              <a:rPr lang="sv-SE" dirty="0" smtClean="0"/>
            </a:br>
            <a:r>
              <a:rPr lang="sv-SE" sz="2250" dirty="0"/>
              <a:t>Anna på jobbet</a:t>
            </a:r>
          </a:p>
        </p:txBody>
      </p:sp>
      <p:sp>
        <p:nvSpPr>
          <p:cNvPr id="5" name="Rundad rektangulär 4"/>
          <p:cNvSpPr/>
          <p:nvPr/>
        </p:nvSpPr>
        <p:spPr>
          <a:xfrm>
            <a:off x="167511" y="131885"/>
            <a:ext cx="1380153" cy="840080"/>
          </a:xfrm>
          <a:prstGeom prst="wedgeRoundRectCallout">
            <a:avLst>
              <a:gd name="adj1" fmla="val 50308"/>
              <a:gd name="adj2" fmla="val 66625"/>
              <a:gd name="adj3" fmla="val 16667"/>
            </a:avLst>
          </a:prstGeom>
          <a:ln>
            <a:solidFill>
              <a:schemeClr val="accent5"/>
            </a:solidFill>
          </a:ln>
        </p:spPr>
        <p:style>
          <a:lnRef idx="2">
            <a:schemeClr val="dk1"/>
          </a:lnRef>
          <a:fillRef idx="1">
            <a:schemeClr val="lt1"/>
          </a:fillRef>
          <a:effectRef idx="0">
            <a:schemeClr val="dk1"/>
          </a:effectRef>
          <a:fontRef idx="minor">
            <a:schemeClr val="dk1"/>
          </a:fontRef>
        </p:style>
        <p:txBody>
          <a:bodyPr rtlCol="0" anchor="ctr"/>
          <a:lstStyle/>
          <a:p>
            <a:pPr algn="ctr"/>
            <a:r>
              <a:rPr lang="sv-SE" sz="1400" b="1" i="1" dirty="0">
                <a:solidFill>
                  <a:schemeClr val="accent5">
                    <a:lumMod val="75000"/>
                  </a:schemeClr>
                </a:solidFill>
              </a:rPr>
              <a:t>”Jag ljög om att jag hade magsjuka”</a:t>
            </a:r>
          </a:p>
        </p:txBody>
      </p:sp>
      <p:cxnSp>
        <p:nvCxnSpPr>
          <p:cNvPr id="8" name="Rak 7"/>
          <p:cNvCxnSpPr/>
          <p:nvPr/>
        </p:nvCxnSpPr>
        <p:spPr>
          <a:xfrm>
            <a:off x="1134801" y="1504387"/>
            <a:ext cx="5880653" cy="0"/>
          </a:xfrm>
          <a:prstGeom prst="line">
            <a:avLst/>
          </a:prstGeom>
          <a:ln w="19050" cap="rnd">
            <a:solidFill>
              <a:schemeClr val="bg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 name="Rak 8"/>
          <p:cNvCxnSpPr/>
          <p:nvPr/>
        </p:nvCxnSpPr>
        <p:spPr>
          <a:xfrm>
            <a:off x="1126919" y="3157984"/>
            <a:ext cx="5880653" cy="0"/>
          </a:xfrm>
          <a:prstGeom prst="line">
            <a:avLst/>
          </a:prstGeom>
          <a:ln w="19050" cap="rnd">
            <a:solidFill>
              <a:schemeClr val="bg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 name="Rak 9"/>
          <p:cNvCxnSpPr/>
          <p:nvPr/>
        </p:nvCxnSpPr>
        <p:spPr>
          <a:xfrm>
            <a:off x="1134801" y="4983584"/>
            <a:ext cx="5880653" cy="0"/>
          </a:xfrm>
          <a:prstGeom prst="line">
            <a:avLst/>
          </a:prstGeom>
          <a:ln w="19050" cap="rnd">
            <a:solidFill>
              <a:schemeClr val="bg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 name="Rak 10"/>
          <p:cNvCxnSpPr/>
          <p:nvPr/>
        </p:nvCxnSpPr>
        <p:spPr>
          <a:xfrm>
            <a:off x="1152319" y="6707336"/>
            <a:ext cx="5880653" cy="0"/>
          </a:xfrm>
          <a:prstGeom prst="line">
            <a:avLst/>
          </a:prstGeom>
          <a:ln w="19050" cap="rnd">
            <a:solidFill>
              <a:schemeClr val="bg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 name="Rak 11"/>
          <p:cNvCxnSpPr/>
          <p:nvPr/>
        </p:nvCxnSpPr>
        <p:spPr>
          <a:xfrm>
            <a:off x="1111424" y="1238696"/>
            <a:ext cx="15495" cy="51426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Rak 24"/>
          <p:cNvCxnSpPr/>
          <p:nvPr/>
        </p:nvCxnSpPr>
        <p:spPr>
          <a:xfrm>
            <a:off x="3157364" y="1268760"/>
            <a:ext cx="0" cy="5112568"/>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Rak 30"/>
          <p:cNvCxnSpPr/>
          <p:nvPr/>
        </p:nvCxnSpPr>
        <p:spPr>
          <a:xfrm>
            <a:off x="5169272" y="1278454"/>
            <a:ext cx="0" cy="5102874"/>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Rak 31"/>
          <p:cNvCxnSpPr/>
          <p:nvPr/>
        </p:nvCxnSpPr>
        <p:spPr>
          <a:xfrm>
            <a:off x="7020272" y="1238696"/>
            <a:ext cx="12700" cy="5142632"/>
          </a:xfrm>
          <a:prstGeom prst="line">
            <a:avLst/>
          </a:prstGeom>
        </p:spPr>
        <p:style>
          <a:lnRef idx="1">
            <a:schemeClr val="accent1"/>
          </a:lnRef>
          <a:fillRef idx="0">
            <a:schemeClr val="accent1"/>
          </a:fillRef>
          <a:effectRef idx="0">
            <a:schemeClr val="accent1"/>
          </a:effectRef>
          <a:fontRef idx="minor">
            <a:schemeClr val="tx1"/>
          </a:fontRef>
        </p:style>
      </p:cxnSp>
      <p:sp>
        <p:nvSpPr>
          <p:cNvPr id="27" name="textruta 26"/>
          <p:cNvSpPr txBox="1"/>
          <p:nvPr/>
        </p:nvSpPr>
        <p:spPr>
          <a:xfrm>
            <a:off x="0" y="6516052"/>
            <a:ext cx="9144000" cy="369332"/>
          </a:xfrm>
          <a:prstGeom prst="rect">
            <a:avLst/>
          </a:prstGeom>
          <a:solidFill>
            <a:schemeClr val="tx1"/>
          </a:solidFill>
        </p:spPr>
        <p:txBody>
          <a:bodyPr wrap="square" rtlCol="0">
            <a:spAutoFit/>
          </a:bodyPr>
          <a:lstStyle/>
          <a:p>
            <a:r>
              <a:rPr lang="sv-SE" b="1" dirty="0" smtClean="0">
                <a:solidFill>
                  <a:schemeClr val="bg1"/>
                </a:solidFill>
              </a:rPr>
              <a:t>KUPO – Kompetensutveckling om psykisk ohälsa för offentliga arbetsgivare</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5220" y="5024232"/>
            <a:ext cx="1839268" cy="11035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8" name="Grupp 27"/>
          <p:cNvGrpSpPr/>
          <p:nvPr/>
        </p:nvGrpSpPr>
        <p:grpSpPr>
          <a:xfrm>
            <a:off x="212921" y="1772816"/>
            <a:ext cx="790575" cy="847725"/>
            <a:chOff x="7285438" y="2345677"/>
            <a:chExt cx="790575" cy="847725"/>
          </a:xfrm>
        </p:grpSpPr>
        <p:pic>
          <p:nvPicPr>
            <p:cNvPr id="29" name="Bildobjekt 28"/>
            <p:cNvPicPr>
              <a:picLocks noChangeAspect="1"/>
            </p:cNvPicPr>
            <p:nvPr/>
          </p:nvPicPr>
          <p:blipFill>
            <a:blip r:embed="rId4"/>
            <a:stretch>
              <a:fillRect/>
            </a:stretch>
          </p:blipFill>
          <p:spPr>
            <a:xfrm>
              <a:off x="7285438" y="2345677"/>
              <a:ext cx="790575" cy="847725"/>
            </a:xfrm>
            <a:prstGeom prst="rect">
              <a:avLst/>
            </a:prstGeom>
          </p:spPr>
        </p:pic>
        <p:sp>
          <p:nvSpPr>
            <p:cNvPr id="33" name="textruta 32"/>
            <p:cNvSpPr txBox="1"/>
            <p:nvPr/>
          </p:nvSpPr>
          <p:spPr>
            <a:xfrm>
              <a:off x="7380312" y="2747727"/>
              <a:ext cx="576064" cy="276999"/>
            </a:xfrm>
            <a:prstGeom prst="rect">
              <a:avLst/>
            </a:prstGeom>
            <a:noFill/>
          </p:spPr>
          <p:txBody>
            <a:bodyPr wrap="square" rtlCol="0">
              <a:spAutoFit/>
            </a:bodyPr>
            <a:lstStyle/>
            <a:p>
              <a:pPr algn="ctr"/>
              <a:r>
                <a:rPr lang="sv-SE" sz="1200" b="1" dirty="0" smtClean="0">
                  <a:latin typeface="Calibri Light" pitchFamily="34" charset="0"/>
                </a:rPr>
                <a:t>GÖR</a:t>
              </a:r>
              <a:endParaRPr lang="sv-SE" sz="1200" b="1" dirty="0">
                <a:latin typeface="Calibri Light" pitchFamily="34" charset="0"/>
              </a:endParaRPr>
            </a:p>
          </p:txBody>
        </p:sp>
      </p:grpSp>
      <p:grpSp>
        <p:nvGrpSpPr>
          <p:cNvPr id="34" name="Grupp 33"/>
          <p:cNvGrpSpPr/>
          <p:nvPr/>
        </p:nvGrpSpPr>
        <p:grpSpPr>
          <a:xfrm>
            <a:off x="158264" y="3564992"/>
            <a:ext cx="838200" cy="838200"/>
            <a:chOff x="7263161" y="3245208"/>
            <a:chExt cx="838200" cy="838200"/>
          </a:xfrm>
        </p:grpSpPr>
        <p:pic>
          <p:nvPicPr>
            <p:cNvPr id="35" name="Bildobjekt 34"/>
            <p:cNvPicPr>
              <a:picLocks noChangeAspect="1"/>
            </p:cNvPicPr>
            <p:nvPr/>
          </p:nvPicPr>
          <p:blipFill>
            <a:blip r:embed="rId5"/>
            <a:stretch>
              <a:fillRect/>
            </a:stretch>
          </p:blipFill>
          <p:spPr>
            <a:xfrm>
              <a:off x="7263161" y="3245208"/>
              <a:ext cx="838200" cy="838200"/>
            </a:xfrm>
            <a:prstGeom prst="rect">
              <a:avLst/>
            </a:prstGeom>
          </p:spPr>
        </p:pic>
        <p:sp>
          <p:nvSpPr>
            <p:cNvPr id="36" name="textruta 35"/>
            <p:cNvSpPr txBox="1"/>
            <p:nvPr/>
          </p:nvSpPr>
          <p:spPr>
            <a:xfrm>
              <a:off x="7285438" y="3547710"/>
              <a:ext cx="800508" cy="276999"/>
            </a:xfrm>
            <a:prstGeom prst="rect">
              <a:avLst/>
            </a:prstGeom>
            <a:noFill/>
          </p:spPr>
          <p:txBody>
            <a:bodyPr wrap="square" rtlCol="0">
              <a:spAutoFit/>
            </a:bodyPr>
            <a:lstStyle/>
            <a:p>
              <a:r>
                <a:rPr lang="sv-SE" sz="1200" b="1" dirty="0" smtClean="0">
                  <a:latin typeface="Calibri Light" pitchFamily="34" charset="0"/>
                </a:rPr>
                <a:t>KONTAKT</a:t>
              </a:r>
              <a:endParaRPr lang="sv-SE" sz="1200" b="1" dirty="0">
                <a:latin typeface="Calibri Light" pitchFamily="34" charset="0"/>
              </a:endParaRPr>
            </a:p>
          </p:txBody>
        </p:sp>
      </p:grpSp>
      <p:grpSp>
        <p:nvGrpSpPr>
          <p:cNvPr id="37" name="Grupp 36"/>
          <p:cNvGrpSpPr/>
          <p:nvPr/>
        </p:nvGrpSpPr>
        <p:grpSpPr>
          <a:xfrm>
            <a:off x="201782" y="5299118"/>
            <a:ext cx="812852" cy="828675"/>
            <a:chOff x="7279266" y="4152222"/>
            <a:chExt cx="812852" cy="828675"/>
          </a:xfrm>
        </p:grpSpPr>
        <p:pic>
          <p:nvPicPr>
            <p:cNvPr id="38" name="Bildobjekt 37"/>
            <p:cNvPicPr>
              <a:picLocks noChangeAspect="1"/>
            </p:cNvPicPr>
            <p:nvPr/>
          </p:nvPicPr>
          <p:blipFill>
            <a:blip r:embed="rId6"/>
            <a:stretch>
              <a:fillRect/>
            </a:stretch>
          </p:blipFill>
          <p:spPr>
            <a:xfrm>
              <a:off x="7285438" y="4152222"/>
              <a:ext cx="790575" cy="828675"/>
            </a:xfrm>
            <a:prstGeom prst="rect">
              <a:avLst/>
            </a:prstGeom>
          </p:spPr>
        </p:pic>
        <p:sp>
          <p:nvSpPr>
            <p:cNvPr id="39" name="textruta 38"/>
            <p:cNvSpPr txBox="1"/>
            <p:nvPr/>
          </p:nvSpPr>
          <p:spPr>
            <a:xfrm>
              <a:off x="7279266" y="4411673"/>
              <a:ext cx="812852" cy="461665"/>
            </a:xfrm>
            <a:prstGeom prst="rect">
              <a:avLst/>
            </a:prstGeom>
            <a:noFill/>
          </p:spPr>
          <p:txBody>
            <a:bodyPr wrap="square" rtlCol="0">
              <a:spAutoFit/>
            </a:bodyPr>
            <a:lstStyle/>
            <a:p>
              <a:pPr algn="ctr"/>
              <a:r>
                <a:rPr lang="sv-SE" sz="1200" b="1" dirty="0" smtClean="0">
                  <a:latin typeface="Calibri Light" pitchFamily="34" charset="0"/>
                </a:rPr>
                <a:t>UTMAN-INGAR</a:t>
              </a:r>
              <a:endParaRPr lang="sv-SE" sz="1200" b="1" dirty="0">
                <a:latin typeface="Calibri Light" pitchFamily="34" charset="0"/>
              </a:endParaRPr>
            </a:p>
          </p:txBody>
        </p:sp>
      </p:grpSp>
      <p:sp>
        <p:nvSpPr>
          <p:cNvPr id="4" name="Rundad rektangulär 3"/>
          <p:cNvSpPr/>
          <p:nvPr/>
        </p:nvSpPr>
        <p:spPr>
          <a:xfrm>
            <a:off x="7301126" y="692696"/>
            <a:ext cx="1663362" cy="1778909"/>
          </a:xfrm>
          <a:prstGeom prst="wedgeRoundRectCallout">
            <a:avLst>
              <a:gd name="adj1" fmla="val -70170"/>
              <a:gd name="adj2" fmla="val 38310"/>
              <a:gd name="adj3" fmla="val 16667"/>
            </a:avLst>
          </a:prstGeom>
          <a:ln>
            <a:solidFill>
              <a:schemeClr val="accent5"/>
            </a:solidFill>
          </a:ln>
        </p:spPr>
        <p:style>
          <a:lnRef idx="2">
            <a:schemeClr val="dk1"/>
          </a:lnRef>
          <a:fillRef idx="1">
            <a:schemeClr val="lt1"/>
          </a:fillRef>
          <a:effectRef idx="0">
            <a:schemeClr val="dk1"/>
          </a:effectRef>
          <a:fontRef idx="minor">
            <a:schemeClr val="dk1"/>
          </a:fontRef>
        </p:style>
        <p:txBody>
          <a:bodyPr rtlCol="0" anchor="ctr"/>
          <a:lstStyle/>
          <a:p>
            <a:pPr algn="ctr"/>
            <a:r>
              <a:rPr lang="sv-SE" sz="1400" b="1" i="1" dirty="0">
                <a:solidFill>
                  <a:schemeClr val="accent5">
                    <a:lumMod val="75000"/>
                  </a:schemeClr>
                </a:solidFill>
              </a:rPr>
              <a:t>”Jag träffade chefen och berättade att jag hade varit på vårdcentralen. Sen brast det, jag bara grät.”</a:t>
            </a:r>
          </a:p>
        </p:txBody>
      </p:sp>
      <p:sp>
        <p:nvSpPr>
          <p:cNvPr id="6" name="Rundad rektangulär 5"/>
          <p:cNvSpPr/>
          <p:nvPr/>
        </p:nvSpPr>
        <p:spPr>
          <a:xfrm>
            <a:off x="7390750" y="2539618"/>
            <a:ext cx="1573738" cy="2124327"/>
          </a:xfrm>
          <a:prstGeom prst="wedgeRoundRectCallout">
            <a:avLst>
              <a:gd name="adj1" fmla="val -78332"/>
              <a:gd name="adj2" fmla="val 6366"/>
              <a:gd name="adj3" fmla="val 16667"/>
            </a:avLst>
          </a:prstGeom>
          <a:ln>
            <a:solidFill>
              <a:schemeClr val="accent5"/>
            </a:solidFill>
          </a:ln>
        </p:spPr>
        <p:style>
          <a:lnRef idx="2">
            <a:schemeClr val="dk1"/>
          </a:lnRef>
          <a:fillRef idx="1">
            <a:schemeClr val="lt1"/>
          </a:fillRef>
          <a:effectRef idx="0">
            <a:schemeClr val="dk1"/>
          </a:effectRef>
          <a:fontRef idx="minor">
            <a:schemeClr val="dk1"/>
          </a:fontRef>
        </p:style>
        <p:txBody>
          <a:bodyPr rtlCol="0" anchor="ctr"/>
          <a:lstStyle/>
          <a:p>
            <a:pPr algn="ctr"/>
            <a:r>
              <a:rPr lang="sv-SE" sz="1400" b="1" i="1" dirty="0">
                <a:solidFill>
                  <a:schemeClr val="accent5">
                    <a:lumMod val="75000"/>
                  </a:schemeClr>
                </a:solidFill>
              </a:rPr>
              <a:t>”Chefen ringde och frågade hur jag mådde, sa att jag skulle krya på mig och frågade när jag skulle komma tillbaka.”</a:t>
            </a:r>
          </a:p>
        </p:txBody>
      </p:sp>
    </p:spTree>
    <p:extLst>
      <p:ext uri="{BB962C8B-B14F-4D97-AF65-F5344CB8AC3E}">
        <p14:creationId xmlns:p14="http://schemas.microsoft.com/office/powerpoint/2010/main" val="42723678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a:xfrm>
            <a:off x="896977" y="-18876"/>
            <a:ext cx="6858000" cy="952500"/>
          </a:xfrm>
        </p:spPr>
        <p:txBody>
          <a:bodyPr>
            <a:normAutofit fontScale="90000"/>
          </a:bodyPr>
          <a:lstStyle/>
          <a:p>
            <a:pPr>
              <a:tabLst>
                <a:tab pos="1198515" algn="l"/>
              </a:tabLst>
            </a:pPr>
            <a:r>
              <a:rPr lang="sv-SE" dirty="0" smtClean="0">
                <a:solidFill>
                  <a:schemeClr val="accent5">
                    <a:lumMod val="75000"/>
                  </a:schemeClr>
                </a:solidFill>
              </a:rPr>
              <a:t>UNDER</a:t>
            </a:r>
            <a:r>
              <a:rPr lang="sv-SE" dirty="0" smtClean="0"/>
              <a:t> </a:t>
            </a:r>
            <a:br>
              <a:rPr lang="sv-SE" dirty="0" smtClean="0"/>
            </a:br>
            <a:r>
              <a:rPr lang="sv-SE" sz="2250" dirty="0"/>
              <a:t>Annas ständiga kamp och behov av stöd</a:t>
            </a:r>
          </a:p>
        </p:txBody>
      </p:sp>
      <p:sp>
        <p:nvSpPr>
          <p:cNvPr id="5" name="Platshållare för text 1"/>
          <p:cNvSpPr>
            <a:spLocks noGrp="1"/>
          </p:cNvSpPr>
          <p:nvPr>
            <p:ph type="body" sz="quarter" idx="10"/>
          </p:nvPr>
        </p:nvSpPr>
        <p:spPr>
          <a:xfrm>
            <a:off x="814996" y="961344"/>
            <a:ext cx="7140794" cy="513010"/>
          </a:xfrm>
        </p:spPr>
        <p:txBody>
          <a:bodyPr/>
          <a:lstStyle/>
          <a:p>
            <a:pPr>
              <a:tabLst>
                <a:tab pos="968336" algn="l"/>
                <a:tab pos="2389092" algn="l"/>
                <a:tab pos="3590252" algn="l"/>
              </a:tabLst>
            </a:pPr>
            <a:r>
              <a:rPr lang="sv-SE" sz="1500" b="1" dirty="0"/>
              <a:t>	Anna får behandling/	   Anna har tankar</a:t>
            </a:r>
            <a:br>
              <a:rPr lang="sv-SE" sz="1500" b="1" dirty="0"/>
            </a:br>
            <a:r>
              <a:rPr lang="sv-SE" sz="1500" b="1" dirty="0"/>
              <a:t>	     rehabilitering	</a:t>
            </a:r>
            <a:r>
              <a:rPr lang="sv-SE" sz="1500" b="1" dirty="0" smtClean="0"/>
              <a:t>	om </a:t>
            </a:r>
            <a:r>
              <a:rPr lang="sv-SE" sz="1500" b="1" dirty="0"/>
              <a:t>arbetsåtergång</a:t>
            </a:r>
          </a:p>
        </p:txBody>
      </p:sp>
      <p:sp>
        <p:nvSpPr>
          <p:cNvPr id="6" name="Rundad rektangulär 5"/>
          <p:cNvSpPr/>
          <p:nvPr/>
        </p:nvSpPr>
        <p:spPr>
          <a:xfrm>
            <a:off x="7209471" y="143425"/>
            <a:ext cx="1516464" cy="1146380"/>
          </a:xfrm>
          <a:prstGeom prst="wedgeRoundRectCallout">
            <a:avLst>
              <a:gd name="adj1" fmla="val -54390"/>
              <a:gd name="adj2" fmla="val 61819"/>
              <a:gd name="adj3" fmla="val 16667"/>
            </a:avLst>
          </a:prstGeom>
          <a:ln>
            <a:solidFill>
              <a:schemeClr val="accent5"/>
            </a:solidFill>
          </a:ln>
        </p:spPr>
        <p:style>
          <a:lnRef idx="2">
            <a:schemeClr val="dk1"/>
          </a:lnRef>
          <a:fillRef idx="1">
            <a:schemeClr val="lt1"/>
          </a:fillRef>
          <a:effectRef idx="0">
            <a:schemeClr val="dk1"/>
          </a:effectRef>
          <a:fontRef idx="minor">
            <a:schemeClr val="dk1"/>
          </a:fontRef>
        </p:style>
        <p:txBody>
          <a:bodyPr rtlCol="0" anchor="ctr"/>
          <a:lstStyle/>
          <a:p>
            <a:pPr algn="ctr"/>
            <a:r>
              <a:rPr lang="sv-SE" sz="1400" b="1" i="1" dirty="0">
                <a:solidFill>
                  <a:schemeClr val="accent5">
                    <a:lumMod val="75000"/>
                  </a:schemeClr>
                </a:solidFill>
              </a:rPr>
              <a:t>”Jag blev rädd för mig själv. Jag orkade inget.”</a:t>
            </a:r>
          </a:p>
        </p:txBody>
      </p:sp>
      <p:sp>
        <p:nvSpPr>
          <p:cNvPr id="7" name="Rundad rektangulär 6"/>
          <p:cNvSpPr/>
          <p:nvPr/>
        </p:nvSpPr>
        <p:spPr>
          <a:xfrm>
            <a:off x="7209471" y="3532046"/>
            <a:ext cx="1516464" cy="1562370"/>
          </a:xfrm>
          <a:prstGeom prst="wedgeRoundRectCallout">
            <a:avLst>
              <a:gd name="adj1" fmla="val -66278"/>
              <a:gd name="adj2" fmla="val 12639"/>
              <a:gd name="adj3" fmla="val 16667"/>
            </a:avLst>
          </a:prstGeom>
          <a:ln>
            <a:solidFill>
              <a:schemeClr val="accent5"/>
            </a:solidFill>
          </a:ln>
        </p:spPr>
        <p:style>
          <a:lnRef idx="2">
            <a:schemeClr val="dk1"/>
          </a:lnRef>
          <a:fillRef idx="1">
            <a:schemeClr val="lt1"/>
          </a:fillRef>
          <a:effectRef idx="0">
            <a:schemeClr val="dk1"/>
          </a:effectRef>
          <a:fontRef idx="minor">
            <a:schemeClr val="dk1"/>
          </a:fontRef>
        </p:style>
        <p:txBody>
          <a:bodyPr rtlCol="0" anchor="ctr"/>
          <a:lstStyle/>
          <a:p>
            <a:pPr algn="ctr"/>
            <a:r>
              <a:rPr lang="sv-SE" sz="1400" b="1" i="1" dirty="0">
                <a:solidFill>
                  <a:schemeClr val="accent5">
                    <a:lumMod val="75000"/>
                  </a:schemeClr>
                </a:solidFill>
              </a:rPr>
              <a:t>”Den jag alltid har varit har gjort mig sjuk, det har inte varit ett hållbart jag.”</a:t>
            </a:r>
          </a:p>
        </p:txBody>
      </p:sp>
      <p:sp>
        <p:nvSpPr>
          <p:cNvPr id="21" name="Rundad rektangulär 20"/>
          <p:cNvSpPr/>
          <p:nvPr/>
        </p:nvSpPr>
        <p:spPr>
          <a:xfrm>
            <a:off x="84451" y="121209"/>
            <a:ext cx="1592968" cy="926932"/>
          </a:xfrm>
          <a:prstGeom prst="wedgeRoundRectCallout">
            <a:avLst>
              <a:gd name="adj1" fmla="val 39402"/>
              <a:gd name="adj2" fmla="val 73691"/>
              <a:gd name="adj3" fmla="val 16667"/>
            </a:avLst>
          </a:prstGeom>
          <a:ln>
            <a:solidFill>
              <a:schemeClr val="accent5"/>
            </a:solidFill>
          </a:ln>
        </p:spPr>
        <p:style>
          <a:lnRef idx="2">
            <a:schemeClr val="dk1"/>
          </a:lnRef>
          <a:fillRef idx="1">
            <a:schemeClr val="lt1"/>
          </a:fillRef>
          <a:effectRef idx="0">
            <a:schemeClr val="dk1"/>
          </a:effectRef>
          <a:fontRef idx="minor">
            <a:schemeClr val="dk1"/>
          </a:fontRef>
        </p:style>
        <p:txBody>
          <a:bodyPr rtlCol="0" anchor="ctr"/>
          <a:lstStyle/>
          <a:p>
            <a:pPr algn="ctr"/>
            <a:r>
              <a:rPr lang="sv-SE" sz="1400" b="1" i="1" dirty="0">
                <a:solidFill>
                  <a:schemeClr val="accent5">
                    <a:lumMod val="75000"/>
                  </a:schemeClr>
                </a:solidFill>
              </a:rPr>
              <a:t>”Mitt största framsteg var att le en gång om dagen.”</a:t>
            </a:r>
          </a:p>
        </p:txBody>
      </p:sp>
      <p:sp>
        <p:nvSpPr>
          <p:cNvPr id="22" name="Rundad rektangulär 21"/>
          <p:cNvSpPr/>
          <p:nvPr/>
        </p:nvSpPr>
        <p:spPr>
          <a:xfrm>
            <a:off x="7452320" y="1499614"/>
            <a:ext cx="1516464" cy="1713362"/>
          </a:xfrm>
          <a:prstGeom prst="wedgeRoundRectCallout">
            <a:avLst>
              <a:gd name="adj1" fmla="val -53541"/>
              <a:gd name="adj2" fmla="val 57092"/>
              <a:gd name="adj3" fmla="val 16667"/>
            </a:avLst>
          </a:prstGeom>
          <a:ln>
            <a:solidFill>
              <a:schemeClr val="accent5"/>
            </a:solidFill>
          </a:ln>
        </p:spPr>
        <p:style>
          <a:lnRef idx="2">
            <a:schemeClr val="dk1"/>
          </a:lnRef>
          <a:fillRef idx="1">
            <a:schemeClr val="lt1"/>
          </a:fillRef>
          <a:effectRef idx="0">
            <a:schemeClr val="dk1"/>
          </a:effectRef>
          <a:fontRef idx="minor">
            <a:schemeClr val="dk1"/>
          </a:fontRef>
        </p:style>
        <p:txBody>
          <a:bodyPr rtlCol="0" anchor="ctr"/>
          <a:lstStyle/>
          <a:p>
            <a:pPr algn="ctr"/>
            <a:r>
              <a:rPr lang="sv-SE" sz="1400" b="1" i="1" dirty="0">
                <a:solidFill>
                  <a:schemeClr val="accent5">
                    <a:lumMod val="75000"/>
                  </a:schemeClr>
                </a:solidFill>
              </a:rPr>
              <a:t>”Skönt när HR-strategen sa att jag inte skulle tillbaka till min gamla </a:t>
            </a:r>
            <a:r>
              <a:rPr lang="sv-SE" sz="1400" b="1" i="1" dirty="0" smtClean="0">
                <a:solidFill>
                  <a:schemeClr val="accent5">
                    <a:lumMod val="75000"/>
                  </a:schemeClr>
                </a:solidFill>
              </a:rPr>
              <a:t>arbets-plats</a:t>
            </a:r>
            <a:r>
              <a:rPr lang="sv-SE" sz="1400" b="1" i="1" dirty="0">
                <a:solidFill>
                  <a:schemeClr val="accent5">
                    <a:lumMod val="75000"/>
                  </a:schemeClr>
                </a:solidFill>
              </a:rPr>
              <a:t>. Det var en vändpunkt.”</a:t>
            </a:r>
          </a:p>
        </p:txBody>
      </p:sp>
      <p:cxnSp>
        <p:nvCxnSpPr>
          <p:cNvPr id="30" name="Rak 29"/>
          <p:cNvCxnSpPr/>
          <p:nvPr/>
        </p:nvCxnSpPr>
        <p:spPr>
          <a:xfrm>
            <a:off x="995101" y="1552600"/>
            <a:ext cx="5880653" cy="0"/>
          </a:xfrm>
          <a:prstGeom prst="line">
            <a:avLst/>
          </a:prstGeom>
          <a:ln w="19050" cap="rnd">
            <a:solidFill>
              <a:schemeClr val="bg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1" name="Rak 30"/>
          <p:cNvCxnSpPr/>
          <p:nvPr/>
        </p:nvCxnSpPr>
        <p:spPr>
          <a:xfrm>
            <a:off x="995101" y="3212976"/>
            <a:ext cx="5880653" cy="0"/>
          </a:xfrm>
          <a:prstGeom prst="line">
            <a:avLst/>
          </a:prstGeom>
          <a:ln w="19050" cap="rnd">
            <a:solidFill>
              <a:schemeClr val="bg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Rak 31"/>
          <p:cNvCxnSpPr/>
          <p:nvPr/>
        </p:nvCxnSpPr>
        <p:spPr>
          <a:xfrm>
            <a:off x="995101" y="5013176"/>
            <a:ext cx="5880653" cy="0"/>
          </a:xfrm>
          <a:prstGeom prst="line">
            <a:avLst/>
          </a:prstGeom>
          <a:ln w="19050" cap="rnd">
            <a:solidFill>
              <a:schemeClr val="bg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3" name="Rak 32"/>
          <p:cNvCxnSpPr/>
          <p:nvPr/>
        </p:nvCxnSpPr>
        <p:spPr>
          <a:xfrm>
            <a:off x="995101" y="6682060"/>
            <a:ext cx="5880653" cy="0"/>
          </a:xfrm>
          <a:prstGeom prst="line">
            <a:avLst/>
          </a:prstGeom>
          <a:ln w="19050" cap="rnd">
            <a:solidFill>
              <a:schemeClr val="bg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8" name="Rak 27"/>
          <p:cNvCxnSpPr/>
          <p:nvPr/>
        </p:nvCxnSpPr>
        <p:spPr>
          <a:xfrm>
            <a:off x="980108" y="1238696"/>
            <a:ext cx="0" cy="5126033"/>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Rak 35"/>
          <p:cNvCxnSpPr/>
          <p:nvPr/>
        </p:nvCxnSpPr>
        <p:spPr>
          <a:xfrm>
            <a:off x="3995936" y="1238696"/>
            <a:ext cx="0" cy="5126033"/>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Rak 37"/>
          <p:cNvCxnSpPr/>
          <p:nvPr/>
        </p:nvCxnSpPr>
        <p:spPr>
          <a:xfrm flipH="1">
            <a:off x="6875754" y="1238696"/>
            <a:ext cx="13202" cy="5126033"/>
          </a:xfrm>
          <a:prstGeom prst="line">
            <a:avLst/>
          </a:prstGeom>
        </p:spPr>
        <p:style>
          <a:lnRef idx="1">
            <a:schemeClr val="accent1"/>
          </a:lnRef>
          <a:fillRef idx="0">
            <a:schemeClr val="accent1"/>
          </a:fillRef>
          <a:effectRef idx="0">
            <a:schemeClr val="accent1"/>
          </a:effectRef>
          <a:fontRef idx="minor">
            <a:schemeClr val="tx1"/>
          </a:fontRef>
        </p:style>
      </p:cxnSp>
      <p:sp>
        <p:nvSpPr>
          <p:cNvPr id="34" name="textruta 33"/>
          <p:cNvSpPr txBox="1"/>
          <p:nvPr/>
        </p:nvSpPr>
        <p:spPr>
          <a:xfrm>
            <a:off x="0" y="6516052"/>
            <a:ext cx="9144000" cy="369332"/>
          </a:xfrm>
          <a:prstGeom prst="rect">
            <a:avLst/>
          </a:prstGeom>
          <a:solidFill>
            <a:schemeClr val="tx1"/>
          </a:solidFill>
        </p:spPr>
        <p:txBody>
          <a:bodyPr wrap="square" rtlCol="0">
            <a:spAutoFit/>
          </a:bodyPr>
          <a:lstStyle/>
          <a:p>
            <a:r>
              <a:rPr lang="sv-SE" b="1" dirty="0" smtClean="0">
                <a:solidFill>
                  <a:schemeClr val="bg1"/>
                </a:solidFill>
              </a:rPr>
              <a:t>KUPO – Kompetensutveckling om psykisk ohälsa för offentliga arbetsgivare</a:t>
            </a:r>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6656" y="5301208"/>
            <a:ext cx="2062094" cy="1063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5" name="Grupp 34"/>
          <p:cNvGrpSpPr/>
          <p:nvPr/>
        </p:nvGrpSpPr>
        <p:grpSpPr>
          <a:xfrm>
            <a:off x="138065" y="1900002"/>
            <a:ext cx="790575" cy="847725"/>
            <a:chOff x="7285438" y="2345677"/>
            <a:chExt cx="790575" cy="847725"/>
          </a:xfrm>
        </p:grpSpPr>
        <p:pic>
          <p:nvPicPr>
            <p:cNvPr id="37" name="Bildobjekt 36"/>
            <p:cNvPicPr>
              <a:picLocks noChangeAspect="1"/>
            </p:cNvPicPr>
            <p:nvPr/>
          </p:nvPicPr>
          <p:blipFill>
            <a:blip r:embed="rId4"/>
            <a:stretch>
              <a:fillRect/>
            </a:stretch>
          </p:blipFill>
          <p:spPr>
            <a:xfrm>
              <a:off x="7285438" y="2345677"/>
              <a:ext cx="790575" cy="847725"/>
            </a:xfrm>
            <a:prstGeom prst="rect">
              <a:avLst/>
            </a:prstGeom>
          </p:spPr>
        </p:pic>
        <p:sp>
          <p:nvSpPr>
            <p:cNvPr id="39" name="textruta 38"/>
            <p:cNvSpPr txBox="1"/>
            <p:nvPr/>
          </p:nvSpPr>
          <p:spPr>
            <a:xfrm>
              <a:off x="7380312" y="2747727"/>
              <a:ext cx="576064" cy="276999"/>
            </a:xfrm>
            <a:prstGeom prst="rect">
              <a:avLst/>
            </a:prstGeom>
            <a:noFill/>
          </p:spPr>
          <p:txBody>
            <a:bodyPr wrap="square" rtlCol="0">
              <a:spAutoFit/>
            </a:bodyPr>
            <a:lstStyle/>
            <a:p>
              <a:pPr algn="ctr"/>
              <a:r>
                <a:rPr lang="sv-SE" sz="1200" b="1" dirty="0" smtClean="0">
                  <a:latin typeface="Calibri Light" pitchFamily="34" charset="0"/>
                </a:rPr>
                <a:t>GÖR</a:t>
              </a:r>
              <a:endParaRPr lang="sv-SE" sz="1200" b="1" dirty="0">
                <a:latin typeface="Calibri Light" pitchFamily="34" charset="0"/>
              </a:endParaRPr>
            </a:p>
          </p:txBody>
        </p:sp>
      </p:grpSp>
      <p:grpSp>
        <p:nvGrpSpPr>
          <p:cNvPr id="40" name="Grupp 39"/>
          <p:cNvGrpSpPr/>
          <p:nvPr/>
        </p:nvGrpSpPr>
        <p:grpSpPr>
          <a:xfrm>
            <a:off x="101871" y="3639745"/>
            <a:ext cx="838200" cy="838200"/>
            <a:chOff x="7263161" y="3245208"/>
            <a:chExt cx="838200" cy="838200"/>
          </a:xfrm>
        </p:grpSpPr>
        <p:pic>
          <p:nvPicPr>
            <p:cNvPr id="41" name="Bildobjekt 40"/>
            <p:cNvPicPr>
              <a:picLocks noChangeAspect="1"/>
            </p:cNvPicPr>
            <p:nvPr/>
          </p:nvPicPr>
          <p:blipFill>
            <a:blip r:embed="rId5"/>
            <a:stretch>
              <a:fillRect/>
            </a:stretch>
          </p:blipFill>
          <p:spPr>
            <a:xfrm>
              <a:off x="7263161" y="3245208"/>
              <a:ext cx="838200" cy="838200"/>
            </a:xfrm>
            <a:prstGeom prst="rect">
              <a:avLst/>
            </a:prstGeom>
          </p:spPr>
        </p:pic>
        <p:sp>
          <p:nvSpPr>
            <p:cNvPr id="42" name="textruta 41"/>
            <p:cNvSpPr txBox="1"/>
            <p:nvPr/>
          </p:nvSpPr>
          <p:spPr>
            <a:xfrm>
              <a:off x="7285438" y="3547710"/>
              <a:ext cx="800508" cy="276999"/>
            </a:xfrm>
            <a:prstGeom prst="rect">
              <a:avLst/>
            </a:prstGeom>
            <a:noFill/>
          </p:spPr>
          <p:txBody>
            <a:bodyPr wrap="square" rtlCol="0">
              <a:spAutoFit/>
            </a:bodyPr>
            <a:lstStyle/>
            <a:p>
              <a:r>
                <a:rPr lang="sv-SE" sz="1200" b="1" dirty="0" smtClean="0">
                  <a:latin typeface="Calibri Light" pitchFamily="34" charset="0"/>
                </a:rPr>
                <a:t>KONTAKT</a:t>
              </a:r>
              <a:endParaRPr lang="sv-SE" sz="1200" b="1" dirty="0">
                <a:latin typeface="Calibri Light" pitchFamily="34" charset="0"/>
              </a:endParaRPr>
            </a:p>
          </p:txBody>
        </p:sp>
      </p:grpSp>
      <p:grpSp>
        <p:nvGrpSpPr>
          <p:cNvPr id="43" name="Grupp 42"/>
          <p:cNvGrpSpPr/>
          <p:nvPr/>
        </p:nvGrpSpPr>
        <p:grpSpPr>
          <a:xfrm>
            <a:off x="136201" y="5301208"/>
            <a:ext cx="812852" cy="828675"/>
            <a:chOff x="7279266" y="4152222"/>
            <a:chExt cx="812852" cy="828675"/>
          </a:xfrm>
        </p:grpSpPr>
        <p:pic>
          <p:nvPicPr>
            <p:cNvPr id="44" name="Bildobjekt 43"/>
            <p:cNvPicPr>
              <a:picLocks noChangeAspect="1"/>
            </p:cNvPicPr>
            <p:nvPr/>
          </p:nvPicPr>
          <p:blipFill>
            <a:blip r:embed="rId6"/>
            <a:stretch>
              <a:fillRect/>
            </a:stretch>
          </p:blipFill>
          <p:spPr>
            <a:xfrm>
              <a:off x="7285438" y="4152222"/>
              <a:ext cx="790575" cy="828675"/>
            </a:xfrm>
            <a:prstGeom prst="rect">
              <a:avLst/>
            </a:prstGeom>
          </p:spPr>
        </p:pic>
        <p:sp>
          <p:nvSpPr>
            <p:cNvPr id="45" name="textruta 44"/>
            <p:cNvSpPr txBox="1"/>
            <p:nvPr/>
          </p:nvSpPr>
          <p:spPr>
            <a:xfrm>
              <a:off x="7279266" y="4411673"/>
              <a:ext cx="812852" cy="461665"/>
            </a:xfrm>
            <a:prstGeom prst="rect">
              <a:avLst/>
            </a:prstGeom>
            <a:noFill/>
          </p:spPr>
          <p:txBody>
            <a:bodyPr wrap="square" rtlCol="0">
              <a:spAutoFit/>
            </a:bodyPr>
            <a:lstStyle/>
            <a:p>
              <a:pPr algn="ctr"/>
              <a:r>
                <a:rPr lang="sv-SE" sz="1200" b="1" dirty="0" smtClean="0">
                  <a:latin typeface="Calibri Light" pitchFamily="34" charset="0"/>
                </a:rPr>
                <a:t>UTMAN-INGAR</a:t>
              </a:r>
              <a:endParaRPr lang="sv-SE" sz="1200" b="1" dirty="0">
                <a:latin typeface="Calibri Light" pitchFamily="34" charset="0"/>
              </a:endParaRPr>
            </a:p>
          </p:txBody>
        </p:sp>
      </p:grpSp>
    </p:spTree>
    <p:extLst>
      <p:ext uri="{BB962C8B-B14F-4D97-AF65-F5344CB8AC3E}">
        <p14:creationId xmlns:p14="http://schemas.microsoft.com/office/powerpoint/2010/main" val="27473323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a:xfrm>
            <a:off x="323528" y="-27384"/>
            <a:ext cx="8229600" cy="952500"/>
          </a:xfrm>
          <a:ln>
            <a:noFill/>
          </a:ln>
        </p:spPr>
        <p:txBody>
          <a:bodyPr>
            <a:normAutofit fontScale="90000"/>
          </a:bodyPr>
          <a:lstStyle/>
          <a:p>
            <a:pPr algn="ctr"/>
            <a:r>
              <a:rPr lang="sv-SE" dirty="0" smtClean="0">
                <a:solidFill>
                  <a:schemeClr val="accent5">
                    <a:lumMod val="75000"/>
                  </a:schemeClr>
                </a:solidFill>
              </a:rPr>
              <a:t>EFTER</a:t>
            </a:r>
            <a:r>
              <a:rPr lang="sv-SE" dirty="0" smtClean="0"/>
              <a:t/>
            </a:r>
            <a:br>
              <a:rPr lang="sv-SE" dirty="0" smtClean="0"/>
            </a:br>
            <a:r>
              <a:rPr lang="sv-SE" sz="2250" dirty="0"/>
              <a:t>Annas väg tillbaka</a:t>
            </a:r>
          </a:p>
        </p:txBody>
      </p:sp>
      <p:sp>
        <p:nvSpPr>
          <p:cNvPr id="4" name="Platshållare för text 1"/>
          <p:cNvSpPr>
            <a:spLocks noGrp="1"/>
          </p:cNvSpPr>
          <p:nvPr>
            <p:ph type="body" sz="quarter" idx="10"/>
          </p:nvPr>
        </p:nvSpPr>
        <p:spPr>
          <a:xfrm>
            <a:off x="1167420" y="1003991"/>
            <a:ext cx="7140794" cy="449983"/>
          </a:xfrm>
        </p:spPr>
        <p:txBody>
          <a:bodyPr/>
          <a:lstStyle/>
          <a:p>
            <a:pPr>
              <a:tabLst>
                <a:tab pos="450850" algn="l"/>
                <a:tab pos="2246313" algn="l"/>
                <a:tab pos="2519363" algn="l"/>
                <a:tab pos="3946525" algn="l"/>
              </a:tabLst>
            </a:pPr>
            <a:r>
              <a:rPr lang="sv-SE" sz="1500" b="1" dirty="0" smtClean="0"/>
              <a:t> Anna deltar i möte </a:t>
            </a:r>
            <a:r>
              <a:rPr lang="sv-SE" sz="1500" b="1" dirty="0"/>
              <a:t>		  </a:t>
            </a:r>
            <a:r>
              <a:rPr lang="sv-SE" sz="1500" b="1" dirty="0" smtClean="0"/>
              <a:t>Anna </a:t>
            </a:r>
            <a:r>
              <a:rPr lang="sv-SE" sz="1500" b="1" dirty="0"/>
              <a:t>	 </a:t>
            </a:r>
            <a:r>
              <a:rPr lang="sv-SE" sz="1500" b="1" dirty="0" smtClean="0"/>
              <a:t>  Annas </a:t>
            </a:r>
            <a:r>
              <a:rPr lang="sv-SE" sz="1500" b="1" dirty="0"/>
              <a:t>återgång</a:t>
            </a:r>
            <a:br>
              <a:rPr lang="sv-SE" sz="1500" b="1" dirty="0"/>
            </a:br>
            <a:r>
              <a:rPr lang="sv-SE" sz="1500" b="1" dirty="0" smtClean="0"/>
              <a:t>om återgång </a:t>
            </a:r>
            <a:r>
              <a:rPr lang="sv-SE" sz="1500" b="1" dirty="0"/>
              <a:t>i arbete	  deltidsarbetar 	</a:t>
            </a:r>
            <a:r>
              <a:rPr lang="sv-SE" sz="1500" b="1" dirty="0" smtClean="0"/>
              <a:t> är </a:t>
            </a:r>
            <a:r>
              <a:rPr lang="sv-SE" sz="1500" b="1" dirty="0"/>
              <a:t>hållbar över tid</a:t>
            </a:r>
          </a:p>
        </p:txBody>
      </p:sp>
      <p:sp>
        <p:nvSpPr>
          <p:cNvPr id="11" name="Rundad rektangulär 10"/>
          <p:cNvSpPr/>
          <p:nvPr/>
        </p:nvSpPr>
        <p:spPr>
          <a:xfrm>
            <a:off x="7262377" y="2404882"/>
            <a:ext cx="1486087" cy="2151534"/>
          </a:xfrm>
          <a:prstGeom prst="wedgeRoundRectCallout">
            <a:avLst>
              <a:gd name="adj1" fmla="val -69927"/>
              <a:gd name="adj2" fmla="val 35339"/>
              <a:gd name="adj3" fmla="val 16667"/>
            </a:avLst>
          </a:prstGeom>
          <a:ln>
            <a:solidFill>
              <a:schemeClr val="accent5"/>
            </a:solidFill>
          </a:ln>
        </p:spPr>
        <p:style>
          <a:lnRef idx="2">
            <a:schemeClr val="dk1"/>
          </a:lnRef>
          <a:fillRef idx="1">
            <a:schemeClr val="lt1"/>
          </a:fillRef>
          <a:effectRef idx="0">
            <a:schemeClr val="dk1"/>
          </a:effectRef>
          <a:fontRef idx="minor">
            <a:schemeClr val="dk1"/>
          </a:fontRef>
        </p:style>
        <p:txBody>
          <a:bodyPr rtlCol="0" anchor="ctr"/>
          <a:lstStyle/>
          <a:p>
            <a:pPr algn="ctr"/>
            <a:r>
              <a:rPr lang="sv-SE" sz="1400" b="1" i="1" dirty="0">
                <a:solidFill>
                  <a:schemeClr val="accent5">
                    <a:lumMod val="75000"/>
                  </a:schemeClr>
                </a:solidFill>
              </a:rPr>
              <a:t>”Det var en härva att jobba deltid. Skolan ville att jag skulle jobba 45%, men Försäkringskassan sa max 25%.”</a:t>
            </a:r>
          </a:p>
        </p:txBody>
      </p:sp>
      <p:sp>
        <p:nvSpPr>
          <p:cNvPr id="10" name="Rundad rektangulär 9"/>
          <p:cNvSpPr/>
          <p:nvPr/>
        </p:nvSpPr>
        <p:spPr>
          <a:xfrm>
            <a:off x="7262376" y="222839"/>
            <a:ext cx="1486087" cy="1799246"/>
          </a:xfrm>
          <a:prstGeom prst="wedgeRoundRectCallout">
            <a:avLst>
              <a:gd name="adj1" fmla="val -41342"/>
              <a:gd name="adj2" fmla="val 63485"/>
              <a:gd name="adj3" fmla="val 16667"/>
            </a:avLst>
          </a:prstGeom>
          <a:ln>
            <a:solidFill>
              <a:schemeClr val="accent5"/>
            </a:solidFill>
          </a:ln>
        </p:spPr>
        <p:style>
          <a:lnRef idx="2">
            <a:schemeClr val="dk1"/>
          </a:lnRef>
          <a:fillRef idx="1">
            <a:schemeClr val="lt1"/>
          </a:fillRef>
          <a:effectRef idx="0">
            <a:schemeClr val="dk1"/>
          </a:effectRef>
          <a:fontRef idx="minor">
            <a:schemeClr val="dk1"/>
          </a:fontRef>
        </p:style>
        <p:txBody>
          <a:bodyPr rtlCol="0" anchor="ctr"/>
          <a:lstStyle/>
          <a:p>
            <a:pPr algn="ctr"/>
            <a:r>
              <a:rPr lang="sv-SE" sz="1400" b="1" i="1" dirty="0">
                <a:solidFill>
                  <a:schemeClr val="accent5">
                    <a:lumMod val="75000"/>
                  </a:schemeClr>
                </a:solidFill>
              </a:rPr>
              <a:t>”Jag möter många som tycker att jag verkar helt frisk, men jag är bra på att dra på mig en mask.”</a:t>
            </a:r>
          </a:p>
        </p:txBody>
      </p:sp>
      <p:sp>
        <p:nvSpPr>
          <p:cNvPr id="7" name="Rundad rektangulär 6"/>
          <p:cNvSpPr/>
          <p:nvPr/>
        </p:nvSpPr>
        <p:spPr>
          <a:xfrm>
            <a:off x="61607" y="53132"/>
            <a:ext cx="2388266" cy="899333"/>
          </a:xfrm>
          <a:prstGeom prst="wedgeRoundRectCallout">
            <a:avLst>
              <a:gd name="adj1" fmla="val -4503"/>
              <a:gd name="adj2" fmla="val 72758"/>
              <a:gd name="adj3" fmla="val 16667"/>
            </a:avLst>
          </a:prstGeom>
          <a:ln>
            <a:solidFill>
              <a:schemeClr val="accent5"/>
            </a:solidFill>
          </a:ln>
        </p:spPr>
        <p:style>
          <a:lnRef idx="2">
            <a:schemeClr val="dk1"/>
          </a:lnRef>
          <a:fillRef idx="1">
            <a:schemeClr val="lt1"/>
          </a:fillRef>
          <a:effectRef idx="0">
            <a:schemeClr val="dk1"/>
          </a:effectRef>
          <a:fontRef idx="minor">
            <a:schemeClr val="dk1"/>
          </a:fontRef>
        </p:style>
        <p:txBody>
          <a:bodyPr rtlCol="0" anchor="ctr"/>
          <a:lstStyle/>
          <a:p>
            <a:pPr algn="ctr"/>
            <a:r>
              <a:rPr lang="sv-SE" sz="1400" b="1" i="1" dirty="0">
                <a:solidFill>
                  <a:schemeClr val="accent5">
                    <a:lumMod val="75000"/>
                  </a:schemeClr>
                </a:solidFill>
              </a:rPr>
              <a:t>”Jag har fått vara länken mellan arbetsgivaren och Försäkringskassan.”</a:t>
            </a:r>
          </a:p>
        </p:txBody>
      </p:sp>
      <p:cxnSp>
        <p:nvCxnSpPr>
          <p:cNvPr id="25" name="Rak 24"/>
          <p:cNvCxnSpPr/>
          <p:nvPr/>
        </p:nvCxnSpPr>
        <p:spPr>
          <a:xfrm>
            <a:off x="995101" y="1505992"/>
            <a:ext cx="5880653" cy="0"/>
          </a:xfrm>
          <a:prstGeom prst="line">
            <a:avLst/>
          </a:prstGeom>
          <a:ln w="19050" cap="rnd">
            <a:solidFill>
              <a:schemeClr val="bg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Rak 25"/>
          <p:cNvCxnSpPr/>
          <p:nvPr/>
        </p:nvCxnSpPr>
        <p:spPr>
          <a:xfrm>
            <a:off x="995101" y="3140968"/>
            <a:ext cx="5880653" cy="0"/>
          </a:xfrm>
          <a:prstGeom prst="line">
            <a:avLst/>
          </a:prstGeom>
          <a:ln w="19050" cap="rnd">
            <a:solidFill>
              <a:schemeClr val="bg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Rak 31"/>
          <p:cNvCxnSpPr/>
          <p:nvPr/>
        </p:nvCxnSpPr>
        <p:spPr>
          <a:xfrm>
            <a:off x="995101" y="4941168"/>
            <a:ext cx="5880653" cy="0"/>
          </a:xfrm>
          <a:prstGeom prst="line">
            <a:avLst/>
          </a:prstGeom>
          <a:ln w="19050" cap="rnd">
            <a:solidFill>
              <a:schemeClr val="bg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3" name="Rak 32"/>
          <p:cNvCxnSpPr/>
          <p:nvPr/>
        </p:nvCxnSpPr>
        <p:spPr>
          <a:xfrm>
            <a:off x="995101" y="6720160"/>
            <a:ext cx="5880653" cy="0"/>
          </a:xfrm>
          <a:prstGeom prst="line">
            <a:avLst/>
          </a:prstGeom>
          <a:ln w="19050" cap="rnd">
            <a:solidFill>
              <a:schemeClr val="bg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Rak 20"/>
          <p:cNvCxnSpPr/>
          <p:nvPr/>
        </p:nvCxnSpPr>
        <p:spPr>
          <a:xfrm>
            <a:off x="971724" y="1238696"/>
            <a:ext cx="0" cy="51426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Rak 21"/>
          <p:cNvCxnSpPr/>
          <p:nvPr/>
        </p:nvCxnSpPr>
        <p:spPr>
          <a:xfrm>
            <a:off x="3017664" y="1268760"/>
            <a:ext cx="0" cy="5112568"/>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Rak 22"/>
          <p:cNvCxnSpPr/>
          <p:nvPr/>
        </p:nvCxnSpPr>
        <p:spPr>
          <a:xfrm>
            <a:off x="5029572" y="1278454"/>
            <a:ext cx="0" cy="51028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Rak 23"/>
          <p:cNvCxnSpPr/>
          <p:nvPr/>
        </p:nvCxnSpPr>
        <p:spPr>
          <a:xfrm>
            <a:off x="6880572" y="1238696"/>
            <a:ext cx="0" cy="5142632"/>
          </a:xfrm>
          <a:prstGeom prst="line">
            <a:avLst/>
          </a:prstGeom>
        </p:spPr>
        <p:style>
          <a:lnRef idx="1">
            <a:schemeClr val="accent1"/>
          </a:lnRef>
          <a:fillRef idx="0">
            <a:schemeClr val="accent1"/>
          </a:fillRef>
          <a:effectRef idx="0">
            <a:schemeClr val="accent1"/>
          </a:effectRef>
          <a:fontRef idx="minor">
            <a:schemeClr val="tx1"/>
          </a:fontRef>
        </p:style>
      </p:cxn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86987" y="4941168"/>
            <a:ext cx="2036866" cy="11172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 name="textruta 29"/>
          <p:cNvSpPr txBox="1"/>
          <p:nvPr/>
        </p:nvSpPr>
        <p:spPr>
          <a:xfrm>
            <a:off x="0" y="6516052"/>
            <a:ext cx="9144000" cy="369332"/>
          </a:xfrm>
          <a:prstGeom prst="rect">
            <a:avLst/>
          </a:prstGeom>
          <a:solidFill>
            <a:schemeClr val="tx1"/>
          </a:solidFill>
        </p:spPr>
        <p:txBody>
          <a:bodyPr wrap="square" rtlCol="0">
            <a:spAutoFit/>
          </a:bodyPr>
          <a:lstStyle/>
          <a:p>
            <a:r>
              <a:rPr lang="sv-SE" b="1" dirty="0" smtClean="0">
                <a:solidFill>
                  <a:schemeClr val="bg1"/>
                </a:solidFill>
              </a:rPr>
              <a:t>KUPO – Kompetensutveckling om psykisk ohälsa för offentliga arbetsgivare</a:t>
            </a:r>
          </a:p>
        </p:txBody>
      </p:sp>
      <p:grpSp>
        <p:nvGrpSpPr>
          <p:cNvPr id="34" name="Grupp 33"/>
          <p:cNvGrpSpPr/>
          <p:nvPr/>
        </p:nvGrpSpPr>
        <p:grpSpPr>
          <a:xfrm>
            <a:off x="97277" y="1854892"/>
            <a:ext cx="790575" cy="847725"/>
            <a:chOff x="7285438" y="2345677"/>
            <a:chExt cx="790575" cy="847725"/>
          </a:xfrm>
        </p:grpSpPr>
        <p:pic>
          <p:nvPicPr>
            <p:cNvPr id="35" name="Bildobjekt 34"/>
            <p:cNvPicPr>
              <a:picLocks noChangeAspect="1"/>
            </p:cNvPicPr>
            <p:nvPr/>
          </p:nvPicPr>
          <p:blipFill>
            <a:blip r:embed="rId4"/>
            <a:stretch>
              <a:fillRect/>
            </a:stretch>
          </p:blipFill>
          <p:spPr>
            <a:xfrm>
              <a:off x="7285438" y="2345677"/>
              <a:ext cx="790575" cy="847725"/>
            </a:xfrm>
            <a:prstGeom prst="rect">
              <a:avLst/>
            </a:prstGeom>
          </p:spPr>
        </p:pic>
        <p:sp>
          <p:nvSpPr>
            <p:cNvPr id="36" name="textruta 35"/>
            <p:cNvSpPr txBox="1"/>
            <p:nvPr/>
          </p:nvSpPr>
          <p:spPr>
            <a:xfrm>
              <a:off x="7380312" y="2747727"/>
              <a:ext cx="576064" cy="276999"/>
            </a:xfrm>
            <a:prstGeom prst="rect">
              <a:avLst/>
            </a:prstGeom>
            <a:noFill/>
          </p:spPr>
          <p:txBody>
            <a:bodyPr wrap="square" rtlCol="0">
              <a:spAutoFit/>
            </a:bodyPr>
            <a:lstStyle/>
            <a:p>
              <a:pPr algn="ctr"/>
              <a:r>
                <a:rPr lang="sv-SE" sz="1200" b="1" dirty="0" smtClean="0">
                  <a:latin typeface="Calibri Light" pitchFamily="34" charset="0"/>
                </a:rPr>
                <a:t>GÖR</a:t>
              </a:r>
              <a:endParaRPr lang="sv-SE" sz="1200" b="1" dirty="0">
                <a:latin typeface="Calibri Light" pitchFamily="34" charset="0"/>
              </a:endParaRPr>
            </a:p>
          </p:txBody>
        </p:sp>
      </p:grpSp>
      <p:grpSp>
        <p:nvGrpSpPr>
          <p:cNvPr id="37" name="Grupp 36"/>
          <p:cNvGrpSpPr/>
          <p:nvPr/>
        </p:nvGrpSpPr>
        <p:grpSpPr>
          <a:xfrm>
            <a:off x="73465" y="3656998"/>
            <a:ext cx="838200" cy="838200"/>
            <a:chOff x="7263161" y="3245208"/>
            <a:chExt cx="838200" cy="838200"/>
          </a:xfrm>
        </p:grpSpPr>
        <p:pic>
          <p:nvPicPr>
            <p:cNvPr id="39" name="Bildobjekt 38"/>
            <p:cNvPicPr>
              <a:picLocks noChangeAspect="1"/>
            </p:cNvPicPr>
            <p:nvPr/>
          </p:nvPicPr>
          <p:blipFill>
            <a:blip r:embed="rId5"/>
            <a:stretch>
              <a:fillRect/>
            </a:stretch>
          </p:blipFill>
          <p:spPr>
            <a:xfrm>
              <a:off x="7263161" y="3245208"/>
              <a:ext cx="838200" cy="838200"/>
            </a:xfrm>
            <a:prstGeom prst="rect">
              <a:avLst/>
            </a:prstGeom>
          </p:spPr>
        </p:pic>
        <p:sp>
          <p:nvSpPr>
            <p:cNvPr id="40" name="textruta 39"/>
            <p:cNvSpPr txBox="1"/>
            <p:nvPr/>
          </p:nvSpPr>
          <p:spPr>
            <a:xfrm>
              <a:off x="7285438" y="3547710"/>
              <a:ext cx="800508" cy="276999"/>
            </a:xfrm>
            <a:prstGeom prst="rect">
              <a:avLst/>
            </a:prstGeom>
            <a:noFill/>
          </p:spPr>
          <p:txBody>
            <a:bodyPr wrap="square" rtlCol="0">
              <a:spAutoFit/>
            </a:bodyPr>
            <a:lstStyle/>
            <a:p>
              <a:r>
                <a:rPr lang="sv-SE" sz="1200" b="1" dirty="0" smtClean="0">
                  <a:latin typeface="Calibri Light" pitchFamily="34" charset="0"/>
                </a:rPr>
                <a:t>KONTAKT</a:t>
              </a:r>
              <a:endParaRPr lang="sv-SE" sz="1200" b="1" dirty="0">
                <a:latin typeface="Calibri Light" pitchFamily="34" charset="0"/>
              </a:endParaRPr>
            </a:p>
          </p:txBody>
        </p:sp>
      </p:grpSp>
      <p:grpSp>
        <p:nvGrpSpPr>
          <p:cNvPr id="41" name="Grupp 40"/>
          <p:cNvGrpSpPr/>
          <p:nvPr/>
        </p:nvGrpSpPr>
        <p:grpSpPr>
          <a:xfrm>
            <a:off x="86138" y="5229761"/>
            <a:ext cx="812852" cy="828675"/>
            <a:chOff x="7279266" y="4152222"/>
            <a:chExt cx="812852" cy="828675"/>
          </a:xfrm>
        </p:grpSpPr>
        <p:pic>
          <p:nvPicPr>
            <p:cNvPr id="42" name="Bildobjekt 41"/>
            <p:cNvPicPr>
              <a:picLocks noChangeAspect="1"/>
            </p:cNvPicPr>
            <p:nvPr/>
          </p:nvPicPr>
          <p:blipFill>
            <a:blip r:embed="rId6"/>
            <a:stretch>
              <a:fillRect/>
            </a:stretch>
          </p:blipFill>
          <p:spPr>
            <a:xfrm>
              <a:off x="7285438" y="4152222"/>
              <a:ext cx="790575" cy="828675"/>
            </a:xfrm>
            <a:prstGeom prst="rect">
              <a:avLst/>
            </a:prstGeom>
          </p:spPr>
        </p:pic>
        <p:sp>
          <p:nvSpPr>
            <p:cNvPr id="43" name="textruta 42"/>
            <p:cNvSpPr txBox="1"/>
            <p:nvPr/>
          </p:nvSpPr>
          <p:spPr>
            <a:xfrm>
              <a:off x="7279266" y="4411673"/>
              <a:ext cx="812852" cy="461665"/>
            </a:xfrm>
            <a:prstGeom prst="rect">
              <a:avLst/>
            </a:prstGeom>
            <a:noFill/>
          </p:spPr>
          <p:txBody>
            <a:bodyPr wrap="square" rtlCol="0">
              <a:spAutoFit/>
            </a:bodyPr>
            <a:lstStyle/>
            <a:p>
              <a:pPr algn="ctr"/>
              <a:r>
                <a:rPr lang="sv-SE" sz="1200" b="1" dirty="0" smtClean="0">
                  <a:latin typeface="Calibri Light" pitchFamily="34" charset="0"/>
                </a:rPr>
                <a:t>UTMAN-INGAR</a:t>
              </a:r>
              <a:endParaRPr lang="sv-SE" sz="1200" b="1" dirty="0">
                <a:latin typeface="Calibri Light" pitchFamily="34" charset="0"/>
              </a:endParaRPr>
            </a:p>
          </p:txBody>
        </p:sp>
      </p:grpSp>
    </p:spTree>
    <p:extLst>
      <p:ext uri="{BB962C8B-B14F-4D97-AF65-F5344CB8AC3E}">
        <p14:creationId xmlns:p14="http://schemas.microsoft.com/office/powerpoint/2010/main" val="32301111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D4F01F-B65F-4E6E-AB85-360B7B11FC8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Animerade svävande blomblad</Template>
  <TotalTime>4638</TotalTime>
  <Words>1611</Words>
  <Application>Microsoft Office PowerPoint</Application>
  <PresentationFormat>Bildspel på skärmen (4:3)</PresentationFormat>
  <Paragraphs>43</Paragraphs>
  <Slides>3</Slides>
  <Notes>3</Notes>
  <HiddenSlides>0</HiddenSlides>
  <MMClips>0</MMClips>
  <ScaleCrop>false</ScaleCrop>
  <HeadingPairs>
    <vt:vector size="4" baseType="variant">
      <vt:variant>
        <vt:lpstr>Tema</vt:lpstr>
      </vt:variant>
      <vt:variant>
        <vt:i4>1</vt:i4>
      </vt:variant>
      <vt:variant>
        <vt:lpstr>Bildrubriker</vt:lpstr>
      </vt:variant>
      <vt:variant>
        <vt:i4>3</vt:i4>
      </vt:variant>
    </vt:vector>
  </HeadingPairs>
  <TitlesOfParts>
    <vt:vector size="4" baseType="lpstr">
      <vt:lpstr>Office-tema</vt:lpstr>
      <vt:lpstr>FÖRE Anna på jobbet</vt:lpstr>
      <vt:lpstr>UNDER  Annas ständiga kamp och behov av stöd</vt:lpstr>
      <vt:lpstr>EFTER Annas väg tillbaka</vt:lpstr>
    </vt:vector>
  </TitlesOfParts>
  <Company>FK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Axelsson Sofia (1780)</dc:creator>
  <cp:lastModifiedBy>Kristina Lindroth</cp:lastModifiedBy>
  <cp:revision>135</cp:revision>
  <cp:lastPrinted>2017-05-21T15:53:12Z</cp:lastPrinted>
  <dcterms:created xsi:type="dcterms:W3CDTF">2017-02-02T14:00:05Z</dcterms:created>
  <dcterms:modified xsi:type="dcterms:W3CDTF">2017-06-29T11:08:29Z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TC019647939991</vt:lpwstr>
  </property>
</Properties>
</file>